
<file path=[Content_Types].xml><?xml version="1.0" encoding="utf-8"?>
<Types xmlns="http://schemas.openxmlformats.org/package/2006/content-types">
  <Default Extension="bmp" ContentType="image/bmp"/>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4" r:id="rId3"/>
    <p:sldMasterId id="2147483696" r:id="rId4"/>
    <p:sldMasterId id="2147483708" r:id="rId5"/>
    <p:sldMasterId id="2147483720" r:id="rId6"/>
    <p:sldMasterId id="2147483732" r:id="rId7"/>
  </p:sldMasterIdLst>
  <p:notesMasterIdLst>
    <p:notesMasterId r:id="rId47"/>
  </p:notesMasterIdLst>
  <p:sldIdLst>
    <p:sldId id="452" r:id="rId8"/>
    <p:sldId id="256" r:id="rId9"/>
    <p:sldId id="1153" r:id="rId10"/>
    <p:sldId id="454" r:id="rId11"/>
    <p:sldId id="455" r:id="rId12"/>
    <p:sldId id="453" r:id="rId13"/>
    <p:sldId id="261" r:id="rId14"/>
    <p:sldId id="439" r:id="rId15"/>
    <p:sldId id="440" r:id="rId16"/>
    <p:sldId id="257" r:id="rId17"/>
    <p:sldId id="441" r:id="rId18"/>
    <p:sldId id="442" r:id="rId19"/>
    <p:sldId id="443" r:id="rId20"/>
    <p:sldId id="444" r:id="rId21"/>
    <p:sldId id="446" r:id="rId22"/>
    <p:sldId id="448" r:id="rId23"/>
    <p:sldId id="447" r:id="rId24"/>
    <p:sldId id="450" r:id="rId25"/>
    <p:sldId id="449" r:id="rId26"/>
    <p:sldId id="320" r:id="rId27"/>
    <p:sldId id="445" r:id="rId28"/>
    <p:sldId id="262" r:id="rId29"/>
    <p:sldId id="263" r:id="rId30"/>
    <p:sldId id="451" r:id="rId31"/>
    <p:sldId id="319" r:id="rId32"/>
    <p:sldId id="305" r:id="rId33"/>
    <p:sldId id="267" r:id="rId34"/>
    <p:sldId id="407" r:id="rId35"/>
    <p:sldId id="434" r:id="rId36"/>
    <p:sldId id="435" r:id="rId37"/>
    <p:sldId id="298" r:id="rId38"/>
    <p:sldId id="321" r:id="rId39"/>
    <p:sldId id="318" r:id="rId40"/>
    <p:sldId id="314" r:id="rId41"/>
    <p:sldId id="437" r:id="rId42"/>
    <p:sldId id="282" r:id="rId43"/>
    <p:sldId id="316" r:id="rId44"/>
    <p:sldId id="317" r:id="rId45"/>
    <p:sldId id="258"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000099"/>
    <a:srgbClr val="009999"/>
    <a:srgbClr val="FF0066"/>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A589A5-27CE-42E0-BBB6-C70FD446ED8F}" type="datetimeFigureOut">
              <a:rPr lang="en-US" smtClean="0"/>
              <a:t>6/25/2026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12FC0E-F7CB-4B24-9F1E-808488C4319C}" type="slidenum">
              <a:rPr lang="en-US" smtClean="0"/>
              <a:t>‹#›</a:t>
            </a:fld>
            <a:endParaRPr lang="en-US"/>
          </a:p>
        </p:txBody>
      </p:sp>
    </p:spTree>
    <p:extLst>
      <p:ext uri="{BB962C8B-B14F-4D97-AF65-F5344CB8AC3E}">
        <p14:creationId xmlns:p14="http://schemas.microsoft.com/office/powerpoint/2010/main" val="2317746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12FC0E-F7CB-4B24-9F1E-808488C4319C}" type="slidenum">
              <a:rPr lang="en-US" smtClean="0"/>
              <a:t>25</a:t>
            </a:fld>
            <a:endParaRPr lang="en-US"/>
          </a:p>
        </p:txBody>
      </p:sp>
    </p:spTree>
    <p:extLst>
      <p:ext uri="{BB962C8B-B14F-4D97-AF65-F5344CB8AC3E}">
        <p14:creationId xmlns:p14="http://schemas.microsoft.com/office/powerpoint/2010/main" val="1863434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12FC0E-F7CB-4B24-9F1E-808488C4319C}" type="slidenum">
              <a:rPr lang="en-US" smtClean="0"/>
              <a:t>32</a:t>
            </a:fld>
            <a:endParaRPr lang="en-US"/>
          </a:p>
        </p:txBody>
      </p:sp>
    </p:spTree>
    <p:extLst>
      <p:ext uri="{BB962C8B-B14F-4D97-AF65-F5344CB8AC3E}">
        <p14:creationId xmlns:p14="http://schemas.microsoft.com/office/powerpoint/2010/main" val="1032252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DE247-9BE6-8569-FBF8-21EE692561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CCC557-477C-7540-9D68-B4768B264A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135A16-A944-FA22-A07D-C4EBF7DB34A9}"/>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5" name="Footer Placeholder 4">
            <a:extLst>
              <a:ext uri="{FF2B5EF4-FFF2-40B4-BE49-F238E27FC236}">
                <a16:creationId xmlns:a16="http://schemas.microsoft.com/office/drawing/2014/main" id="{6003230A-620A-CE2E-1734-D2D7D332DD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1921BD-CE20-DC0D-BDD9-7AE315CCC80C}"/>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3357077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6A6CC-3C04-1CDB-159A-F1A2E61824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13CB3F-DE2C-4FF8-573F-2851B79F43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63A0DE-0A0A-AF06-31F4-47F8D461FA9A}"/>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5" name="Footer Placeholder 4">
            <a:extLst>
              <a:ext uri="{FF2B5EF4-FFF2-40B4-BE49-F238E27FC236}">
                <a16:creationId xmlns:a16="http://schemas.microsoft.com/office/drawing/2014/main" id="{A59CC2EA-80FE-32BC-4F5D-5AF1349F80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F934C0-B04F-9AD1-98B0-1186C94139B4}"/>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4171403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3B47F-5EF6-5264-CF32-B0D9F65F3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4526A1-E221-EE09-E768-9450C3AB35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8C9FFE-26A1-E6B2-E6AF-AAFEAF2B9E83}"/>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5" name="Footer Placeholder 4">
            <a:extLst>
              <a:ext uri="{FF2B5EF4-FFF2-40B4-BE49-F238E27FC236}">
                <a16:creationId xmlns:a16="http://schemas.microsoft.com/office/drawing/2014/main" id="{3135BB05-F2B0-2CDB-0FEF-AA360CD9BD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9DD09-49F0-0AF7-ADE4-E291409EBE03}"/>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36027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B5029-9447-DD64-3659-E33BF00C34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8D59BE-DA97-295C-C9F7-87F24AB658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09259C-EC6E-9B61-2CCC-31C97AA78D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B8B9EE-6941-A6AB-A2B6-96299F0616A5}"/>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6" name="Footer Placeholder 5">
            <a:extLst>
              <a:ext uri="{FF2B5EF4-FFF2-40B4-BE49-F238E27FC236}">
                <a16:creationId xmlns:a16="http://schemas.microsoft.com/office/drawing/2014/main" id="{BC28B675-6FA4-9EB0-5FBF-4B39D50781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616363-3987-C56B-219A-F0F0C6673A84}"/>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4215542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5FBBE-FD39-3BDA-7590-9E987771559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0C59C2-E906-F7D8-E467-219CF9E344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A83453-83AF-3318-23BC-44F1023240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A44877-8D7A-773A-9ED4-D70B9E312C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32B930-D63F-DD4A-A63D-ED82A742A6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B89F9B-96A0-C411-FECD-C6BC43331F1D}"/>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8" name="Footer Placeholder 7">
            <a:extLst>
              <a:ext uri="{FF2B5EF4-FFF2-40B4-BE49-F238E27FC236}">
                <a16:creationId xmlns:a16="http://schemas.microsoft.com/office/drawing/2014/main" id="{C6F3B467-95CD-F391-AECF-E9A7C63A59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F37F9CF-EF9C-85E3-B350-B7CD7C46FB07}"/>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845593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58007-6D58-F4BA-D903-5DE2276770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65D687-6582-2C43-3FDD-C75FA0D89177}"/>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4" name="Footer Placeholder 3">
            <a:extLst>
              <a:ext uri="{FF2B5EF4-FFF2-40B4-BE49-F238E27FC236}">
                <a16:creationId xmlns:a16="http://schemas.microsoft.com/office/drawing/2014/main" id="{DFCCAD2D-A4AC-F8CD-D8D8-22599F6146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EA4E6F-59E2-8AAC-8DB6-27070CB791CA}"/>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2027768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3786FB-B590-4E63-9E17-767BC8F0C773}"/>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3" name="Footer Placeholder 2">
            <a:extLst>
              <a:ext uri="{FF2B5EF4-FFF2-40B4-BE49-F238E27FC236}">
                <a16:creationId xmlns:a16="http://schemas.microsoft.com/office/drawing/2014/main" id="{651352CE-BB19-60A8-38B6-05BAD39E7F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473435-6C7D-BD72-85BB-19712B2462EB}"/>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2090500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D412-7F12-2097-0BF6-4E668BBA0D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5FA927-B207-21E4-2C10-48816AF0D7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2D42FE-87DD-435F-7FCF-DD5FAEE171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2DD3AA-B5A4-C04E-E661-0A5C220AEDB3}"/>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6" name="Footer Placeholder 5">
            <a:extLst>
              <a:ext uri="{FF2B5EF4-FFF2-40B4-BE49-F238E27FC236}">
                <a16:creationId xmlns:a16="http://schemas.microsoft.com/office/drawing/2014/main" id="{2C22AAEE-F7A7-4BC2-B38C-AF063104AB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247E68-307E-58C3-5FDD-7A4FE969E06B}"/>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718341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B52B-54EF-F20D-2CD7-F32CBBA84D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05AA36-20BB-F739-FD54-2BE1E6FCE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0BEB7D-DD42-3E76-5ED6-1653806B97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949395-EE16-1248-FBDF-35CFF222B74A}"/>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6" name="Footer Placeholder 5">
            <a:extLst>
              <a:ext uri="{FF2B5EF4-FFF2-40B4-BE49-F238E27FC236}">
                <a16:creationId xmlns:a16="http://schemas.microsoft.com/office/drawing/2014/main" id="{354A747A-5195-56B7-CFB7-DC23AB7D6B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80975D-BE7B-300C-0525-B925F6815D58}"/>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3291299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00A2B-37EF-199B-C98E-A23304AF0E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DF7598-5F24-0B90-77D4-AF104BD9A8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CAD64D-457D-BF17-30BC-ED431253F104}"/>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5" name="Footer Placeholder 4">
            <a:extLst>
              <a:ext uri="{FF2B5EF4-FFF2-40B4-BE49-F238E27FC236}">
                <a16:creationId xmlns:a16="http://schemas.microsoft.com/office/drawing/2014/main" id="{ACFF5AD6-D448-F588-37C1-42E087CFCF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3ED15D-E0A7-10FF-141C-7C256DA9D815}"/>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319408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1DAAD7-31BF-93FD-D246-263B2363F2A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BA3974-4066-F981-07FB-E63C0D0946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2A4D55-5B9F-D44C-7C38-75A62EFE09B0}"/>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5" name="Footer Placeholder 4">
            <a:extLst>
              <a:ext uri="{FF2B5EF4-FFF2-40B4-BE49-F238E27FC236}">
                <a16:creationId xmlns:a16="http://schemas.microsoft.com/office/drawing/2014/main" id="{1948A463-610C-AA84-C5C6-32814D377E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4E4EB-73CD-B263-0A25-0607B149476D}"/>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4123110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4D4B13-0B38-4E90-BFC4-9E225C98A89C}"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4138298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4D4B13-0B38-4E90-BFC4-9E225C98A89C}"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813214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4D4B13-0B38-4E90-BFC4-9E225C98A89C}"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35301342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4D4B13-0B38-4E90-BFC4-9E225C98A89C}"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2633062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4D4B13-0B38-4E90-BFC4-9E225C98A89C}" type="datetimeFigureOut">
              <a:rPr lang="en-US" smtClean="0"/>
              <a:t>6/25/2026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2901734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4D4B13-0B38-4E90-BFC4-9E225C98A89C}" type="datetimeFigureOut">
              <a:rPr lang="en-US" smtClean="0"/>
              <a:t>6/25/2026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77700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4D4B13-0B38-4E90-BFC4-9E225C98A89C}" type="datetimeFigureOut">
              <a:rPr lang="en-US" smtClean="0"/>
              <a:t>6/25/2026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27887364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4D4B13-0B38-4E90-BFC4-9E225C98A89C}"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29736329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4D4B13-0B38-4E90-BFC4-9E225C98A89C}"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42649915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4D4B13-0B38-4E90-BFC4-9E225C98A89C}"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11553590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4D4B13-0B38-4E90-BFC4-9E225C98A89C}"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36097811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4"/>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15FF249-DEED-4D6C-91E1-579131071560}"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17020302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5FF249-DEED-4D6C-91E1-579131071560}"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21902663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47"/>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2" y="4589472"/>
            <a:ext cx="10515600" cy="1500187"/>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15FF249-DEED-4D6C-91E1-579131071560}"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20719263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15FF249-DEED-4D6C-91E1-579131071560}"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7850413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4"/>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7" y="1681164"/>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7"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5FF249-DEED-4D6C-91E1-579131071560}" type="datetimeFigureOut">
              <a:rPr lang="en-US" smtClean="0"/>
              <a:t>6/25/2026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31761105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5FF249-DEED-4D6C-91E1-579131071560}" type="datetimeFigureOut">
              <a:rPr lang="en-US" smtClean="0"/>
              <a:t>6/25/2026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155520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5FF249-DEED-4D6C-91E1-579131071560}" type="datetimeFigureOut">
              <a:rPr lang="en-US" smtClean="0"/>
              <a:t>6/25/2026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24655599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9"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92" y="987434"/>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1" y="2057400"/>
            <a:ext cx="3932239"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15FF249-DEED-4D6C-91E1-579131071560}"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25043807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9"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92" y="987434"/>
            <a:ext cx="6172201"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839791" y="2057400"/>
            <a:ext cx="3932239"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15FF249-DEED-4D6C-91E1-579131071560}"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1599707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5FF249-DEED-4D6C-91E1-579131071560}"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12377581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3" y="36512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6"/>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5FF249-DEED-4D6C-91E1-579131071560}"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5102579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3F1CF13-B64D-4E53-B087-EFC2667E654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20615004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F1CF13-B64D-4E53-B087-EFC2667E654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37534699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F1CF13-B64D-4E53-B087-EFC2667E654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30606304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F1CF13-B64D-4E53-B087-EFC2667E6548}"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38458655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3F1CF13-B64D-4E53-B087-EFC2667E6548}" type="datetimeFigureOut">
              <a:rPr lang="en-US" smtClean="0"/>
              <a:t>6/25/2026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12673912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3F1CF13-B64D-4E53-B087-EFC2667E6548}" type="datetimeFigureOut">
              <a:rPr lang="en-US" smtClean="0"/>
              <a:t>6/25/2026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17021401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1CF13-B64D-4E53-B087-EFC2667E6548}" type="datetimeFigureOut">
              <a:rPr lang="en-US" smtClean="0"/>
              <a:t>6/25/2026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20510314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3F1CF13-B64D-4E53-B087-EFC2667E6548}"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22786165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3F1CF13-B64D-4E53-B087-EFC2667E6548}"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42887299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F1CF13-B64D-4E53-B087-EFC2667E654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27091430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F1CF13-B64D-4E53-B087-EFC2667E654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31268451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228595" indent="0" algn="ctr">
              <a:buNone/>
              <a:defRPr>
                <a:solidFill>
                  <a:schemeClr val="tx1">
                    <a:tint val="75000"/>
                  </a:schemeClr>
                </a:solidFill>
              </a:defRPr>
            </a:lvl2pPr>
            <a:lvl3pPr marL="457189" indent="0" algn="ctr">
              <a:buNone/>
              <a:defRPr>
                <a:solidFill>
                  <a:schemeClr val="tx1">
                    <a:tint val="75000"/>
                  </a:schemeClr>
                </a:solidFill>
              </a:defRPr>
            </a:lvl3pPr>
            <a:lvl4pPr marL="685783" indent="0" algn="ctr">
              <a:buNone/>
              <a:defRPr>
                <a:solidFill>
                  <a:schemeClr val="tx1">
                    <a:tint val="75000"/>
                  </a:schemeClr>
                </a:solidFill>
              </a:defRPr>
            </a:lvl4pPr>
            <a:lvl5pPr marL="914377" indent="0" algn="ctr">
              <a:buNone/>
              <a:defRPr>
                <a:solidFill>
                  <a:schemeClr val="tx1">
                    <a:tint val="75000"/>
                  </a:schemeClr>
                </a:solidFill>
              </a:defRPr>
            </a:lvl5pPr>
            <a:lvl6pPr marL="1142972" indent="0" algn="ctr">
              <a:buNone/>
              <a:defRPr>
                <a:solidFill>
                  <a:schemeClr val="tx1">
                    <a:tint val="75000"/>
                  </a:schemeClr>
                </a:solidFill>
              </a:defRPr>
            </a:lvl6pPr>
            <a:lvl7pPr marL="1371566" indent="0" algn="ctr">
              <a:buNone/>
              <a:defRPr>
                <a:solidFill>
                  <a:schemeClr val="tx1">
                    <a:tint val="75000"/>
                  </a:schemeClr>
                </a:solidFill>
              </a:defRPr>
            </a:lvl7pPr>
            <a:lvl8pPr marL="1600160" indent="0" algn="ctr">
              <a:buNone/>
              <a:defRPr>
                <a:solidFill>
                  <a:schemeClr val="tx1">
                    <a:tint val="75000"/>
                  </a:schemeClr>
                </a:solidFill>
              </a:defRPr>
            </a:lvl8pPr>
            <a:lvl9pPr marL="182875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43606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02768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3" y="2937935"/>
            <a:ext cx="51816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481543" y="1937813"/>
            <a:ext cx="5181600" cy="1000125"/>
          </a:xfrm>
        </p:spPr>
        <p:txBody>
          <a:bodyPr anchor="b"/>
          <a:lstStyle>
            <a:lvl1pPr marL="0" indent="0">
              <a:buNone/>
              <a:defRPr sz="1000">
                <a:solidFill>
                  <a:schemeClr val="tx1">
                    <a:tint val="75000"/>
                  </a:schemeClr>
                </a:solidFill>
              </a:defRPr>
            </a:lvl1pPr>
            <a:lvl2pPr marL="228595" indent="0">
              <a:buNone/>
              <a:defRPr sz="900">
                <a:solidFill>
                  <a:schemeClr val="tx1">
                    <a:tint val="75000"/>
                  </a:schemeClr>
                </a:solidFill>
              </a:defRPr>
            </a:lvl2pPr>
            <a:lvl3pPr marL="457189" indent="0">
              <a:buNone/>
              <a:defRPr sz="800">
                <a:solidFill>
                  <a:schemeClr val="tx1">
                    <a:tint val="75000"/>
                  </a:schemeClr>
                </a:solidFill>
              </a:defRPr>
            </a:lvl3pPr>
            <a:lvl4pPr marL="685783" indent="0">
              <a:buNone/>
              <a:defRPr sz="700">
                <a:solidFill>
                  <a:schemeClr val="tx1">
                    <a:tint val="75000"/>
                  </a:schemeClr>
                </a:solidFill>
              </a:defRPr>
            </a:lvl4pPr>
            <a:lvl5pPr marL="914377" indent="0">
              <a:buNone/>
              <a:defRPr sz="700">
                <a:solidFill>
                  <a:schemeClr val="tx1">
                    <a:tint val="75000"/>
                  </a:schemeClr>
                </a:solidFill>
              </a:defRPr>
            </a:lvl5pPr>
            <a:lvl6pPr marL="1142972" indent="0">
              <a:buNone/>
              <a:defRPr sz="700">
                <a:solidFill>
                  <a:schemeClr val="tx1">
                    <a:tint val="75000"/>
                  </a:schemeClr>
                </a:solidFill>
              </a:defRPr>
            </a:lvl6pPr>
            <a:lvl7pPr marL="1371566" indent="0">
              <a:buNone/>
              <a:defRPr sz="700">
                <a:solidFill>
                  <a:schemeClr val="tx1">
                    <a:tint val="75000"/>
                  </a:schemeClr>
                </a:solidFill>
              </a:defRPr>
            </a:lvl7pPr>
            <a:lvl8pPr marL="1600160" indent="0">
              <a:buNone/>
              <a:defRPr sz="700">
                <a:solidFill>
                  <a:schemeClr val="tx1">
                    <a:tint val="75000"/>
                  </a:schemeClr>
                </a:solidFill>
              </a:defRPr>
            </a:lvl8pPr>
            <a:lvl9pPr marL="1828755"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3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5"/>
            <a:ext cx="26924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5"/>
            <a:ext cx="26924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461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1" y="1023409"/>
            <a:ext cx="2693459" cy="426508"/>
          </a:xfrm>
        </p:spPr>
        <p:txBody>
          <a:bodyPr anchor="b"/>
          <a:lstStyle>
            <a:lvl1pPr marL="0" indent="0">
              <a:buNone/>
              <a:defRPr sz="1200" b="1"/>
            </a:lvl1pPr>
            <a:lvl2pPr marL="228595" indent="0">
              <a:buNone/>
              <a:defRPr sz="1000" b="1"/>
            </a:lvl2pPr>
            <a:lvl3pPr marL="457189" indent="0">
              <a:buNone/>
              <a:defRPr sz="900" b="1"/>
            </a:lvl3pPr>
            <a:lvl4pPr marL="685783" indent="0">
              <a:buNone/>
              <a:defRPr sz="800" b="1"/>
            </a:lvl4pPr>
            <a:lvl5pPr marL="914377" indent="0">
              <a:buNone/>
              <a:defRPr sz="800" b="1"/>
            </a:lvl5pPr>
            <a:lvl6pPr marL="1142972" indent="0">
              <a:buNone/>
              <a:defRPr sz="800" b="1"/>
            </a:lvl6pPr>
            <a:lvl7pPr marL="1371566" indent="0">
              <a:buNone/>
              <a:defRPr sz="800" b="1"/>
            </a:lvl7pPr>
            <a:lvl8pPr marL="1600160" indent="0">
              <a:buNone/>
              <a:defRPr sz="800" b="1"/>
            </a:lvl8pPr>
            <a:lvl9pPr marL="1828755" indent="0">
              <a:buNone/>
              <a:defRPr sz="800" b="1"/>
            </a:lvl9pPr>
          </a:lstStyle>
          <a:p>
            <a:pPr lvl="0"/>
            <a:r>
              <a:rPr lang="en-US"/>
              <a:t>Click to edit Master text styles</a:t>
            </a:r>
          </a:p>
        </p:txBody>
      </p:sp>
      <p:sp>
        <p:nvSpPr>
          <p:cNvPr id="4" name="Content Placeholder 3"/>
          <p:cNvSpPr>
            <a:spLocks noGrp="1"/>
          </p:cNvSpPr>
          <p:nvPr>
            <p:ph sz="half" idx="2"/>
          </p:nvPr>
        </p:nvSpPr>
        <p:spPr>
          <a:xfrm>
            <a:off x="304801" y="1449917"/>
            <a:ext cx="2693459"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200" b="1"/>
            </a:lvl1pPr>
            <a:lvl2pPr marL="228595" indent="0">
              <a:buNone/>
              <a:defRPr sz="1000" b="1"/>
            </a:lvl2pPr>
            <a:lvl3pPr marL="457189" indent="0">
              <a:buNone/>
              <a:defRPr sz="900" b="1"/>
            </a:lvl3pPr>
            <a:lvl4pPr marL="685783" indent="0">
              <a:buNone/>
              <a:defRPr sz="800" b="1"/>
            </a:lvl4pPr>
            <a:lvl5pPr marL="914377" indent="0">
              <a:buNone/>
              <a:defRPr sz="800" b="1"/>
            </a:lvl5pPr>
            <a:lvl6pPr marL="1142972" indent="0">
              <a:buNone/>
              <a:defRPr sz="800" b="1"/>
            </a:lvl6pPr>
            <a:lvl7pPr marL="1371566" indent="0">
              <a:buNone/>
              <a:defRPr sz="800" b="1"/>
            </a:lvl7pPr>
            <a:lvl8pPr marL="1600160" indent="0">
              <a:buNone/>
              <a:defRPr sz="800" b="1"/>
            </a:lvl8pPr>
            <a:lvl9pPr marL="1828755" indent="0">
              <a:buNone/>
              <a:defRPr sz="800"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20051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3804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77511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3" y="182033"/>
            <a:ext cx="2005543"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2383368" y="182038"/>
            <a:ext cx="340783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3" y="956738"/>
            <a:ext cx="2005543" cy="3127375"/>
          </a:xfrm>
        </p:spPr>
        <p:txBody>
          <a:bodyPr/>
          <a:lstStyle>
            <a:lvl1pPr marL="0" indent="0">
              <a:buNone/>
              <a:defRPr sz="700"/>
            </a:lvl1pPr>
            <a:lvl2pPr marL="228595" indent="0">
              <a:buNone/>
              <a:defRPr sz="600"/>
            </a:lvl2pPr>
            <a:lvl3pPr marL="457189" indent="0">
              <a:buNone/>
              <a:defRPr sz="500"/>
            </a:lvl3pPr>
            <a:lvl4pPr marL="685783" indent="0">
              <a:buNone/>
              <a:defRPr sz="450"/>
            </a:lvl4pPr>
            <a:lvl5pPr marL="914377" indent="0">
              <a:buNone/>
              <a:defRPr sz="450"/>
            </a:lvl5pPr>
            <a:lvl6pPr marL="1142972" indent="0">
              <a:buNone/>
              <a:defRPr sz="450"/>
            </a:lvl6pPr>
            <a:lvl7pPr marL="1371566" indent="0">
              <a:buNone/>
              <a:defRPr sz="450"/>
            </a:lvl7pPr>
            <a:lvl8pPr marL="1600160" indent="0">
              <a:buNone/>
              <a:defRPr sz="450"/>
            </a:lvl8pPr>
            <a:lvl9pPr marL="1828755"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75551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3"/>
            <a:ext cx="36576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1600"/>
            </a:lvl1pPr>
            <a:lvl2pPr marL="228595" indent="0">
              <a:buNone/>
              <a:defRPr sz="1400"/>
            </a:lvl2pPr>
            <a:lvl3pPr marL="457189" indent="0">
              <a:buNone/>
              <a:defRPr sz="1200"/>
            </a:lvl3pPr>
            <a:lvl4pPr marL="685783" indent="0">
              <a:buNone/>
              <a:defRPr sz="1000"/>
            </a:lvl4pPr>
            <a:lvl5pPr marL="914377" indent="0">
              <a:buNone/>
              <a:defRPr sz="1000"/>
            </a:lvl5pPr>
            <a:lvl6pPr marL="1142972" indent="0">
              <a:buNone/>
              <a:defRPr sz="1000"/>
            </a:lvl6pPr>
            <a:lvl7pPr marL="1371566" indent="0">
              <a:buNone/>
              <a:defRPr sz="1000"/>
            </a:lvl7pPr>
            <a:lvl8pPr marL="1600160" indent="0">
              <a:buNone/>
              <a:defRPr sz="1000"/>
            </a:lvl8pPr>
            <a:lvl9pPr marL="1828755" indent="0">
              <a:buNone/>
              <a:defRPr sz="1000"/>
            </a:lvl9pPr>
          </a:lstStyle>
          <a:p>
            <a:endParaRPr lang="en-US"/>
          </a:p>
        </p:txBody>
      </p:sp>
      <p:sp>
        <p:nvSpPr>
          <p:cNvPr id="4" name="Text Placeholder 3"/>
          <p:cNvSpPr>
            <a:spLocks noGrp="1"/>
          </p:cNvSpPr>
          <p:nvPr>
            <p:ph type="body" sz="half" idx="2"/>
          </p:nvPr>
        </p:nvSpPr>
        <p:spPr>
          <a:xfrm>
            <a:off x="1194859" y="3578228"/>
            <a:ext cx="3657600" cy="536575"/>
          </a:xfrm>
        </p:spPr>
        <p:txBody>
          <a:bodyPr/>
          <a:lstStyle>
            <a:lvl1pPr marL="0" indent="0">
              <a:buNone/>
              <a:defRPr sz="700"/>
            </a:lvl1pPr>
            <a:lvl2pPr marL="228595" indent="0">
              <a:buNone/>
              <a:defRPr sz="600"/>
            </a:lvl2pPr>
            <a:lvl3pPr marL="457189" indent="0">
              <a:buNone/>
              <a:defRPr sz="500"/>
            </a:lvl3pPr>
            <a:lvl4pPr marL="685783" indent="0">
              <a:buNone/>
              <a:defRPr sz="450"/>
            </a:lvl4pPr>
            <a:lvl5pPr marL="914377" indent="0">
              <a:buNone/>
              <a:defRPr sz="450"/>
            </a:lvl5pPr>
            <a:lvl6pPr marL="1142972" indent="0">
              <a:buNone/>
              <a:defRPr sz="450"/>
            </a:lvl6pPr>
            <a:lvl7pPr marL="1371566" indent="0">
              <a:buNone/>
              <a:defRPr sz="450"/>
            </a:lvl7pPr>
            <a:lvl8pPr marL="1600160" indent="0">
              <a:buNone/>
              <a:defRPr sz="450"/>
            </a:lvl8pPr>
            <a:lvl9pPr marL="1828755"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983324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834540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7"/>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7"/>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020563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B6725E6-F74D-42CC-AE03-5EACD1C076B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9886249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6725E6-F74D-42CC-AE03-5EACD1C076B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25040175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6725E6-F74D-42CC-AE03-5EACD1C076B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29582596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6725E6-F74D-42CC-AE03-5EACD1C076B8}"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3244485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6725E6-F74D-42CC-AE03-5EACD1C076B8}" type="datetimeFigureOut">
              <a:rPr lang="en-US" smtClean="0"/>
              <a:t>6/25/2026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29319133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6725E6-F74D-42CC-AE03-5EACD1C076B8}" type="datetimeFigureOut">
              <a:rPr lang="en-US" smtClean="0"/>
              <a:t>6/25/2026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19737169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6725E6-F74D-42CC-AE03-5EACD1C076B8}" type="datetimeFigureOut">
              <a:rPr lang="en-US" smtClean="0"/>
              <a:t>6/25/2026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33216530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6725E6-F74D-42CC-AE03-5EACD1C076B8}"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173889711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6725E6-F74D-42CC-AE03-5EACD1C076B8}"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35741035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6725E6-F74D-42CC-AE03-5EACD1C076B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385192494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6725E6-F74D-42CC-AE03-5EACD1C076B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25432478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A0211C-87A8-4E43-8FED-25A744539A7F}"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18780995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A0211C-87A8-4E43-8FED-25A744539A7F}"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8881704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8A0211C-87A8-4E43-8FED-25A744539A7F}"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121261975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A0211C-87A8-4E43-8FED-25A744539A7F}"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7916078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A0211C-87A8-4E43-8FED-25A744539A7F}" type="datetimeFigureOut">
              <a:rPr lang="en-US" smtClean="0"/>
              <a:t>6/25/2026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15637746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A0211C-87A8-4E43-8FED-25A744539A7F}" type="datetimeFigureOut">
              <a:rPr lang="en-US" smtClean="0"/>
              <a:t>6/25/2026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9019939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A0211C-87A8-4E43-8FED-25A744539A7F}" type="datetimeFigureOut">
              <a:rPr lang="en-US" smtClean="0"/>
              <a:t>6/25/2026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17356017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8A0211C-87A8-4E43-8FED-25A744539A7F}"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38462232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8A0211C-87A8-4E43-8FED-25A744539A7F}"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14551000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A0211C-87A8-4E43-8FED-25A744539A7F}"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20446648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A0211C-87A8-4E43-8FED-25A744539A7F}"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178559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bmp"/><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AEBD20-0EE1-D327-E999-8054DE258C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88589C-9B7F-5A43-FF55-E40334E461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4A4ACD-06EE-D0E3-DFA8-C1BB045167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0B68E-2A44-114D-B65C-3853D633289A}" type="datetimeFigureOut">
              <a:rPr lang="en-US" smtClean="0"/>
              <a:t>6/25/2026</a:t>
            </a:fld>
            <a:endParaRPr lang="en-US"/>
          </a:p>
        </p:txBody>
      </p:sp>
      <p:sp>
        <p:nvSpPr>
          <p:cNvPr id="5" name="Footer Placeholder 4">
            <a:extLst>
              <a:ext uri="{FF2B5EF4-FFF2-40B4-BE49-F238E27FC236}">
                <a16:creationId xmlns:a16="http://schemas.microsoft.com/office/drawing/2014/main" id="{EB912A40-9939-17A5-FAB9-5792503E3C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F8DBF7A-42EC-8FA8-957A-301002117C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58328A-E973-5043-BA12-BEB385D048BB}" type="slidenum">
              <a:rPr lang="en-US" smtClean="0"/>
              <a:t>‹#›</a:t>
            </a:fld>
            <a:endParaRPr lang="en-US"/>
          </a:p>
        </p:txBody>
      </p:sp>
    </p:spTree>
    <p:extLst>
      <p:ext uri="{BB962C8B-B14F-4D97-AF65-F5344CB8AC3E}">
        <p14:creationId xmlns:p14="http://schemas.microsoft.com/office/powerpoint/2010/main" val="985357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4D4B13-0B38-4E90-BFC4-9E225C98A89C}" type="datetimeFigureOut">
              <a:rPr lang="en-US" smtClean="0"/>
              <a:t>6/25/2026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30B7F-9B25-4372-B871-4B7726A0000F}" type="slidenum">
              <a:rPr lang="en-US" smtClean="0"/>
              <a:t>‹#›</a:t>
            </a:fld>
            <a:endParaRPr lang="en-US"/>
          </a:p>
        </p:txBody>
      </p:sp>
    </p:spTree>
    <p:extLst>
      <p:ext uri="{BB962C8B-B14F-4D97-AF65-F5344CB8AC3E}">
        <p14:creationId xmlns:p14="http://schemas.microsoft.com/office/powerpoint/2010/main" val="10758878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1" y="635635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5FF249-DEED-4D6C-91E1-579131071560}" type="datetimeFigureOut">
              <a:rPr lang="en-US" smtClean="0"/>
              <a:t>6/25/2026</a:t>
            </a:fld>
            <a:endParaRPr lang="en-US"/>
          </a:p>
        </p:txBody>
      </p:sp>
      <p:sp>
        <p:nvSpPr>
          <p:cNvPr id="5" name="Footer Placeholder 4"/>
          <p:cNvSpPr>
            <a:spLocks noGrp="1"/>
          </p:cNvSpPr>
          <p:nvPr>
            <p:ph type="ftr" sz="quarter" idx="3"/>
          </p:nvPr>
        </p:nvSpPr>
        <p:spPr>
          <a:xfrm>
            <a:off x="4038601" y="6356359"/>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1" y="635635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BEB2AC-2FBC-4599-BA8B-465924A76A3C}" type="slidenum">
              <a:rPr lang="en-US" smtClean="0"/>
              <a:t>‹#›</a:t>
            </a:fld>
            <a:endParaRPr lang="en-US"/>
          </a:p>
        </p:txBody>
      </p:sp>
    </p:spTree>
    <p:extLst>
      <p:ext uri="{BB962C8B-B14F-4D97-AF65-F5344CB8AC3E}">
        <p14:creationId xmlns:p14="http://schemas.microsoft.com/office/powerpoint/2010/main" val="1387604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F1CF13-B64D-4E53-B087-EFC2667E6548}" type="datetimeFigureOut">
              <a:rPr lang="en-US" smtClean="0"/>
              <a:t>6/25/2026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F482B-CFC4-426B-8D01-613D89502944}" type="slidenum">
              <a:rPr lang="en-US" smtClean="0"/>
              <a:t>‹#›</a:t>
            </a:fld>
            <a:endParaRPr lang="en-US"/>
          </a:p>
        </p:txBody>
      </p:sp>
    </p:spTree>
    <p:extLst>
      <p:ext uri="{BB962C8B-B14F-4D97-AF65-F5344CB8AC3E}">
        <p14:creationId xmlns:p14="http://schemas.microsoft.com/office/powerpoint/2010/main" val="5642892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5"/>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71"/>
            <a:ext cx="14224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6/25/2026</a:t>
            </a:fld>
            <a:endParaRPr lang="en-US"/>
          </a:p>
        </p:txBody>
      </p:sp>
      <p:sp>
        <p:nvSpPr>
          <p:cNvPr id="5" name="Footer Placeholder 4"/>
          <p:cNvSpPr>
            <a:spLocks noGrp="1"/>
          </p:cNvSpPr>
          <p:nvPr>
            <p:ph type="ftr" sz="quarter" idx="3"/>
          </p:nvPr>
        </p:nvSpPr>
        <p:spPr>
          <a:xfrm>
            <a:off x="2082800" y="4237571"/>
            <a:ext cx="19304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71"/>
            <a:ext cx="14224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3876633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189" rtl="0" eaLnBrk="1" latinLnBrk="0" hangingPunct="1">
        <a:spcBef>
          <a:spcPct val="0"/>
        </a:spcBef>
        <a:buNone/>
        <a:defRPr sz="2200" kern="1200">
          <a:solidFill>
            <a:schemeClr val="tx1"/>
          </a:solidFill>
          <a:latin typeface="+mj-lt"/>
          <a:ea typeface="+mj-ea"/>
          <a:cs typeface="+mj-cs"/>
        </a:defRPr>
      </a:lvl1pPr>
    </p:titleStyle>
    <p:bodyStyle>
      <a:lvl1pPr marL="171446" indent="-171446" algn="l" defTabSz="457189"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66" indent="-142872" algn="l" defTabSz="457189"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486" indent="-114297" algn="l" defTabSz="457189"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080" indent="-114297" algn="l" defTabSz="457189"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675" indent="-114297" algn="l" defTabSz="457189"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269" indent="-114297" algn="l" defTabSz="457189"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863" indent="-114297" algn="l" defTabSz="457189"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457" indent="-114297" algn="l" defTabSz="457189"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052" indent="-114297" algn="l" defTabSz="457189"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189" rtl="0" eaLnBrk="1" latinLnBrk="0" hangingPunct="1">
        <a:defRPr sz="900" kern="1200">
          <a:solidFill>
            <a:schemeClr val="tx1"/>
          </a:solidFill>
          <a:latin typeface="+mn-lt"/>
          <a:ea typeface="+mn-ea"/>
          <a:cs typeface="+mn-cs"/>
        </a:defRPr>
      </a:lvl1pPr>
      <a:lvl2pPr marL="228595" algn="l" defTabSz="457189" rtl="0" eaLnBrk="1" latinLnBrk="0" hangingPunct="1">
        <a:defRPr sz="900" kern="1200">
          <a:solidFill>
            <a:schemeClr val="tx1"/>
          </a:solidFill>
          <a:latin typeface="+mn-lt"/>
          <a:ea typeface="+mn-ea"/>
          <a:cs typeface="+mn-cs"/>
        </a:defRPr>
      </a:lvl2pPr>
      <a:lvl3pPr marL="457189" algn="l" defTabSz="457189" rtl="0" eaLnBrk="1" latinLnBrk="0" hangingPunct="1">
        <a:defRPr sz="900" kern="1200">
          <a:solidFill>
            <a:schemeClr val="tx1"/>
          </a:solidFill>
          <a:latin typeface="+mn-lt"/>
          <a:ea typeface="+mn-ea"/>
          <a:cs typeface="+mn-cs"/>
        </a:defRPr>
      </a:lvl3pPr>
      <a:lvl4pPr marL="685783" algn="l" defTabSz="457189" rtl="0" eaLnBrk="1" latinLnBrk="0" hangingPunct="1">
        <a:defRPr sz="900" kern="1200">
          <a:solidFill>
            <a:schemeClr val="tx1"/>
          </a:solidFill>
          <a:latin typeface="+mn-lt"/>
          <a:ea typeface="+mn-ea"/>
          <a:cs typeface="+mn-cs"/>
        </a:defRPr>
      </a:lvl4pPr>
      <a:lvl5pPr marL="914377" algn="l" defTabSz="457189" rtl="0" eaLnBrk="1" latinLnBrk="0" hangingPunct="1">
        <a:defRPr sz="900" kern="1200">
          <a:solidFill>
            <a:schemeClr val="tx1"/>
          </a:solidFill>
          <a:latin typeface="+mn-lt"/>
          <a:ea typeface="+mn-ea"/>
          <a:cs typeface="+mn-cs"/>
        </a:defRPr>
      </a:lvl5pPr>
      <a:lvl6pPr marL="1142972" algn="l" defTabSz="457189" rtl="0" eaLnBrk="1" latinLnBrk="0" hangingPunct="1">
        <a:defRPr sz="900" kern="1200">
          <a:solidFill>
            <a:schemeClr val="tx1"/>
          </a:solidFill>
          <a:latin typeface="+mn-lt"/>
          <a:ea typeface="+mn-ea"/>
          <a:cs typeface="+mn-cs"/>
        </a:defRPr>
      </a:lvl6pPr>
      <a:lvl7pPr marL="1371566" algn="l" defTabSz="457189" rtl="0" eaLnBrk="1" latinLnBrk="0" hangingPunct="1">
        <a:defRPr sz="900" kern="1200">
          <a:solidFill>
            <a:schemeClr val="tx1"/>
          </a:solidFill>
          <a:latin typeface="+mn-lt"/>
          <a:ea typeface="+mn-ea"/>
          <a:cs typeface="+mn-cs"/>
        </a:defRPr>
      </a:lvl7pPr>
      <a:lvl8pPr marL="1600160" algn="l" defTabSz="457189" rtl="0" eaLnBrk="1" latinLnBrk="0" hangingPunct="1">
        <a:defRPr sz="900" kern="1200">
          <a:solidFill>
            <a:schemeClr val="tx1"/>
          </a:solidFill>
          <a:latin typeface="+mn-lt"/>
          <a:ea typeface="+mn-ea"/>
          <a:cs typeface="+mn-cs"/>
        </a:defRPr>
      </a:lvl8pPr>
      <a:lvl9pPr marL="1828755" algn="l" defTabSz="457189" rtl="0" eaLnBrk="1" latinLnBrk="0" hangingPunct="1">
        <a:defRPr sz="9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725E6-F74D-42CC-AE03-5EACD1C076B8}" type="datetimeFigureOut">
              <a:rPr lang="en-US" smtClean="0"/>
              <a:t>6/25/2026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4118F0-B6EB-4C97-AC79-9E2E42A95AB5}" type="slidenum">
              <a:rPr lang="en-US" smtClean="0"/>
              <a:t>‹#›</a:t>
            </a:fld>
            <a:endParaRPr lang="en-US"/>
          </a:p>
        </p:txBody>
      </p:sp>
    </p:spTree>
    <p:extLst>
      <p:ext uri="{BB962C8B-B14F-4D97-AF65-F5344CB8AC3E}">
        <p14:creationId xmlns:p14="http://schemas.microsoft.com/office/powerpoint/2010/main" val="143402205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A0211C-87A8-4E43-8FED-25A744539A7F}" type="datetimeFigureOut">
              <a:rPr lang="en-US" smtClean="0"/>
              <a:t>6/25/2026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2A6D62-1DA7-4BBC-A992-D79C3E0295D4}" type="slidenum">
              <a:rPr lang="en-US" smtClean="0"/>
              <a:t>‹#›</a:t>
            </a:fld>
            <a:endParaRPr lang="en-US"/>
          </a:p>
        </p:txBody>
      </p:sp>
    </p:spTree>
    <p:extLst>
      <p:ext uri="{BB962C8B-B14F-4D97-AF65-F5344CB8AC3E}">
        <p14:creationId xmlns:p14="http://schemas.microsoft.com/office/powerpoint/2010/main" val="138887290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7710B-55F5-D909-4A9B-13AA57C1C2EC}"/>
            </a:ext>
          </a:extLst>
        </p:cNvPr>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6CB391CF-0878-7319-F0B0-FB20E16220E6}"/>
              </a:ext>
            </a:extLst>
          </p:cNvPr>
          <p:cNvPicPr>
            <a:picLocks noChangeAspect="1"/>
          </p:cNvPicPr>
          <p:nvPr/>
        </p:nvPicPr>
        <p:blipFill>
          <a:blip r:embed="rId2"/>
          <a:stretch>
            <a:fillRect/>
          </a:stretch>
        </p:blipFill>
        <p:spPr>
          <a:xfrm>
            <a:off x="56795" y="0"/>
            <a:ext cx="12192000" cy="6858000"/>
          </a:xfrm>
          <a:prstGeom prst="rect">
            <a:avLst/>
          </a:prstGeom>
        </p:spPr>
      </p:pic>
      <p:pic>
        <p:nvPicPr>
          <p:cNvPr id="6" name="Picture 5">
            <a:extLst>
              <a:ext uri="{FF2B5EF4-FFF2-40B4-BE49-F238E27FC236}">
                <a16:creationId xmlns:a16="http://schemas.microsoft.com/office/drawing/2014/main" id="{468D9D54-9CAD-728B-7507-583C097B373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502689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night sky&#10;&#10;Description automatically generated">
            <a:extLst>
              <a:ext uri="{FF2B5EF4-FFF2-40B4-BE49-F238E27FC236}">
                <a16:creationId xmlns:a16="http://schemas.microsoft.com/office/drawing/2014/main" id="{1A51BD0B-0CB7-ED1D-4303-899C14CD4B86}"/>
              </a:ext>
            </a:extLst>
          </p:cNvPr>
          <p:cNvPicPr>
            <a:picLocks noChangeAspect="1"/>
          </p:cNvPicPr>
          <p:nvPr/>
        </p:nvPicPr>
        <p:blipFill>
          <a:blip r:embed="rId2"/>
          <a:stretch>
            <a:fillRect/>
          </a:stretch>
        </p:blipFill>
        <p:spPr>
          <a:xfrm>
            <a:off x="-1" y="0"/>
            <a:ext cx="12192000" cy="6858000"/>
          </a:xfrm>
          <a:prstGeom prst="rect">
            <a:avLst/>
          </a:prstGeom>
        </p:spPr>
      </p:pic>
      <p:sp>
        <p:nvSpPr>
          <p:cNvPr id="2" name="Rectangle 1">
            <a:extLst>
              <a:ext uri="{FF2B5EF4-FFF2-40B4-BE49-F238E27FC236}">
                <a16:creationId xmlns:a16="http://schemas.microsoft.com/office/drawing/2014/main" id="{F5954AA7-1433-F1D5-1A3B-1284DCE0F2B2}"/>
              </a:ext>
            </a:extLst>
          </p:cNvPr>
          <p:cNvSpPr/>
          <p:nvPr/>
        </p:nvSpPr>
        <p:spPr>
          <a:xfrm>
            <a:off x="2228466" y="-104849"/>
            <a:ext cx="7735067"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Amasis MT Pro Black" panose="02040A04050005020304" pitchFamily="18" charset="0"/>
              </a:rPr>
              <a:t>Making the Text Talk</a:t>
            </a:r>
          </a:p>
        </p:txBody>
      </p:sp>
      <p:sp>
        <p:nvSpPr>
          <p:cNvPr id="3" name="Rectangle 2">
            <a:extLst>
              <a:ext uri="{FF2B5EF4-FFF2-40B4-BE49-F238E27FC236}">
                <a16:creationId xmlns:a16="http://schemas.microsoft.com/office/drawing/2014/main" id="{9BCA7D5C-7AC8-93A5-B715-2AB6A42FDA0C}"/>
              </a:ext>
            </a:extLst>
          </p:cNvPr>
          <p:cNvSpPr/>
          <p:nvPr/>
        </p:nvSpPr>
        <p:spPr>
          <a:xfrm>
            <a:off x="-2" y="818481"/>
            <a:ext cx="12192002" cy="4985980"/>
          </a:xfrm>
          <a:prstGeom prst="rect">
            <a:avLst/>
          </a:prstGeom>
          <a:solidFill>
            <a:schemeClr val="tx1"/>
          </a:solidFill>
        </p:spPr>
        <p:txBody>
          <a:bodyPr wrap="squar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Frank Ray Conference Teaching Plan</a:t>
            </a:r>
          </a:p>
          <a:p>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rPr>
              <a:t>Day </a:t>
            </a:r>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Thinking Holistically as an </a:t>
            </a:r>
          </a:p>
          <a:p>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Expository Preacher</a:t>
            </a:r>
          </a:p>
          <a:p>
            <a:r>
              <a:rPr lang="en-US" sz="4400" b="1" cap="none" spc="0"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dist="38100" dir="2700000" algn="tl" rotWithShape="0">
                    <a:schemeClr val="accent2"/>
                  </a:outerShdw>
                </a:effectLst>
                <a:latin typeface="Bernard MT Condensed" panose="02050806060905020404" pitchFamily="18" charset="0"/>
                <a:sym typeface="Wingdings" panose="05000000000000000000" pitchFamily="2" charset="2"/>
              </a:rPr>
              <a:t>Day 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Thinking Hermeneutically for </a:t>
            </a:r>
          </a:p>
          <a:p>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Expository Preaching</a:t>
            </a:r>
          </a:p>
          <a:p>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dist="38100" dir="2700000" algn="tl" rotWithShape="0">
                    <a:schemeClr val="accent2"/>
                  </a:outerShdw>
                </a:effectLst>
                <a:latin typeface="Bernard MT Condensed" panose="02050806060905020404" pitchFamily="18" charset="0"/>
                <a:sym typeface="Wingdings" panose="05000000000000000000" pitchFamily="2" charset="2"/>
              </a:rPr>
              <a:t>Day 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Thinking Homiletically towards </a:t>
            </a:r>
          </a:p>
          <a:p>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Expository Preaching</a:t>
            </a:r>
            <a:endPar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endParaRPr>
          </a:p>
        </p:txBody>
      </p:sp>
      <p:sp>
        <p:nvSpPr>
          <p:cNvPr id="4" name="Rectangle 3">
            <a:extLst>
              <a:ext uri="{FF2B5EF4-FFF2-40B4-BE49-F238E27FC236}">
                <a16:creationId xmlns:a16="http://schemas.microsoft.com/office/drawing/2014/main" id="{B4560396-B1F1-B42B-A583-13106B02A20D}"/>
              </a:ext>
            </a:extLst>
          </p:cNvPr>
          <p:cNvSpPr/>
          <p:nvPr/>
        </p:nvSpPr>
        <p:spPr>
          <a:xfrm>
            <a:off x="0" y="5657671"/>
            <a:ext cx="12192000" cy="1200329"/>
          </a:xfrm>
          <a:prstGeom prst="rect">
            <a:avLst/>
          </a:prstGeom>
          <a:solidFill>
            <a:srgbClr val="002060"/>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600" b="1" dirty="0">
                <a:ln w="57150">
                  <a:solidFill>
                    <a:srgbClr val="FF0066"/>
                  </a:solidFill>
                  <a:prstDash val="solid"/>
                </a:ln>
                <a:effectLst>
                  <a:outerShdw blurRad="12700" dist="38100" dir="2700000" algn="tl" rotWithShape="0">
                    <a:schemeClr val="accent5">
                      <a:lumMod val="60000"/>
                      <a:lumOff val="40000"/>
                    </a:schemeClr>
                  </a:outerShdw>
                </a:effectLst>
                <a:latin typeface="Agency FB" panose="020B0503020202020204" pitchFamily="34" charset="0"/>
              </a:rPr>
              <a:t>Pastor Reginald D. Taylor 901-258-2876</a:t>
            </a:r>
          </a:p>
          <a:p>
            <a:pPr algn="ctr"/>
            <a:r>
              <a:rPr lang="en-US" sz="3600" b="1" dirty="0">
                <a:ln/>
                <a:solidFill>
                  <a:srgbClr val="00B0F0"/>
                </a:solidFill>
                <a:latin typeface="Agency FB" panose="020B0503020202020204" pitchFamily="34" charset="0"/>
              </a:rPr>
              <a:t>r</a:t>
            </a:r>
            <a:r>
              <a:rPr lang="en-US" sz="3600" b="1" cap="none" spc="0" dirty="0">
                <a:ln/>
                <a:solidFill>
                  <a:srgbClr val="00B0F0"/>
                </a:solidFill>
                <a:effectLst/>
                <a:latin typeface="Agency FB" panose="020B0503020202020204" pitchFamily="34" charset="0"/>
              </a:rPr>
              <a:t>eginaldtaylorministries@gmail.com</a:t>
            </a:r>
          </a:p>
        </p:txBody>
      </p:sp>
    </p:spTree>
    <p:extLst>
      <p:ext uri="{BB962C8B-B14F-4D97-AF65-F5344CB8AC3E}">
        <p14:creationId xmlns:p14="http://schemas.microsoft.com/office/powerpoint/2010/main" val="37399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67338-AEB7-4875-F387-C19791D5832C}"/>
            </a:ext>
          </a:extLst>
        </p:cNvPr>
        <p:cNvGrpSpPr/>
        <p:nvPr/>
      </p:nvGrpSpPr>
      <p:grpSpPr>
        <a:xfrm>
          <a:off x="0" y="0"/>
          <a:ext cx="0" cy="0"/>
          <a:chOff x="0" y="0"/>
          <a:chExt cx="0" cy="0"/>
        </a:xfrm>
      </p:grpSpPr>
      <p:pic>
        <p:nvPicPr>
          <p:cNvPr id="17" name="Picture 16" descr="A picture containing night sky&#10;&#10;Description automatically generated">
            <a:extLst>
              <a:ext uri="{FF2B5EF4-FFF2-40B4-BE49-F238E27FC236}">
                <a16:creationId xmlns:a16="http://schemas.microsoft.com/office/drawing/2014/main" id="{0D523137-84BA-C50E-C9FC-CBF28C3003F9}"/>
              </a:ext>
            </a:extLst>
          </p:cNvPr>
          <p:cNvPicPr>
            <a:picLocks noChangeAspect="1"/>
          </p:cNvPicPr>
          <p:nvPr/>
        </p:nvPicPr>
        <p:blipFill>
          <a:blip r:embed="rId2"/>
          <a:stretch>
            <a:fillRect/>
          </a:stretch>
        </p:blipFill>
        <p:spPr>
          <a:xfrm>
            <a:off x="-1" y="0"/>
            <a:ext cx="12192000" cy="6858000"/>
          </a:xfrm>
          <a:prstGeom prst="rect">
            <a:avLst/>
          </a:prstGeom>
        </p:spPr>
      </p:pic>
      <p:sp>
        <p:nvSpPr>
          <p:cNvPr id="2" name="Rectangle 1">
            <a:extLst>
              <a:ext uri="{FF2B5EF4-FFF2-40B4-BE49-F238E27FC236}">
                <a16:creationId xmlns:a16="http://schemas.microsoft.com/office/drawing/2014/main" id="{44E5C24A-09DA-1A94-659E-1BBC1426BA40}"/>
              </a:ext>
            </a:extLst>
          </p:cNvPr>
          <p:cNvSpPr/>
          <p:nvPr/>
        </p:nvSpPr>
        <p:spPr>
          <a:xfrm>
            <a:off x="2228465" y="619051"/>
            <a:ext cx="7735067"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Amasis MT Pro Black" panose="02040A04050005020304" pitchFamily="18" charset="0"/>
                <a:ea typeface="+mn-ea"/>
                <a:cs typeface="+mn-cs"/>
              </a:rPr>
              <a:t>Making the Text Talk</a:t>
            </a:r>
          </a:p>
        </p:txBody>
      </p:sp>
      <p:sp>
        <p:nvSpPr>
          <p:cNvPr id="3" name="Rectangle 2">
            <a:extLst>
              <a:ext uri="{FF2B5EF4-FFF2-40B4-BE49-F238E27FC236}">
                <a16:creationId xmlns:a16="http://schemas.microsoft.com/office/drawing/2014/main" id="{924595A7-43F0-E271-1C49-11C12C30F8FE}"/>
              </a:ext>
            </a:extLst>
          </p:cNvPr>
          <p:cNvSpPr/>
          <p:nvPr/>
        </p:nvSpPr>
        <p:spPr>
          <a:xfrm>
            <a:off x="0" y="1753729"/>
            <a:ext cx="12192002" cy="2954655"/>
          </a:xfrm>
          <a:prstGeom prst="rect">
            <a:avLst/>
          </a:prstGeom>
          <a:solidFill>
            <a:schemeClr val="tx1"/>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Frank Ray Conference Teaching Plan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28575" cmpd="sng">
                  <a:solidFill>
                    <a:srgbClr val="FF0066"/>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rPr>
              <a:t>Day </a:t>
            </a:r>
            <a:r>
              <a:rPr kumimoji="0" lang="en-US" sz="4400" b="1" i="0" u="none" strike="noStrike" kern="1200" cap="none" spc="0" normalizeH="0" baseline="0" noProof="0" dirty="0">
                <a:ln w="28575" cmpd="sng">
                  <a:solidFill>
                    <a:srgbClr val="FF0066"/>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sym typeface="Wingdings" panose="05000000000000000000" pitchFamily="2" charset="2"/>
              </a:rPr>
              <a:t> = </a:t>
            </a:r>
            <a:r>
              <a:rPr kumimoji="0" lang="en-US" sz="44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sym typeface="Wingdings" panose="05000000000000000000" pitchFamily="2" charset="2"/>
              </a:rPr>
              <a:t>Devotional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28575" cmpd="sng">
                  <a:solidFill>
                    <a:srgbClr val="FF0066"/>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outerShdw dist="38100" dir="2700000" algn="tl" rotWithShape="0">
                    <a:srgbClr val="ED7D31"/>
                  </a:outerShdw>
                </a:effectLst>
                <a:uLnTx/>
                <a:uFillTx/>
                <a:latin typeface="Bernard MT Condensed" panose="02050806060905020404" pitchFamily="18" charset="0"/>
                <a:ea typeface="+mn-ea"/>
                <a:cs typeface="+mn-cs"/>
                <a:sym typeface="Wingdings" panose="05000000000000000000" pitchFamily="2" charset="2"/>
              </a:rPr>
              <a:t>Day  = </a:t>
            </a:r>
            <a:r>
              <a:rPr kumimoji="0" lang="en-US" sz="44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sym typeface="Wingdings" panose="05000000000000000000" pitchFamily="2" charset="2"/>
              </a:rPr>
              <a:t>Technical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28575" cmpd="sng">
                  <a:solidFill>
                    <a:srgbClr val="FF0066"/>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outerShdw dist="38100" dir="2700000" algn="tl" rotWithShape="0">
                    <a:srgbClr val="ED7D31"/>
                  </a:outerShdw>
                </a:effectLst>
                <a:uLnTx/>
                <a:uFillTx/>
                <a:latin typeface="Bernard MT Condensed" panose="02050806060905020404" pitchFamily="18" charset="0"/>
                <a:ea typeface="+mn-ea"/>
                <a:cs typeface="+mn-cs"/>
                <a:sym typeface="Wingdings" panose="05000000000000000000" pitchFamily="2" charset="2"/>
              </a:rPr>
              <a:t>Day  = </a:t>
            </a:r>
            <a:r>
              <a:rPr kumimoji="0" lang="en-US" sz="44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sym typeface="Wingdings" panose="05000000000000000000" pitchFamily="2" charset="2"/>
              </a:rPr>
              <a:t>Practical</a:t>
            </a:r>
            <a:endParaRPr kumimoji="0" lang="en-US" sz="44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endParaRPr>
          </a:p>
        </p:txBody>
      </p:sp>
      <p:sp>
        <p:nvSpPr>
          <p:cNvPr id="4" name="Rectangle 3">
            <a:extLst>
              <a:ext uri="{FF2B5EF4-FFF2-40B4-BE49-F238E27FC236}">
                <a16:creationId xmlns:a16="http://schemas.microsoft.com/office/drawing/2014/main" id="{C8567CBE-9B36-62F4-1060-2B542DE728B5}"/>
              </a:ext>
            </a:extLst>
          </p:cNvPr>
          <p:cNvSpPr/>
          <p:nvPr/>
        </p:nvSpPr>
        <p:spPr>
          <a:xfrm>
            <a:off x="0" y="5289371"/>
            <a:ext cx="12192000" cy="1323439"/>
          </a:xfrm>
          <a:prstGeom prst="rect">
            <a:avLst/>
          </a:prstGeom>
          <a:solidFill>
            <a:srgbClr val="002060"/>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57150">
                  <a:solidFill>
                    <a:srgbClr val="FF0066"/>
                  </a:solidFill>
                  <a:prstDash val="solid"/>
                </a:ln>
                <a:solidFill>
                  <a:prstClr val="black"/>
                </a:solidFill>
                <a:effectLst>
                  <a:outerShdw blurRad="12700" dist="38100" dir="2700000" algn="tl" rotWithShape="0">
                    <a:srgbClr val="5B9BD5">
                      <a:lumMod val="60000"/>
                      <a:lumOff val="40000"/>
                    </a:srgbClr>
                  </a:outerShdw>
                </a:effectLst>
                <a:uLnTx/>
                <a:uFillTx/>
                <a:latin typeface="Agency FB" panose="020B0503020202020204" pitchFamily="34" charset="0"/>
                <a:ea typeface="+mn-ea"/>
                <a:cs typeface="+mn-cs"/>
              </a:rPr>
              <a:t>Pastor Reginald D. Taylor 901-258-2876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solidFill>
                  <a:srgbClr val="00B0F0"/>
                </a:solidFill>
                <a:effectLst/>
                <a:uLnTx/>
                <a:uFillTx/>
                <a:latin typeface="Agency FB" panose="020B0503020202020204" pitchFamily="34" charset="0"/>
                <a:ea typeface="+mn-ea"/>
                <a:cs typeface="+mn-cs"/>
              </a:rPr>
              <a:t>reginaldtaylorministries@gmail.com</a:t>
            </a:r>
          </a:p>
        </p:txBody>
      </p:sp>
    </p:spTree>
    <p:extLst>
      <p:ext uri="{BB962C8B-B14F-4D97-AF65-F5344CB8AC3E}">
        <p14:creationId xmlns:p14="http://schemas.microsoft.com/office/powerpoint/2010/main" val="745612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7A32E-5267-77F3-2A14-FC44F9821D1C}"/>
            </a:ext>
          </a:extLst>
        </p:cNvPr>
        <p:cNvGrpSpPr/>
        <p:nvPr/>
      </p:nvGrpSpPr>
      <p:grpSpPr>
        <a:xfrm>
          <a:off x="0" y="0"/>
          <a:ext cx="0" cy="0"/>
          <a:chOff x="0" y="0"/>
          <a:chExt cx="0" cy="0"/>
        </a:xfrm>
      </p:grpSpPr>
      <p:pic>
        <p:nvPicPr>
          <p:cNvPr id="17" name="Picture 16" descr="A picture containing night sky&#10;&#10;Description automatically generated">
            <a:extLst>
              <a:ext uri="{FF2B5EF4-FFF2-40B4-BE49-F238E27FC236}">
                <a16:creationId xmlns:a16="http://schemas.microsoft.com/office/drawing/2014/main" id="{835EE3CA-C5E3-B260-06B5-08CD1C0E0417}"/>
              </a:ext>
            </a:extLst>
          </p:cNvPr>
          <p:cNvPicPr>
            <a:picLocks noChangeAspect="1"/>
          </p:cNvPicPr>
          <p:nvPr/>
        </p:nvPicPr>
        <p:blipFill>
          <a:blip r:embed="rId2"/>
          <a:stretch>
            <a:fillRect/>
          </a:stretch>
        </p:blipFill>
        <p:spPr>
          <a:xfrm>
            <a:off x="-1" y="0"/>
            <a:ext cx="12192000" cy="6858000"/>
          </a:xfrm>
          <a:prstGeom prst="rect">
            <a:avLst/>
          </a:prstGeom>
        </p:spPr>
      </p:pic>
      <p:sp>
        <p:nvSpPr>
          <p:cNvPr id="2" name="Rectangle 1">
            <a:extLst>
              <a:ext uri="{FF2B5EF4-FFF2-40B4-BE49-F238E27FC236}">
                <a16:creationId xmlns:a16="http://schemas.microsoft.com/office/drawing/2014/main" id="{F9FFB4E8-A026-7F50-A3CB-AAD9EA3846EC}"/>
              </a:ext>
            </a:extLst>
          </p:cNvPr>
          <p:cNvSpPr/>
          <p:nvPr/>
        </p:nvSpPr>
        <p:spPr>
          <a:xfrm>
            <a:off x="2228465" y="619051"/>
            <a:ext cx="7735067"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Amasis MT Pro Black" panose="02040A04050005020304" pitchFamily="18" charset="0"/>
              </a:rPr>
              <a:t>Making the Text Talk</a:t>
            </a:r>
          </a:p>
        </p:txBody>
      </p:sp>
      <p:sp>
        <p:nvSpPr>
          <p:cNvPr id="3" name="Rectangle 2">
            <a:extLst>
              <a:ext uri="{FF2B5EF4-FFF2-40B4-BE49-F238E27FC236}">
                <a16:creationId xmlns:a16="http://schemas.microsoft.com/office/drawing/2014/main" id="{4CCF7F7D-4822-84ED-A425-09A65700E230}"/>
              </a:ext>
            </a:extLst>
          </p:cNvPr>
          <p:cNvSpPr/>
          <p:nvPr/>
        </p:nvSpPr>
        <p:spPr>
          <a:xfrm>
            <a:off x="0" y="1753729"/>
            <a:ext cx="12192002" cy="2954655"/>
          </a:xfrm>
          <a:prstGeom prst="rect">
            <a:avLst/>
          </a:prstGeom>
          <a:solidFill>
            <a:schemeClr val="tx1"/>
          </a:solidFill>
        </p:spPr>
        <p:txBody>
          <a:bodyPr wrap="squar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Frank Ray Conference Teaching Plan</a:t>
            </a:r>
          </a:p>
          <a:p>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rPr>
              <a:t>Day </a:t>
            </a:r>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Some Foundations for Exposition</a:t>
            </a:r>
          </a:p>
          <a:p>
            <a:r>
              <a:rPr lang="en-US" sz="4400" b="1" cap="none" spc="0"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dist="38100" dir="2700000" algn="tl" rotWithShape="0">
                    <a:schemeClr val="accent2"/>
                  </a:outerShdw>
                </a:effectLst>
                <a:latin typeface="Bernard MT Condensed" panose="02050806060905020404" pitchFamily="18" charset="0"/>
                <a:sym typeface="Wingdings" panose="05000000000000000000" pitchFamily="2" charset="2"/>
              </a:rPr>
              <a:t>Day 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Some Functions for Exposition</a:t>
            </a:r>
          </a:p>
          <a:p>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dist="38100" dir="2700000" algn="tl" rotWithShape="0">
                    <a:schemeClr val="accent2"/>
                  </a:outerShdw>
                </a:effectLst>
                <a:latin typeface="Bernard MT Condensed" panose="02050806060905020404" pitchFamily="18" charset="0"/>
                <a:sym typeface="Wingdings" panose="05000000000000000000" pitchFamily="2" charset="2"/>
              </a:rPr>
              <a:t>Day 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Some Flows for Exposition</a:t>
            </a:r>
            <a:endPar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endParaRPr>
          </a:p>
        </p:txBody>
      </p:sp>
      <p:sp>
        <p:nvSpPr>
          <p:cNvPr id="4" name="Rectangle 3">
            <a:extLst>
              <a:ext uri="{FF2B5EF4-FFF2-40B4-BE49-F238E27FC236}">
                <a16:creationId xmlns:a16="http://schemas.microsoft.com/office/drawing/2014/main" id="{436677C8-540B-CAD0-1640-9F909073FAC6}"/>
              </a:ext>
            </a:extLst>
          </p:cNvPr>
          <p:cNvSpPr/>
          <p:nvPr/>
        </p:nvSpPr>
        <p:spPr>
          <a:xfrm>
            <a:off x="0" y="5289371"/>
            <a:ext cx="12192000" cy="1323439"/>
          </a:xfrm>
          <a:prstGeom prst="rect">
            <a:avLst/>
          </a:prstGeom>
          <a:solidFill>
            <a:srgbClr val="002060"/>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000" b="1" dirty="0">
                <a:ln w="57150">
                  <a:solidFill>
                    <a:srgbClr val="FF0066"/>
                  </a:solidFill>
                  <a:prstDash val="solid"/>
                </a:ln>
                <a:effectLst>
                  <a:outerShdw blurRad="12700" dist="38100" dir="2700000" algn="tl" rotWithShape="0">
                    <a:schemeClr val="accent5">
                      <a:lumMod val="60000"/>
                      <a:lumOff val="40000"/>
                    </a:schemeClr>
                  </a:outerShdw>
                </a:effectLst>
                <a:latin typeface="Agency FB" panose="020B0503020202020204" pitchFamily="34" charset="0"/>
              </a:rPr>
              <a:t>Pastor Reginald D. Taylor 901-258-2876</a:t>
            </a:r>
          </a:p>
          <a:p>
            <a:pPr algn="ctr"/>
            <a:r>
              <a:rPr lang="en-US" sz="4000" b="1" dirty="0">
                <a:ln/>
                <a:solidFill>
                  <a:srgbClr val="00B0F0"/>
                </a:solidFill>
                <a:latin typeface="Agency FB" panose="020B0503020202020204" pitchFamily="34" charset="0"/>
              </a:rPr>
              <a:t>r</a:t>
            </a:r>
            <a:r>
              <a:rPr lang="en-US" sz="4000" b="1" cap="none" spc="0" dirty="0">
                <a:ln/>
                <a:solidFill>
                  <a:srgbClr val="00B0F0"/>
                </a:solidFill>
                <a:effectLst/>
                <a:latin typeface="Agency FB" panose="020B0503020202020204" pitchFamily="34" charset="0"/>
              </a:rPr>
              <a:t>eginaldtaylorministries@gmail.com</a:t>
            </a:r>
          </a:p>
        </p:txBody>
      </p:sp>
    </p:spTree>
    <p:extLst>
      <p:ext uri="{BB962C8B-B14F-4D97-AF65-F5344CB8AC3E}">
        <p14:creationId xmlns:p14="http://schemas.microsoft.com/office/powerpoint/2010/main" val="2085331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BF782-2EED-0024-AEAD-6EC777704082}"/>
            </a:ext>
          </a:extLst>
        </p:cNvPr>
        <p:cNvGrpSpPr/>
        <p:nvPr/>
      </p:nvGrpSpPr>
      <p:grpSpPr>
        <a:xfrm>
          <a:off x="0" y="0"/>
          <a:ext cx="0" cy="0"/>
          <a:chOff x="0" y="0"/>
          <a:chExt cx="0" cy="0"/>
        </a:xfrm>
      </p:grpSpPr>
      <p:pic>
        <p:nvPicPr>
          <p:cNvPr id="17" name="Picture 16" descr="A picture containing night sky&#10;&#10;Description automatically generated">
            <a:extLst>
              <a:ext uri="{FF2B5EF4-FFF2-40B4-BE49-F238E27FC236}">
                <a16:creationId xmlns:a16="http://schemas.microsoft.com/office/drawing/2014/main" id="{12838207-7E7D-92D9-A2D5-36D887D19BF7}"/>
              </a:ext>
            </a:extLst>
          </p:cNvPr>
          <p:cNvPicPr>
            <a:picLocks noChangeAspect="1"/>
          </p:cNvPicPr>
          <p:nvPr/>
        </p:nvPicPr>
        <p:blipFill>
          <a:blip r:embed="rId2"/>
          <a:stretch>
            <a:fillRect/>
          </a:stretch>
        </p:blipFill>
        <p:spPr>
          <a:xfrm>
            <a:off x="-1" y="0"/>
            <a:ext cx="12192000" cy="6858000"/>
          </a:xfrm>
          <a:prstGeom prst="rect">
            <a:avLst/>
          </a:prstGeom>
        </p:spPr>
      </p:pic>
      <p:sp>
        <p:nvSpPr>
          <p:cNvPr id="2" name="Rectangle 1">
            <a:extLst>
              <a:ext uri="{FF2B5EF4-FFF2-40B4-BE49-F238E27FC236}">
                <a16:creationId xmlns:a16="http://schemas.microsoft.com/office/drawing/2014/main" id="{2EA6A150-BBCE-AA22-D719-6E53177B16C7}"/>
              </a:ext>
            </a:extLst>
          </p:cNvPr>
          <p:cNvSpPr/>
          <p:nvPr/>
        </p:nvSpPr>
        <p:spPr>
          <a:xfrm>
            <a:off x="2228465" y="619051"/>
            <a:ext cx="7735067"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Amasis MT Pro Black" panose="02040A04050005020304" pitchFamily="18" charset="0"/>
              </a:rPr>
              <a:t>Making the Text Talk</a:t>
            </a:r>
          </a:p>
        </p:txBody>
      </p:sp>
      <p:sp>
        <p:nvSpPr>
          <p:cNvPr id="3" name="Rectangle 2">
            <a:extLst>
              <a:ext uri="{FF2B5EF4-FFF2-40B4-BE49-F238E27FC236}">
                <a16:creationId xmlns:a16="http://schemas.microsoft.com/office/drawing/2014/main" id="{612ADDE0-C213-99AC-1DB6-B55F033F3114}"/>
              </a:ext>
            </a:extLst>
          </p:cNvPr>
          <p:cNvSpPr/>
          <p:nvPr/>
        </p:nvSpPr>
        <p:spPr>
          <a:xfrm>
            <a:off x="0" y="1753729"/>
            <a:ext cx="12192002" cy="2954655"/>
          </a:xfrm>
          <a:prstGeom prst="rect">
            <a:avLst/>
          </a:prstGeom>
          <a:solidFill>
            <a:schemeClr val="tx1"/>
          </a:solidFill>
        </p:spPr>
        <p:txBody>
          <a:bodyPr wrap="squar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Frank Ray Conference Teaching Plan</a:t>
            </a:r>
          </a:p>
          <a:p>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rPr>
              <a:t>Day </a:t>
            </a:r>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Our </a:t>
            </a:r>
            <a:r>
              <a:rPr lang="en-US" sz="4400" b="1" dirty="0">
                <a:ln w="38100" cmpd="sng">
                  <a:solidFill>
                    <a:srgbClr val="00B05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lin Sans FB Demi" panose="020E0802020502020306" pitchFamily="34" charset="0"/>
                <a:sym typeface="Wingdings" panose="05000000000000000000" pitchFamily="2" charset="2"/>
              </a:rPr>
              <a:t>Posture</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—the </a:t>
            </a: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Bernard MT Condensed" panose="02050806060905020404" pitchFamily="18" charset="0"/>
                <a:sym typeface="Wingdings" panose="05000000000000000000" pitchFamily="2" charset="2"/>
              </a:rPr>
              <a:t>Heart</a:t>
            </a:r>
            <a:endPar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endParaRPr>
          </a:p>
          <a:p>
            <a:r>
              <a:rPr lang="en-US" sz="4400" b="1" cap="none" spc="0"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dist="38100" dir="2700000" algn="tl" rotWithShape="0">
                    <a:schemeClr val="accent2"/>
                  </a:outerShdw>
                </a:effectLst>
                <a:latin typeface="Bernard MT Condensed" panose="02050806060905020404" pitchFamily="18" charset="0"/>
                <a:sym typeface="Wingdings" panose="05000000000000000000" pitchFamily="2" charset="2"/>
              </a:rPr>
              <a:t>Day 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Our Preparation—the </a:t>
            </a: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Bernard MT Condensed" panose="02050806060905020404" pitchFamily="18" charset="0"/>
                <a:sym typeface="Wingdings" panose="05000000000000000000" pitchFamily="2" charset="2"/>
              </a:rPr>
              <a:t>Habits</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 </a:t>
            </a:r>
          </a:p>
          <a:p>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dist="38100" dir="2700000" algn="tl" rotWithShape="0">
                    <a:schemeClr val="accent2"/>
                  </a:outerShdw>
                </a:effectLst>
                <a:latin typeface="Bernard MT Condensed" panose="02050806060905020404" pitchFamily="18" charset="0"/>
                <a:sym typeface="Wingdings" panose="05000000000000000000" pitchFamily="2" charset="2"/>
              </a:rPr>
              <a:t>Day 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Our Preaching—the </a:t>
            </a: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Bernard MT Condensed" panose="02050806060905020404" pitchFamily="18" charset="0"/>
                <a:sym typeface="Wingdings" panose="05000000000000000000" pitchFamily="2" charset="2"/>
              </a:rPr>
              <a:t>Heralding</a:t>
            </a:r>
            <a:endPar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endParaRPr>
          </a:p>
        </p:txBody>
      </p:sp>
      <p:sp>
        <p:nvSpPr>
          <p:cNvPr id="4" name="Rectangle 3">
            <a:extLst>
              <a:ext uri="{FF2B5EF4-FFF2-40B4-BE49-F238E27FC236}">
                <a16:creationId xmlns:a16="http://schemas.microsoft.com/office/drawing/2014/main" id="{889FE0F5-FC72-BE49-B7C5-1F77A5BC35F9}"/>
              </a:ext>
            </a:extLst>
          </p:cNvPr>
          <p:cNvSpPr/>
          <p:nvPr/>
        </p:nvSpPr>
        <p:spPr>
          <a:xfrm>
            <a:off x="0" y="5289371"/>
            <a:ext cx="12192000" cy="1323439"/>
          </a:xfrm>
          <a:prstGeom prst="rect">
            <a:avLst/>
          </a:prstGeom>
          <a:solidFill>
            <a:srgbClr val="002060"/>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000" b="1" dirty="0">
                <a:ln w="57150">
                  <a:solidFill>
                    <a:srgbClr val="FF0066"/>
                  </a:solidFill>
                  <a:prstDash val="solid"/>
                </a:ln>
                <a:effectLst>
                  <a:outerShdw blurRad="12700" dist="38100" dir="2700000" algn="tl" rotWithShape="0">
                    <a:schemeClr val="accent5">
                      <a:lumMod val="60000"/>
                      <a:lumOff val="40000"/>
                    </a:schemeClr>
                  </a:outerShdw>
                </a:effectLst>
                <a:latin typeface="Agency FB" panose="020B0503020202020204" pitchFamily="34" charset="0"/>
              </a:rPr>
              <a:t>Pastor Reginald D. Taylor 901-258-2876</a:t>
            </a:r>
          </a:p>
          <a:p>
            <a:pPr algn="ctr"/>
            <a:r>
              <a:rPr lang="en-US" sz="4000" b="1" dirty="0">
                <a:ln/>
                <a:solidFill>
                  <a:srgbClr val="00B0F0"/>
                </a:solidFill>
                <a:latin typeface="Agency FB" panose="020B0503020202020204" pitchFamily="34" charset="0"/>
              </a:rPr>
              <a:t>r</a:t>
            </a:r>
            <a:r>
              <a:rPr lang="en-US" sz="4000" b="1" cap="none" spc="0" dirty="0">
                <a:ln/>
                <a:solidFill>
                  <a:srgbClr val="00B0F0"/>
                </a:solidFill>
                <a:effectLst/>
                <a:latin typeface="Agency FB" panose="020B0503020202020204" pitchFamily="34" charset="0"/>
              </a:rPr>
              <a:t>eginaldtaylorministries@gmail.com</a:t>
            </a:r>
          </a:p>
        </p:txBody>
      </p:sp>
    </p:spTree>
    <p:extLst>
      <p:ext uri="{BB962C8B-B14F-4D97-AF65-F5344CB8AC3E}">
        <p14:creationId xmlns:p14="http://schemas.microsoft.com/office/powerpoint/2010/main" val="3800754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8516-B14B-779C-6E98-4DCD1B8B0699}"/>
            </a:ext>
          </a:extLst>
        </p:cNvPr>
        <p:cNvGrpSpPr/>
        <p:nvPr/>
      </p:nvGrpSpPr>
      <p:grpSpPr>
        <a:xfrm>
          <a:off x="0" y="0"/>
          <a:ext cx="0" cy="0"/>
          <a:chOff x="0" y="0"/>
          <a:chExt cx="0" cy="0"/>
        </a:xfrm>
      </p:grpSpPr>
      <p:pic>
        <p:nvPicPr>
          <p:cNvPr id="17" name="Picture 16" descr="A picture containing night sky&#10;&#10;Description automatically generated">
            <a:extLst>
              <a:ext uri="{FF2B5EF4-FFF2-40B4-BE49-F238E27FC236}">
                <a16:creationId xmlns:a16="http://schemas.microsoft.com/office/drawing/2014/main" id="{761F2530-8951-3FC5-4493-862A81B22E0A}"/>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286C2C3-5E05-DEE1-AE8A-01FB06CC3FAE}"/>
              </a:ext>
            </a:extLst>
          </p:cNvPr>
          <p:cNvSpPr/>
          <p:nvPr/>
        </p:nvSpPr>
        <p:spPr>
          <a:xfrm>
            <a:off x="2300025" y="189065"/>
            <a:ext cx="7591950"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Amasis MT Pro Black" panose="02040A04050005020304" pitchFamily="18" charset="0"/>
              </a:rPr>
              <a:t>Thinking Holistically</a:t>
            </a:r>
          </a:p>
        </p:txBody>
      </p:sp>
      <p:sp>
        <p:nvSpPr>
          <p:cNvPr id="3" name="Rectangle 2">
            <a:extLst>
              <a:ext uri="{FF2B5EF4-FFF2-40B4-BE49-F238E27FC236}">
                <a16:creationId xmlns:a16="http://schemas.microsoft.com/office/drawing/2014/main" id="{7C27287B-F097-82C2-8816-9640D143EF22}"/>
              </a:ext>
            </a:extLst>
          </p:cNvPr>
          <p:cNvSpPr/>
          <p:nvPr/>
        </p:nvSpPr>
        <p:spPr>
          <a:xfrm>
            <a:off x="1410390" y="1256648"/>
            <a:ext cx="9371220" cy="3416320"/>
          </a:xfrm>
          <a:prstGeom prst="rect">
            <a:avLst/>
          </a:prstGeom>
          <a:solidFill>
            <a:schemeClr val="tx1"/>
          </a:solid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The Preparation of the Preacher</a:t>
            </a:r>
          </a:p>
          <a:p>
            <a:pPr algn="ctr"/>
            <a:r>
              <a:rPr lang="en-US" sz="5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rPr>
              <a:t>His Soul</a:t>
            </a:r>
          </a:p>
          <a:p>
            <a:pPr algn="ctr"/>
            <a:r>
              <a:rPr lang="en-US" sz="5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rPr>
              <a:t>His Service &amp;</a:t>
            </a:r>
          </a:p>
          <a:p>
            <a:pPr algn="ctr"/>
            <a:r>
              <a:rPr lang="en-US" sz="5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rPr>
              <a:t>His Sermons</a:t>
            </a:r>
            <a:endParaRPr lang="en-US" sz="5400" b="1" cap="none" spc="0" dirty="0">
              <a:ln w="28575" cmpd="sng">
                <a:solidFill>
                  <a:srgbClr val="FF0066"/>
                </a:solidFill>
                <a:prstDash val="solid"/>
              </a:ln>
              <a:solidFill>
                <a:srgbClr val="FFFFFF"/>
              </a:solidFill>
              <a:effectLst>
                <a:outerShdw dist="38100" dir="2700000" algn="tl" rotWithShape="0">
                  <a:schemeClr val="accent2"/>
                </a:outerShdw>
              </a:effectLst>
              <a:latin typeface="Bernard MT Condensed" panose="02050806060905020404" pitchFamily="18" charset="0"/>
            </a:endParaRPr>
          </a:p>
        </p:txBody>
      </p:sp>
      <p:sp>
        <p:nvSpPr>
          <p:cNvPr id="4" name="Rectangle 3">
            <a:extLst>
              <a:ext uri="{FF2B5EF4-FFF2-40B4-BE49-F238E27FC236}">
                <a16:creationId xmlns:a16="http://schemas.microsoft.com/office/drawing/2014/main" id="{2F148D41-4F54-666B-AE5A-23EF977EB9BB}"/>
              </a:ext>
            </a:extLst>
          </p:cNvPr>
          <p:cNvSpPr/>
          <p:nvPr/>
        </p:nvSpPr>
        <p:spPr>
          <a:xfrm>
            <a:off x="1931339" y="4817221"/>
            <a:ext cx="7834709"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600" b="1" dirty="0">
                <a:ln w="57150">
                  <a:solidFill>
                    <a:srgbClr val="FF0066"/>
                  </a:solidFill>
                  <a:prstDash val="solid"/>
                </a:ln>
                <a:effectLst>
                  <a:outerShdw blurRad="12700" dist="38100" dir="2700000" algn="tl" rotWithShape="0">
                    <a:schemeClr val="accent5">
                      <a:lumMod val="60000"/>
                      <a:lumOff val="40000"/>
                    </a:schemeClr>
                  </a:outerShdw>
                </a:effectLst>
                <a:latin typeface="Impact" panose="020B0806030902050204" pitchFamily="34" charset="0"/>
              </a:rPr>
              <a:t>Pastor Reginald D. Taylor, Instructor</a:t>
            </a:r>
          </a:p>
          <a:p>
            <a:pPr algn="ctr"/>
            <a:r>
              <a:rPr lang="en-US" sz="3600" b="1" dirty="0">
                <a:ln w="57150">
                  <a:solidFill>
                    <a:srgbClr val="FF0066"/>
                  </a:solidFill>
                  <a:prstDash val="solid"/>
                </a:ln>
                <a:effectLst>
                  <a:outerShdw blurRad="12700" dist="38100" dir="2700000" algn="tl" rotWithShape="0">
                    <a:schemeClr val="accent5">
                      <a:lumMod val="60000"/>
                      <a:lumOff val="40000"/>
                    </a:schemeClr>
                  </a:outerShdw>
                </a:effectLst>
                <a:latin typeface="Impact" panose="020B0806030902050204" pitchFamily="34" charset="0"/>
              </a:rPr>
              <a:t>901-258-2876</a:t>
            </a:r>
          </a:p>
          <a:p>
            <a:pPr algn="ctr"/>
            <a:r>
              <a:rPr lang="en-US" sz="3600" b="1" cap="none" spc="0" dirty="0">
                <a:ln/>
                <a:solidFill>
                  <a:srgbClr val="00B0F0"/>
                </a:solidFill>
                <a:effectLst/>
                <a:latin typeface="Avenir Next LT Pro Demi" panose="020B0704020202020204" pitchFamily="34" charset="0"/>
              </a:rPr>
              <a:t>reginaldtaylorministries@gmail.com</a:t>
            </a:r>
          </a:p>
        </p:txBody>
      </p:sp>
      <p:pic>
        <p:nvPicPr>
          <p:cNvPr id="6" name="Picture 5">
            <a:extLst>
              <a:ext uri="{FF2B5EF4-FFF2-40B4-BE49-F238E27FC236}">
                <a16:creationId xmlns:a16="http://schemas.microsoft.com/office/drawing/2014/main" id="{AEA26404-1905-C345-D83C-FE17FEC7F958}"/>
              </a:ext>
            </a:extLst>
          </p:cNvPr>
          <p:cNvPicPr>
            <a:picLocks noChangeAspect="1"/>
          </p:cNvPicPr>
          <p:nvPr/>
        </p:nvPicPr>
        <p:blipFill>
          <a:blip r:embed="rId3"/>
          <a:stretch>
            <a:fillRect/>
          </a:stretch>
        </p:blipFill>
        <p:spPr>
          <a:xfrm>
            <a:off x="9792387" y="4812984"/>
            <a:ext cx="1905000" cy="1905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5350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0"/>
            <a:ext cx="12192000" cy="6965462"/>
          </a:xfrm>
          <a:prstGeom prst="rect">
            <a:avLst/>
          </a:prstGeom>
        </p:spPr>
      </p:pic>
      <p:sp>
        <p:nvSpPr>
          <p:cNvPr id="3" name="TextBox 2">
            <a:extLst>
              <a:ext uri="{FF2B5EF4-FFF2-40B4-BE49-F238E27FC236}">
                <a16:creationId xmlns:a16="http://schemas.microsoft.com/office/drawing/2014/main" id="{C6CB018F-6E50-D2A1-5AD4-27ED5957AEA1}"/>
              </a:ext>
            </a:extLst>
          </p:cNvPr>
          <p:cNvSpPr txBox="1"/>
          <p:nvPr/>
        </p:nvSpPr>
        <p:spPr>
          <a:xfrm>
            <a:off x="305274" y="620774"/>
            <a:ext cx="5511326" cy="6008376"/>
          </a:xfrm>
          <a:prstGeom prst="rect">
            <a:avLst/>
          </a:prstGeom>
          <a:solidFill>
            <a:schemeClr val="tx1"/>
          </a:solidFill>
        </p:spPr>
        <p:txBody>
          <a:bodyPr wrap="square">
            <a:spAutoFit/>
          </a:bodyPr>
          <a:lstStyle/>
          <a:p>
            <a:pPr marL="457200" marR="0" lvl="1" indent="0" algn="ctr" defTabSz="914400" rtl="0" eaLnBrk="1" fontAlgn="auto" latinLnBrk="0" hangingPunct="1">
              <a:lnSpc>
                <a:spcPct val="110000"/>
              </a:lnSpc>
              <a:spcBef>
                <a:spcPct val="20000"/>
              </a:spcBef>
              <a:spcAft>
                <a:spcPts val="0"/>
              </a:spcAft>
              <a:buClrTx/>
              <a:buSzTx/>
              <a:buFont typeface="Arial" pitchFamily="34" charset="0"/>
              <a:buNone/>
              <a:tabLst/>
              <a:defRPr/>
            </a:pPr>
            <a:r>
              <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Ezra 7:10 (KJV) </a:t>
            </a:r>
            <a:br>
              <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br>
            <a:r>
              <a:rPr kumimoji="0" lang="en-US" sz="4400" b="1" i="0" u="none" strike="noStrike" kern="1200" cap="none" spc="50" normalizeH="0" baseline="3000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10 </a:t>
            </a:r>
            <a:r>
              <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 For Ezra had prepared his heart </a:t>
            </a:r>
            <a:r>
              <a:rPr kumimoji="0" lang="en-US" sz="4400" b="1" i="0" u="sng"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to seek the law of the LORD</a:t>
            </a:r>
            <a:r>
              <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 and </a:t>
            </a:r>
            <a:r>
              <a:rPr kumimoji="0" lang="en-US" sz="4400" b="1" i="0" u="sng"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to do </a:t>
            </a:r>
            <a:r>
              <a:rPr kumimoji="0" lang="en-US" sz="4400" b="1" i="1" u="sng"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it</a:t>
            </a:r>
            <a:r>
              <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 and </a:t>
            </a:r>
            <a:r>
              <a:rPr kumimoji="0" lang="en-US" sz="4400" b="1" i="0" u="sng"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to teach</a:t>
            </a:r>
            <a:r>
              <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 in Israel statutes and judgments. </a:t>
            </a:r>
            <a:endPar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Bernard MT Condensed" panose="02050806060905020404" pitchFamily="18" charset="0"/>
              <a:ea typeface="+mn-ea"/>
              <a:cs typeface="+mn-cs"/>
            </a:endParaRPr>
          </a:p>
        </p:txBody>
      </p:sp>
      <p:sp>
        <p:nvSpPr>
          <p:cNvPr id="5" name="TextBox 4">
            <a:extLst>
              <a:ext uri="{FF2B5EF4-FFF2-40B4-BE49-F238E27FC236}">
                <a16:creationId xmlns:a16="http://schemas.microsoft.com/office/drawing/2014/main" id="{FAC51399-07D8-61D3-9470-F77974CC1C93}"/>
              </a:ext>
            </a:extLst>
          </p:cNvPr>
          <p:cNvSpPr txBox="1"/>
          <p:nvPr/>
        </p:nvSpPr>
        <p:spPr>
          <a:xfrm>
            <a:off x="6121874" y="713908"/>
            <a:ext cx="6070126" cy="5822107"/>
          </a:xfrm>
          <a:prstGeom prst="rect">
            <a:avLst/>
          </a:prstGeom>
          <a:solidFill>
            <a:schemeClr val="tx1"/>
          </a:solidFill>
        </p:spPr>
        <p:txBody>
          <a:bodyPr wrap="square">
            <a:spAutoFit/>
          </a:bodyPr>
          <a:lstStyle/>
          <a:p>
            <a:pPr marL="742950" marR="0" lvl="1" indent="-285750" algn="l" defTabSz="914400" rtl="0" eaLnBrk="1" fontAlgn="auto" latinLnBrk="0" hangingPunct="1">
              <a:lnSpc>
                <a:spcPct val="110000"/>
              </a:lnSpc>
              <a:spcBef>
                <a:spcPct val="20000"/>
              </a:spcBef>
              <a:spcAft>
                <a:spcPts val="0"/>
              </a:spcAft>
              <a:buClrTx/>
              <a:buSzTx/>
              <a:buFont typeface="Arial" pitchFamily="34" charset="0"/>
              <a:buChar char="–"/>
              <a:tabLst/>
              <a:defRPr/>
            </a:pPr>
            <a:r>
              <a:rPr kumimoji="0" lang="en-US" sz="40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DECIDE to </a:t>
            </a: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PURSUE</a:t>
            </a:r>
            <a:r>
              <a:rPr kumimoji="0" lang="en-US" sz="40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 the WORD</a:t>
            </a:r>
          </a:p>
          <a:p>
            <a:pPr marL="742950" marR="0" lvl="1" indent="-285750" algn="l" defTabSz="914400" rtl="0" eaLnBrk="1" fontAlgn="auto" latinLnBrk="0" hangingPunct="1">
              <a:lnSpc>
                <a:spcPct val="110000"/>
              </a:lnSpc>
              <a:spcBef>
                <a:spcPct val="20000"/>
              </a:spcBef>
              <a:spcAft>
                <a:spcPts val="0"/>
              </a:spcAft>
              <a:buClrTx/>
              <a:buSzTx/>
              <a:buFont typeface="Arial" pitchFamily="34" charset="0"/>
              <a:buChar char="–"/>
              <a:tabLst/>
              <a:defRPr/>
            </a:pPr>
            <a:r>
              <a:rPr kumimoji="0" lang="en-US" sz="40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DETERMINE to </a:t>
            </a: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PERUSE</a:t>
            </a:r>
            <a:r>
              <a:rPr kumimoji="0" lang="en-US" sz="40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 the WORD</a:t>
            </a:r>
          </a:p>
          <a:p>
            <a:pPr marL="742950" marR="0" lvl="1" indent="-285750" algn="l" defTabSz="914400" rtl="0" eaLnBrk="1" fontAlgn="auto" latinLnBrk="0" hangingPunct="1">
              <a:lnSpc>
                <a:spcPct val="110000"/>
              </a:lnSpc>
              <a:spcBef>
                <a:spcPct val="20000"/>
              </a:spcBef>
              <a:spcAft>
                <a:spcPts val="0"/>
              </a:spcAft>
              <a:buClrTx/>
              <a:buSzTx/>
              <a:buFont typeface="Arial" pitchFamily="34" charset="0"/>
              <a:buChar char="–"/>
              <a:tabLst/>
              <a:defRPr/>
            </a:pPr>
            <a:r>
              <a:rPr kumimoji="0" lang="en-US" sz="40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DEVOTE to </a:t>
            </a: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PRACTICING</a:t>
            </a:r>
            <a:r>
              <a:rPr kumimoji="0" lang="en-US" sz="40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 the WORD</a:t>
            </a:r>
          </a:p>
          <a:p>
            <a:pPr marL="742950" marR="0" lvl="1" indent="-285750" algn="l" defTabSz="914400" rtl="0" eaLnBrk="1" fontAlgn="auto" latinLnBrk="0" hangingPunct="1">
              <a:lnSpc>
                <a:spcPct val="110000"/>
              </a:lnSpc>
              <a:spcBef>
                <a:spcPct val="20000"/>
              </a:spcBef>
              <a:spcAft>
                <a:spcPts val="0"/>
              </a:spcAft>
              <a:buClrTx/>
              <a:buSzTx/>
              <a:buFont typeface="Arial" pitchFamily="34" charset="0"/>
              <a:buChar char="–"/>
              <a:tabLst/>
              <a:defRPr/>
            </a:pPr>
            <a:r>
              <a:rPr kumimoji="0" lang="en-US" sz="40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DEDICATE to </a:t>
            </a: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PROCLAIMING</a:t>
            </a:r>
            <a:r>
              <a:rPr kumimoji="0" lang="en-US" sz="40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 the WORD</a:t>
            </a:r>
            <a:endPar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endParaRPr>
          </a:p>
        </p:txBody>
      </p:sp>
    </p:spTree>
    <p:extLst>
      <p:ext uri="{BB962C8B-B14F-4D97-AF65-F5344CB8AC3E}">
        <p14:creationId xmlns:p14="http://schemas.microsoft.com/office/powerpoint/2010/main" val="3208537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0"/>
            <a:ext cx="12192000" cy="6965462"/>
          </a:xfrm>
          <a:prstGeom prst="rect">
            <a:avLst/>
          </a:prstGeom>
        </p:spPr>
      </p:pic>
      <p:sp>
        <p:nvSpPr>
          <p:cNvPr id="3" name="TextBox 2">
            <a:extLst>
              <a:ext uri="{FF2B5EF4-FFF2-40B4-BE49-F238E27FC236}">
                <a16:creationId xmlns:a16="http://schemas.microsoft.com/office/drawing/2014/main" id="{C6CB018F-6E50-D2A1-5AD4-27ED5957AEA1}"/>
              </a:ext>
            </a:extLst>
          </p:cNvPr>
          <p:cNvSpPr txBox="1"/>
          <p:nvPr/>
        </p:nvSpPr>
        <p:spPr>
          <a:xfrm>
            <a:off x="165043" y="522802"/>
            <a:ext cx="6165100" cy="6008376"/>
          </a:xfrm>
          <a:prstGeom prst="rect">
            <a:avLst/>
          </a:prstGeom>
          <a:solidFill>
            <a:schemeClr val="tx1"/>
          </a:solidFill>
        </p:spPr>
        <p:txBody>
          <a:bodyPr wrap="square">
            <a:spAutoFit/>
          </a:bodyPr>
          <a:lstStyle/>
          <a:p>
            <a:pPr marL="457200" marR="0" lvl="1" indent="0" algn="ctr" defTabSz="914400" rtl="0" eaLnBrk="1" fontAlgn="auto" latinLnBrk="0" hangingPunct="1">
              <a:lnSpc>
                <a:spcPct val="110000"/>
              </a:lnSpc>
              <a:spcBef>
                <a:spcPct val="20000"/>
              </a:spcBef>
              <a:spcAft>
                <a:spcPts val="0"/>
              </a:spcAft>
              <a:buClrTx/>
              <a:buSzTx/>
              <a:buFont typeface="Arial" pitchFamily="34" charset="0"/>
              <a:buNone/>
              <a:tabLst/>
              <a:defRPr/>
            </a:pPr>
            <a:r>
              <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Ezra 7:10 (KJV) </a:t>
            </a:r>
            <a:br>
              <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br>
            <a:r>
              <a:rPr kumimoji="0" lang="en-US" sz="4400" b="1" i="0" u="none" strike="noStrike" kern="1200" cap="none" spc="50" normalizeH="0" baseline="3000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10 </a:t>
            </a:r>
            <a:r>
              <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 For Ezra had prepared his heart </a:t>
            </a:r>
            <a:r>
              <a:rPr kumimoji="0" lang="en-US" sz="4400" b="1" i="0" u="sng"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to seek the law of the LORD</a:t>
            </a:r>
            <a:r>
              <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 and </a:t>
            </a:r>
            <a:r>
              <a:rPr kumimoji="0" lang="en-US" sz="4400" b="1" i="0" u="sng"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to do </a:t>
            </a:r>
            <a:r>
              <a:rPr kumimoji="0" lang="en-US" sz="4400" b="1" i="1" u="sng"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it</a:t>
            </a:r>
            <a:r>
              <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 and </a:t>
            </a:r>
            <a:r>
              <a:rPr kumimoji="0" lang="en-US" sz="4400" b="1" i="0" u="sng"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to teach</a:t>
            </a:r>
            <a:r>
              <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Calibri"/>
                <a:ea typeface="+mn-ea"/>
                <a:cs typeface="+mn-cs"/>
              </a:rPr>
              <a:t> in Israel statutes and judgments. </a:t>
            </a:r>
            <a:endParaRPr kumimoji="0" lang="en-US" sz="4400" b="1" i="0" u="none" strike="noStrike" kern="1200" cap="none" spc="50" normalizeH="0" baseline="0" noProof="0" dirty="0">
              <a:ln w="9525" cmpd="sng">
                <a:solidFill>
                  <a:srgbClr val="4F81BD"/>
                </a:solidFill>
                <a:prstDash val="solid"/>
              </a:ln>
              <a:solidFill>
                <a:srgbClr val="70AD47">
                  <a:tint val="1000"/>
                </a:srgbClr>
              </a:solidFill>
              <a:effectLst>
                <a:glow rad="38100">
                  <a:srgbClr val="4F81BD">
                    <a:alpha val="40000"/>
                  </a:srgbClr>
                </a:glow>
              </a:effectLst>
              <a:uLnTx/>
              <a:uFillTx/>
              <a:latin typeface="Bernard MT Condensed" panose="02050806060905020404" pitchFamily="18" charset="0"/>
              <a:ea typeface="+mn-ea"/>
              <a:cs typeface="+mn-cs"/>
            </a:endParaRPr>
          </a:p>
        </p:txBody>
      </p:sp>
      <p:sp>
        <p:nvSpPr>
          <p:cNvPr id="5" name="TextBox 4">
            <a:extLst>
              <a:ext uri="{FF2B5EF4-FFF2-40B4-BE49-F238E27FC236}">
                <a16:creationId xmlns:a16="http://schemas.microsoft.com/office/drawing/2014/main" id="{FAC51399-07D8-61D3-9470-F77974CC1C93}"/>
              </a:ext>
            </a:extLst>
          </p:cNvPr>
          <p:cNvSpPr txBox="1"/>
          <p:nvPr/>
        </p:nvSpPr>
        <p:spPr>
          <a:xfrm>
            <a:off x="6596743" y="522801"/>
            <a:ext cx="5061857" cy="5720092"/>
          </a:xfrm>
          <a:prstGeom prst="rect">
            <a:avLst/>
          </a:prstGeom>
          <a:solidFill>
            <a:schemeClr val="tx1"/>
          </a:solidFill>
        </p:spPr>
        <p:txBody>
          <a:bodyPr wrap="square">
            <a:spAutoFit/>
          </a:bodyPr>
          <a:lstStyle/>
          <a:p>
            <a:pPr marL="742950" marR="0" lvl="1" indent="-285750" algn="l" defTabSz="914400" rtl="0" eaLnBrk="1" fontAlgn="auto" latinLnBrk="0" hangingPunct="1">
              <a:lnSpc>
                <a:spcPct val="25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Ezra’s </a:t>
            </a:r>
            <a:r>
              <a:rPr kumimoji="0" lang="en-US" sz="36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MOTIVATION </a:t>
            </a:r>
            <a:endPar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endParaRPr>
          </a:p>
          <a:p>
            <a:pPr marL="742950" marR="0" lvl="1" indent="-285750" algn="l" defTabSz="914400" rtl="0" eaLnBrk="1" fontAlgn="auto" latinLnBrk="0" hangingPunct="1">
              <a:lnSpc>
                <a:spcPct val="25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Ezra’s </a:t>
            </a:r>
            <a:r>
              <a:rPr kumimoji="0" lang="en-US" sz="36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MANUAL</a:t>
            </a:r>
            <a:endPar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endParaRPr>
          </a:p>
          <a:p>
            <a:pPr marL="742950" marR="0" lvl="1" indent="-285750" algn="l" defTabSz="914400" rtl="0" eaLnBrk="1" fontAlgn="auto" latinLnBrk="0" hangingPunct="1">
              <a:lnSpc>
                <a:spcPct val="25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Ezra’s </a:t>
            </a:r>
            <a:r>
              <a:rPr kumimoji="0" lang="en-US" sz="36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MATURITY</a:t>
            </a:r>
            <a:endPar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endParaRPr>
          </a:p>
          <a:p>
            <a:pPr marL="742950" marR="0" lvl="1" indent="-285750" algn="l" defTabSz="914400" rtl="0" eaLnBrk="1" fontAlgn="auto" latinLnBrk="0" hangingPunct="1">
              <a:lnSpc>
                <a:spcPct val="25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Ezra’s </a:t>
            </a:r>
            <a:r>
              <a:rPr kumimoji="0" lang="en-US" sz="36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MINISTRY</a:t>
            </a:r>
            <a:endParaRPr kumimoji="0" lang="en-US" sz="36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endParaRPr>
          </a:p>
        </p:txBody>
      </p:sp>
    </p:spTree>
    <p:extLst>
      <p:ext uri="{BB962C8B-B14F-4D97-AF65-F5344CB8AC3E}">
        <p14:creationId xmlns:p14="http://schemas.microsoft.com/office/powerpoint/2010/main" val="2524362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0"/>
            <a:ext cx="12192000" cy="6965462"/>
          </a:xfrm>
          <a:prstGeom prst="rect">
            <a:avLst/>
          </a:prstGeom>
        </p:spPr>
      </p:pic>
      <p:sp>
        <p:nvSpPr>
          <p:cNvPr id="3" name="TextBox 2">
            <a:extLst>
              <a:ext uri="{FF2B5EF4-FFF2-40B4-BE49-F238E27FC236}">
                <a16:creationId xmlns:a16="http://schemas.microsoft.com/office/drawing/2014/main" id="{C6CB018F-6E50-D2A1-5AD4-27ED5957AEA1}"/>
              </a:ext>
            </a:extLst>
          </p:cNvPr>
          <p:cNvSpPr txBox="1"/>
          <p:nvPr/>
        </p:nvSpPr>
        <p:spPr>
          <a:xfrm>
            <a:off x="1098770" y="2853334"/>
            <a:ext cx="10292443" cy="3662541"/>
          </a:xfrm>
          <a:prstGeom prst="rect">
            <a:avLst/>
          </a:prstGeom>
          <a:solidFill>
            <a:schemeClr val="tx1"/>
          </a:solidFill>
        </p:spPr>
        <p:txBody>
          <a:bodyPr wrap="square">
            <a:spAutoFit/>
          </a:bodyPr>
          <a:lstStyle/>
          <a:p>
            <a:pPr marL="342900" marR="0" lvl="0" indent="-342900" algn="l" defTabSz="914400" rtl="0" eaLnBrk="1" fontAlgn="auto" latinLnBrk="0" hangingPunct="1">
              <a:spcBef>
                <a:spcPct val="20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The Great </a:t>
            </a:r>
            <a:r>
              <a:rPr kumimoji="0" lang="en-US" sz="40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Commandment:</a:t>
            </a: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 Matt. 22:35-40</a:t>
            </a:r>
          </a:p>
          <a:p>
            <a:pPr marL="342900" marR="0" lvl="0" indent="-342900" algn="l" defTabSz="914400" rtl="0" eaLnBrk="1" fontAlgn="auto" latinLnBrk="0" hangingPunct="1">
              <a:spcBef>
                <a:spcPct val="20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The Great </a:t>
            </a:r>
            <a:r>
              <a:rPr kumimoji="0" lang="en-US" sz="40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Commission:</a:t>
            </a: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 Matt. 28:18-20</a:t>
            </a:r>
          </a:p>
          <a:p>
            <a:pPr marL="342900" marR="0" lvl="0" indent="-342900" algn="l" defTabSz="914400" rtl="0" eaLnBrk="1" fontAlgn="auto" latinLnBrk="0" hangingPunct="1">
              <a:spcBef>
                <a:spcPct val="20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The Great </a:t>
            </a:r>
            <a:r>
              <a:rPr kumimoji="0" lang="en-US" sz="40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Compassion:</a:t>
            </a: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 John 13:34-35</a:t>
            </a:r>
          </a:p>
          <a:p>
            <a:pPr marL="342900" marR="0" lvl="0" indent="-342900" algn="l" defTabSz="914400" rtl="0" eaLnBrk="1" fontAlgn="auto" latinLnBrk="0" hangingPunct="1">
              <a:spcBef>
                <a:spcPct val="20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The Great </a:t>
            </a:r>
            <a:r>
              <a:rPr kumimoji="0" lang="en-US" sz="40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Community:</a:t>
            </a: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 Acts 2:42-47</a:t>
            </a:r>
          </a:p>
          <a:p>
            <a:pPr marL="342900" marR="0" lvl="0" indent="-342900" algn="l" defTabSz="914400" rtl="0" eaLnBrk="1" fontAlgn="auto" latinLnBrk="0" hangingPunct="1">
              <a:spcBef>
                <a:spcPct val="20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The Great </a:t>
            </a:r>
            <a:r>
              <a:rPr kumimoji="0" lang="en-US" sz="40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Contribution:</a:t>
            </a:r>
            <a:r>
              <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 Matt. 25:31-46</a:t>
            </a:r>
          </a:p>
        </p:txBody>
      </p:sp>
      <p:sp>
        <p:nvSpPr>
          <p:cNvPr id="4" name="TextBox 3">
            <a:extLst>
              <a:ext uri="{FF2B5EF4-FFF2-40B4-BE49-F238E27FC236}">
                <a16:creationId xmlns:a16="http://schemas.microsoft.com/office/drawing/2014/main" id="{3346CE40-4D80-3306-5BD2-EB553E8671AB}"/>
              </a:ext>
            </a:extLst>
          </p:cNvPr>
          <p:cNvSpPr txBox="1"/>
          <p:nvPr/>
        </p:nvSpPr>
        <p:spPr>
          <a:xfrm>
            <a:off x="1487859" y="1653005"/>
            <a:ext cx="10780776" cy="1200329"/>
          </a:xfrm>
          <a:prstGeom prst="rect">
            <a:avLst/>
          </a:prstGeom>
          <a:noFill/>
        </p:spPr>
        <p:txBody>
          <a:bodyPr wrap="square">
            <a:spAutoFit/>
          </a:bodyPr>
          <a:lstStyle/>
          <a:p>
            <a:pPr algn="ctr"/>
            <a:r>
              <a:rPr kumimoji="0" lang="en-US" sz="3600" b="0" i="0" u="none" strike="noStrike" kern="1200" cap="none" spc="0" normalizeH="0" baseline="0" noProof="0" dirty="0">
                <a:ln w="12700">
                  <a:solidFill>
                    <a:srgbClr val="FF0000"/>
                  </a:solidFill>
                </a:ln>
                <a:solidFill>
                  <a:srgbClr val="FFFF00"/>
                </a:solidFill>
                <a:effectLst/>
                <a:uLnTx/>
                <a:uFillTx/>
                <a:latin typeface="Bernard MT Condensed" panose="02050806060905020404" pitchFamily="18" charset="0"/>
                <a:ea typeface="+mj-ea"/>
                <a:cs typeface="+mj-cs"/>
              </a:rPr>
              <a:t>Great Commitments = A Great Preaching Ministry</a:t>
            </a:r>
            <a:br>
              <a:rPr kumimoji="0" lang="en-US" sz="3600" b="0" i="0" u="none" strike="noStrike" kern="1200" cap="none" spc="0" normalizeH="0" baseline="0" noProof="0" dirty="0">
                <a:ln w="28575">
                  <a:solidFill>
                    <a:srgbClr val="FF0000"/>
                  </a:solidFill>
                </a:ln>
                <a:solidFill>
                  <a:srgbClr val="FFFF00"/>
                </a:solidFill>
                <a:effectLst/>
                <a:uLnTx/>
                <a:uFillTx/>
                <a:latin typeface="Bernard MT Condensed" panose="02050806060905020404" pitchFamily="18" charset="0"/>
                <a:ea typeface="+mj-ea"/>
                <a:cs typeface="+mj-cs"/>
              </a:rPr>
            </a:br>
            <a:r>
              <a:rPr kumimoji="0" lang="en-US" sz="3600" b="0" i="0" u="none" strike="noStrike" kern="1200" cap="none" spc="0" normalizeH="0" baseline="0" noProof="0" dirty="0">
                <a:ln w="28575">
                  <a:noFill/>
                </a:ln>
                <a:solidFill>
                  <a:srgbClr val="FFFF00"/>
                </a:solidFill>
                <a:effectLst/>
                <a:uLnTx/>
                <a:uFillTx/>
                <a:latin typeface="Lucida Calligraphy" panose="03010101010101010101" pitchFamily="66" charset="0"/>
                <a:ea typeface="+mj-ea"/>
                <a:cs typeface="+mj-cs"/>
              </a:rPr>
              <a:t>Devotional Thoughts</a:t>
            </a:r>
            <a:endParaRPr lang="en-US" dirty="0"/>
          </a:p>
        </p:txBody>
      </p:sp>
      <p:pic>
        <p:nvPicPr>
          <p:cNvPr id="2" name="Picture 1">
            <a:extLst>
              <a:ext uri="{FF2B5EF4-FFF2-40B4-BE49-F238E27FC236}">
                <a16:creationId xmlns:a16="http://schemas.microsoft.com/office/drawing/2014/main" id="{7583C798-D66C-77B6-7656-A3AA8CB05DE8}"/>
              </a:ext>
            </a:extLst>
          </p:cNvPr>
          <p:cNvPicPr>
            <a:picLocks noChangeAspect="1"/>
          </p:cNvPicPr>
          <p:nvPr/>
        </p:nvPicPr>
        <p:blipFill>
          <a:blip r:embed="rId3"/>
          <a:stretch>
            <a:fillRect/>
          </a:stretch>
        </p:blipFill>
        <p:spPr>
          <a:xfrm>
            <a:off x="942301" y="43543"/>
            <a:ext cx="1905000" cy="1905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95348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5EFD2245-6E50-7BB3-FE92-A11C637CF736}"/>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B51A7E53-E6C4-7549-F53A-D1C08D76A40C}"/>
              </a:ext>
            </a:extLst>
          </p:cNvPr>
          <p:cNvSpPr txBox="1"/>
          <p:nvPr/>
        </p:nvSpPr>
        <p:spPr>
          <a:xfrm>
            <a:off x="0" y="0"/>
            <a:ext cx="12192000" cy="7522380"/>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solidFill>
                    <a:srgbClr val="FF0000"/>
                  </a:solidFill>
                </a:ln>
                <a:solidFill>
                  <a:schemeClr val="bg1"/>
                </a:solidFill>
                <a:effectLst/>
                <a:uLnTx/>
                <a:uFillTx/>
                <a:latin typeface="Agency FB" panose="020B0503020202020204" pitchFamily="34" charset="0"/>
              </a:rPr>
              <a:t>“</a:t>
            </a:r>
            <a:r>
              <a:rPr lang="en-US" sz="3600" b="1" dirty="0">
                <a:solidFill>
                  <a:schemeClr val="bg1"/>
                </a:solidFill>
                <a:effectLst/>
                <a:latin typeface="Agency FB" panose="020B0503020202020204" pitchFamily="34" charset="0"/>
                <a:ea typeface="Calibri" panose="020F0502020204030204" pitchFamily="34" charset="0"/>
              </a:rPr>
              <a:t>A text-driven sermon is a sermon that develops a text by explaining, illustrating, and applying its meaning. Text-driven preaching stays true to the substance of the text, the structure of the text, and the spirit of the text.</a:t>
            </a:r>
            <a:r>
              <a:rPr kumimoji="0" lang="en-US" sz="3600" b="1" i="0" u="none" strike="noStrike" kern="1200" cap="none" spc="0" normalizeH="0" baseline="0" noProof="0" dirty="0">
                <a:ln>
                  <a:solidFill>
                    <a:srgbClr val="FF0000"/>
                  </a:solidFill>
                </a:ln>
                <a:solidFill>
                  <a:schemeClr val="bg1"/>
                </a:solidFill>
                <a:effectLst/>
                <a:uLnTx/>
                <a:uFillTx/>
                <a:latin typeface="Agency FB" panose="020B0503020202020204" pitchFamily="34" charset="0"/>
              </a:rPr>
              <a:t>” </a:t>
            </a:r>
            <a:endParaRPr lang="en-US" sz="3600" b="1" dirty="0">
              <a:ln>
                <a:solidFill>
                  <a:srgbClr val="FF0000"/>
                </a:solidFill>
              </a:ln>
              <a:solidFill>
                <a:schemeClr val="bg1"/>
              </a:solidFill>
              <a:latin typeface="Agency FB" panose="020B0503020202020204" pitchFamily="34" charset="0"/>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200" dirty="0">
                <a:ln>
                  <a:solidFill>
                    <a:srgbClr val="FF0000"/>
                  </a:solidFill>
                </a:ln>
                <a:solidFill>
                  <a:prstClr val="white"/>
                </a:solidFill>
                <a:latin typeface="Lucida Calligraphy" panose="03010101010101010101" pitchFamily="66" charset="0"/>
              </a:rPr>
              <a:t>–</a:t>
            </a:r>
            <a:r>
              <a:rPr kumimoji="0" lang="en-US" sz="3200" b="0" i="0" u="none" strike="noStrike" kern="1200" cap="none" spc="0" normalizeH="0" baseline="0" noProof="0" dirty="0">
                <a:ln>
                  <a:solidFill>
                    <a:srgbClr val="FF0000"/>
                  </a:solidFill>
                </a:ln>
                <a:solidFill>
                  <a:prstClr val="white"/>
                </a:solidFill>
                <a:effectLst/>
                <a:uLnTx/>
                <a:uFillTx/>
                <a:latin typeface="Lucida Calligraphy" panose="03010101010101010101" pitchFamily="66" charset="0"/>
                <a:ea typeface="+mn-ea"/>
                <a:cs typeface="+mn-cs"/>
              </a:rPr>
              <a:t>Text-Driven Preaching, B&amp;H Academic, 2010</a:t>
            </a:r>
          </a:p>
          <a:p>
            <a:pPr marL="228600" marR="0" lvl="0" indent="-228600" algn="l" defTabSz="914400" rtl="0" eaLnBrk="1" fontAlgn="auto" latinLnBrk="0" hangingPunct="1">
              <a:lnSpc>
                <a:spcPct val="100000"/>
              </a:lnSpc>
              <a:spcBef>
                <a:spcPts val="1000"/>
              </a:spcBef>
              <a:spcAft>
                <a:spcPts val="0"/>
              </a:spcAft>
              <a:buClrTx/>
              <a:buSzTx/>
              <a:buFont typeface="Wingdings 2" panose="05020102010507070707" pitchFamily="18" charset="2"/>
              <a:buChar char="ß"/>
              <a:tabLst/>
              <a:defRPr/>
            </a:pPr>
            <a:r>
              <a:rPr kumimoji="0" lang="en-US" sz="40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Bernard MT Condensed" panose="02050806060905020404" pitchFamily="18" charset="0"/>
                <a:ea typeface="+mn-ea"/>
                <a:cs typeface="+mn-cs"/>
              </a:rPr>
              <a:t>2 Timothy 2:15</a:t>
            </a:r>
          </a:p>
          <a:p>
            <a:pPr marL="685800" marR="0" lvl="1" indent="-228600" algn="l" defTabSz="914400" rtl="0" eaLnBrk="1" fontAlgn="auto" latinLnBrk="0" hangingPunct="1">
              <a:lnSpc>
                <a:spcPct val="150000"/>
              </a:lnSpc>
              <a:spcBef>
                <a:spcPts val="500"/>
              </a:spcBef>
              <a:spcAft>
                <a:spcPts val="0"/>
              </a:spcAft>
              <a:buClrTx/>
              <a:buSzTx/>
              <a:buFont typeface="Wingdings 2" panose="05020102010507070707" pitchFamily="18" charset="2"/>
              <a:buChar char="ß"/>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a:t>
            </a:r>
            <a:r>
              <a:rPr kumimoji="0" 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Bernard MT Condensed" panose="02050806060905020404" pitchFamily="18" charset="0"/>
                <a:ea typeface="+mn-ea"/>
                <a:cs typeface="+mn-cs"/>
              </a:rPr>
              <a:t>Studious</a:t>
            </a: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 in the Catalogue</a:t>
            </a:r>
          </a:p>
          <a:p>
            <a:pPr marL="685800" marR="0" lvl="1" indent="-228600" algn="l" defTabSz="914400" rtl="0" eaLnBrk="1" fontAlgn="auto" latinLnBrk="0" hangingPunct="1">
              <a:lnSpc>
                <a:spcPct val="150000"/>
              </a:lnSpc>
              <a:spcBef>
                <a:spcPts val="500"/>
              </a:spcBef>
              <a:spcAft>
                <a:spcPts val="0"/>
              </a:spcAft>
              <a:buClrTx/>
              <a:buSzTx/>
              <a:buFont typeface="Wingdings 2" panose="05020102010507070707" pitchFamily="18" charset="2"/>
              <a:buChar char="ß"/>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a:t>
            </a:r>
            <a:r>
              <a:rPr kumimoji="0" 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Bernard MT Condensed" panose="02050806060905020404" pitchFamily="18" charset="0"/>
                <a:ea typeface="+mn-ea"/>
                <a:cs typeface="+mn-cs"/>
              </a:rPr>
              <a:t>Stable</a:t>
            </a: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 in the Connection</a:t>
            </a:r>
          </a:p>
          <a:p>
            <a:pPr marL="685800" marR="0" lvl="1" indent="-228600" algn="l" defTabSz="914400" rtl="0" eaLnBrk="1" fontAlgn="auto" latinLnBrk="0" hangingPunct="1">
              <a:lnSpc>
                <a:spcPct val="150000"/>
              </a:lnSpc>
              <a:spcBef>
                <a:spcPts val="500"/>
              </a:spcBef>
              <a:spcAft>
                <a:spcPts val="0"/>
              </a:spcAft>
              <a:buClrTx/>
              <a:buSzTx/>
              <a:buFont typeface="Wingdings 2" panose="05020102010507070707" pitchFamily="18" charset="2"/>
              <a:buChar char="ß"/>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a:t>
            </a:r>
            <a:r>
              <a:rPr kumimoji="0" 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Bernard MT Condensed" panose="02050806060905020404" pitchFamily="18" charset="0"/>
                <a:ea typeface="+mn-ea"/>
                <a:cs typeface="+mn-cs"/>
              </a:rPr>
              <a:t>Steadfast</a:t>
            </a: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 in the Commission</a:t>
            </a:r>
          </a:p>
          <a:p>
            <a:pPr marL="685800" marR="0" lvl="1" indent="-228600" algn="l" defTabSz="914400" rtl="0" eaLnBrk="1" fontAlgn="auto" latinLnBrk="0" hangingPunct="1">
              <a:lnSpc>
                <a:spcPct val="150000"/>
              </a:lnSpc>
              <a:spcBef>
                <a:spcPts val="500"/>
              </a:spcBef>
              <a:spcAft>
                <a:spcPts val="0"/>
              </a:spcAft>
              <a:buClrTx/>
              <a:buSzTx/>
              <a:buFont typeface="Wingdings 2" panose="05020102010507070707" pitchFamily="18" charset="2"/>
              <a:buChar char="ß"/>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a:t>
            </a:r>
            <a:r>
              <a:rPr kumimoji="0" 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Bernard MT Condensed" panose="02050806060905020404" pitchFamily="18" charset="0"/>
                <a:ea typeface="+mn-ea"/>
                <a:cs typeface="+mn-cs"/>
              </a:rPr>
              <a:t>Standardized</a:t>
            </a: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 in the Communication</a:t>
            </a:r>
            <a:endParaRPr lang="en-US" dirty="0"/>
          </a:p>
        </p:txBody>
      </p:sp>
      <p:pic>
        <p:nvPicPr>
          <p:cNvPr id="4" name="Picture 3">
            <a:extLst>
              <a:ext uri="{FF2B5EF4-FFF2-40B4-BE49-F238E27FC236}">
                <a16:creationId xmlns:a16="http://schemas.microsoft.com/office/drawing/2014/main" id="{D83FF116-489A-B370-7187-A3907DB14E77}"/>
              </a:ext>
            </a:extLst>
          </p:cNvPr>
          <p:cNvPicPr>
            <a:picLocks noChangeAspect="1"/>
          </p:cNvPicPr>
          <p:nvPr/>
        </p:nvPicPr>
        <p:blipFill>
          <a:blip r:embed="rId3"/>
          <a:stretch>
            <a:fillRect/>
          </a:stretch>
        </p:blipFill>
        <p:spPr>
          <a:xfrm>
            <a:off x="8675037" y="4136211"/>
            <a:ext cx="3262963" cy="2478906"/>
          </a:xfrm>
          <a:prstGeom prst="rect">
            <a:avLst/>
          </a:prstGeom>
        </p:spPr>
      </p:pic>
    </p:spTree>
    <p:extLst>
      <p:ext uri="{BB962C8B-B14F-4D97-AF65-F5344CB8AC3E}">
        <p14:creationId xmlns:p14="http://schemas.microsoft.com/office/powerpoint/2010/main" val="518776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0"/>
            <a:ext cx="12192000" cy="6965462"/>
          </a:xfrm>
          <a:prstGeom prst="rect">
            <a:avLst/>
          </a:prstGeom>
        </p:spPr>
      </p:pic>
      <p:sp>
        <p:nvSpPr>
          <p:cNvPr id="3" name="TextBox 2">
            <a:extLst>
              <a:ext uri="{FF2B5EF4-FFF2-40B4-BE49-F238E27FC236}">
                <a16:creationId xmlns:a16="http://schemas.microsoft.com/office/drawing/2014/main" id="{C6CB018F-6E50-D2A1-5AD4-27ED5957AEA1}"/>
              </a:ext>
            </a:extLst>
          </p:cNvPr>
          <p:cNvSpPr txBox="1"/>
          <p:nvPr/>
        </p:nvSpPr>
        <p:spPr>
          <a:xfrm>
            <a:off x="36576" y="587344"/>
            <a:ext cx="12051346" cy="707886"/>
          </a:xfrm>
          <a:prstGeom prst="rect">
            <a:avLst/>
          </a:prstGeom>
          <a:solidFill>
            <a:schemeClr val="tx1"/>
          </a:solidFill>
        </p:spPr>
        <p:txBody>
          <a:bodyPr wrap="square">
            <a:spAutoFit/>
          </a:bodyPr>
          <a:lstStyle/>
          <a:p>
            <a:pPr marL="342900" marR="0" lvl="0" indent="-342900" algn="l" defTabSz="914400" rtl="0" eaLnBrk="1" fontAlgn="auto" latinLnBrk="0" hangingPunct="1">
              <a:spcBef>
                <a:spcPct val="20000"/>
              </a:spcBef>
              <a:spcAft>
                <a:spcPts val="0"/>
              </a:spcAft>
              <a:buClrTx/>
              <a:buSzTx/>
              <a:buFont typeface="Wingdings" panose="05000000000000000000" pitchFamily="2" charset="2"/>
              <a:buChar char="v"/>
              <a:tabLst/>
              <a:defRPr/>
            </a:pPr>
            <a:endPar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endParaRPr>
          </a:p>
        </p:txBody>
      </p:sp>
      <p:sp>
        <p:nvSpPr>
          <p:cNvPr id="4" name="TextBox 3">
            <a:extLst>
              <a:ext uri="{FF2B5EF4-FFF2-40B4-BE49-F238E27FC236}">
                <a16:creationId xmlns:a16="http://schemas.microsoft.com/office/drawing/2014/main" id="{3346CE40-4D80-3306-5BD2-EB553E8671AB}"/>
              </a:ext>
            </a:extLst>
          </p:cNvPr>
          <p:cNvSpPr txBox="1"/>
          <p:nvPr/>
        </p:nvSpPr>
        <p:spPr>
          <a:xfrm>
            <a:off x="946404" y="620874"/>
            <a:ext cx="10780776" cy="769441"/>
          </a:xfrm>
          <a:prstGeom prst="rect">
            <a:avLst/>
          </a:prstGeom>
          <a:noFill/>
        </p:spPr>
        <p:txBody>
          <a:bodyPr wrap="square">
            <a:spAutoFit/>
          </a:bodyPr>
          <a:lstStyle/>
          <a:p>
            <a:pPr algn="ctr"/>
            <a:r>
              <a:rPr kumimoji="0" lang="en-US" sz="4400" b="0" i="0" u="none" strike="noStrike" kern="1200" cap="none" spc="0" normalizeH="0" baseline="0" noProof="0" dirty="0">
                <a:ln w="12700">
                  <a:solidFill>
                    <a:srgbClr val="FF0000"/>
                  </a:solidFill>
                </a:ln>
                <a:solidFill>
                  <a:srgbClr val="FFFF00"/>
                </a:solidFill>
                <a:effectLst/>
                <a:uLnTx/>
                <a:uFillTx/>
                <a:latin typeface="Bernard MT Condensed" panose="02050806060905020404" pitchFamily="18" charset="0"/>
                <a:ea typeface="+mj-ea"/>
                <a:cs typeface="+mj-cs"/>
              </a:rPr>
              <a:t>The Preacher &amp; His Soul</a:t>
            </a:r>
            <a:endParaRPr lang="en-US" sz="4400" dirty="0"/>
          </a:p>
        </p:txBody>
      </p:sp>
      <p:sp>
        <p:nvSpPr>
          <p:cNvPr id="5" name="Content Placeholder 4">
            <a:extLst>
              <a:ext uri="{FF2B5EF4-FFF2-40B4-BE49-F238E27FC236}">
                <a16:creationId xmlns:a16="http://schemas.microsoft.com/office/drawing/2014/main" id="{2EEC0358-092A-97C4-F3B2-53E494062928}"/>
              </a:ext>
            </a:extLst>
          </p:cNvPr>
          <p:cNvSpPr>
            <a:spLocks noGrp="1"/>
          </p:cNvSpPr>
          <p:nvPr>
            <p:ph sz="half" idx="1"/>
          </p:nvPr>
        </p:nvSpPr>
        <p:spPr>
          <a:xfrm>
            <a:off x="73152" y="1519996"/>
            <a:ext cx="6153912" cy="4512814"/>
          </a:xfrm>
          <a:solidFill>
            <a:schemeClr val="tx1"/>
          </a:solidFill>
        </p:spPr>
        <p:txBody>
          <a:bodyPr>
            <a:normAutofit fontScale="92500" lnSpcReduction="10000"/>
          </a:bodyPr>
          <a:lstStyle/>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Going to the WORD </a:t>
            </a:r>
            <a:r>
              <a:rPr kumimoji="0" lang="en-US" sz="31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(2 Tim. 3:16-17)</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Gaining from the WORD </a:t>
            </a:r>
            <a:r>
              <a:rPr kumimoji="0" lang="en-US" sz="31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(Col. 1:9-14)</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Governed by the WORD </a:t>
            </a:r>
            <a:r>
              <a:rPr kumimoji="0" lang="en-US" sz="31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(Deut. 6:4-9)</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Given to the WORD </a:t>
            </a:r>
            <a:r>
              <a:rPr kumimoji="0" lang="en-US" sz="31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(Joshua 1:7-8)</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Guided by the WORD </a:t>
            </a:r>
            <a:r>
              <a:rPr kumimoji="0" lang="en-US" sz="31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(Ps. 1:1-3)</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Groomed by the WORD </a:t>
            </a:r>
            <a:r>
              <a:rPr kumimoji="0" lang="en-US" sz="31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(Ps. 119:9-18)</a:t>
            </a:r>
          </a:p>
          <a:p>
            <a:endParaRPr lang="en-US" dirty="0"/>
          </a:p>
        </p:txBody>
      </p:sp>
      <p:sp>
        <p:nvSpPr>
          <p:cNvPr id="6" name="Content Placeholder 5">
            <a:extLst>
              <a:ext uri="{FF2B5EF4-FFF2-40B4-BE49-F238E27FC236}">
                <a16:creationId xmlns:a16="http://schemas.microsoft.com/office/drawing/2014/main" id="{0251AB2E-D97F-548F-0CED-663EEFC7907D}"/>
              </a:ext>
            </a:extLst>
          </p:cNvPr>
          <p:cNvSpPr>
            <a:spLocks noGrp="1"/>
          </p:cNvSpPr>
          <p:nvPr>
            <p:ph sz="half" idx="2"/>
          </p:nvPr>
        </p:nvSpPr>
        <p:spPr>
          <a:xfrm>
            <a:off x="6336792" y="1519996"/>
            <a:ext cx="5751130" cy="4512814"/>
          </a:xfrm>
          <a:solidFill>
            <a:schemeClr val="tx1"/>
          </a:solidFill>
        </p:spPr>
        <p:txBody>
          <a:bodyPr>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Grounded in the WORD              </a:t>
            </a:r>
            <a:r>
              <a:rPr kumimoji="0" lang="en-US" sz="31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(Col. 3:16-17)</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Grappling with the WORD                </a:t>
            </a:r>
            <a:r>
              <a:rPr kumimoji="0" lang="en-US" sz="31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(Ezra 7:10)</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Graced by the WORD                        </a:t>
            </a:r>
            <a:r>
              <a:rPr kumimoji="0" lang="en-US" sz="31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(Ps. 19:7-11)</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Growing through the WORD              </a:t>
            </a:r>
            <a:r>
              <a:rPr kumimoji="0" lang="en-US" sz="31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(I. Pet. 2:2)</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Grinding in the WORD                    </a:t>
            </a:r>
            <a:r>
              <a:rPr kumimoji="0" lang="en-US" sz="31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(2 Pet. 1:3-8)</a:t>
            </a:r>
          </a:p>
          <a:p>
            <a:endParaRPr lang="en-US" dirty="0"/>
          </a:p>
        </p:txBody>
      </p:sp>
    </p:spTree>
    <p:extLst>
      <p:ext uri="{BB962C8B-B14F-4D97-AF65-F5344CB8AC3E}">
        <p14:creationId xmlns:p14="http://schemas.microsoft.com/office/powerpoint/2010/main" val="2004974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0"/>
            <a:ext cx="12192000" cy="6965462"/>
          </a:xfrm>
          <a:prstGeom prst="rect">
            <a:avLst/>
          </a:prstGeom>
        </p:spPr>
      </p:pic>
      <p:sp>
        <p:nvSpPr>
          <p:cNvPr id="3" name="TextBox 2">
            <a:extLst>
              <a:ext uri="{FF2B5EF4-FFF2-40B4-BE49-F238E27FC236}">
                <a16:creationId xmlns:a16="http://schemas.microsoft.com/office/drawing/2014/main" id="{C6CB018F-6E50-D2A1-5AD4-27ED5957AEA1}"/>
              </a:ext>
            </a:extLst>
          </p:cNvPr>
          <p:cNvSpPr txBox="1"/>
          <p:nvPr/>
        </p:nvSpPr>
        <p:spPr>
          <a:xfrm>
            <a:off x="336990" y="680806"/>
            <a:ext cx="11518020" cy="707886"/>
          </a:xfrm>
          <a:prstGeom prst="rect">
            <a:avLst/>
          </a:prstGeom>
          <a:solidFill>
            <a:schemeClr val="tx1"/>
          </a:solidFill>
        </p:spPr>
        <p:txBody>
          <a:bodyPr wrap="square">
            <a:spAutoFit/>
          </a:bodyPr>
          <a:lstStyle/>
          <a:p>
            <a:pPr marL="342900" marR="0" lvl="0" indent="-342900" algn="l" defTabSz="914400" rtl="0" eaLnBrk="1" fontAlgn="auto" latinLnBrk="0" hangingPunct="1">
              <a:spcBef>
                <a:spcPct val="20000"/>
              </a:spcBef>
              <a:spcAft>
                <a:spcPts val="0"/>
              </a:spcAft>
              <a:buClrTx/>
              <a:buSzTx/>
              <a:buFont typeface="Wingdings" panose="05000000000000000000" pitchFamily="2" charset="2"/>
              <a:buChar char="v"/>
              <a:tabLst/>
              <a:defRPr/>
            </a:pPr>
            <a:endPar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endParaRPr>
          </a:p>
        </p:txBody>
      </p:sp>
      <p:sp>
        <p:nvSpPr>
          <p:cNvPr id="4" name="TextBox 3">
            <a:extLst>
              <a:ext uri="{FF2B5EF4-FFF2-40B4-BE49-F238E27FC236}">
                <a16:creationId xmlns:a16="http://schemas.microsoft.com/office/drawing/2014/main" id="{3346CE40-4D80-3306-5BD2-EB553E8671AB}"/>
              </a:ext>
            </a:extLst>
          </p:cNvPr>
          <p:cNvSpPr txBox="1"/>
          <p:nvPr/>
        </p:nvSpPr>
        <p:spPr>
          <a:xfrm>
            <a:off x="3044617" y="742361"/>
            <a:ext cx="6322407" cy="769441"/>
          </a:xfrm>
          <a:prstGeom prst="rect">
            <a:avLst/>
          </a:prstGeom>
          <a:noFill/>
        </p:spPr>
        <p:txBody>
          <a:bodyPr wrap="square">
            <a:spAutoFit/>
          </a:bodyPr>
          <a:lstStyle/>
          <a:p>
            <a:pPr algn="ctr"/>
            <a:r>
              <a:rPr kumimoji="0" lang="en-US" sz="4400" b="0" i="0" u="none" strike="noStrike" kern="1200" cap="none" spc="0" normalizeH="0" baseline="0" noProof="0" dirty="0">
                <a:ln w="12700">
                  <a:solidFill>
                    <a:srgbClr val="FF0000"/>
                  </a:solidFill>
                </a:ln>
                <a:solidFill>
                  <a:srgbClr val="FFFF00"/>
                </a:solidFill>
                <a:effectLst/>
                <a:uLnTx/>
                <a:uFillTx/>
                <a:latin typeface="Bernard MT Condensed" panose="02050806060905020404" pitchFamily="18" charset="0"/>
                <a:ea typeface="+mj-ea"/>
                <a:cs typeface="+mj-cs"/>
              </a:rPr>
              <a:t>The Preacher &amp; His Soul</a:t>
            </a:r>
            <a:endParaRPr lang="en-US" sz="4400" dirty="0"/>
          </a:p>
        </p:txBody>
      </p:sp>
      <p:sp>
        <p:nvSpPr>
          <p:cNvPr id="5" name="Content Placeholder 4">
            <a:extLst>
              <a:ext uri="{FF2B5EF4-FFF2-40B4-BE49-F238E27FC236}">
                <a16:creationId xmlns:a16="http://schemas.microsoft.com/office/drawing/2014/main" id="{2EEC0358-092A-97C4-F3B2-53E494062928}"/>
              </a:ext>
            </a:extLst>
          </p:cNvPr>
          <p:cNvSpPr>
            <a:spLocks noGrp="1"/>
          </p:cNvSpPr>
          <p:nvPr>
            <p:ph sz="half" idx="1"/>
          </p:nvPr>
        </p:nvSpPr>
        <p:spPr>
          <a:xfrm>
            <a:off x="138684" y="1687264"/>
            <a:ext cx="11914632" cy="4055614"/>
          </a:xfrm>
          <a:solidFill>
            <a:schemeClr val="tx1"/>
          </a:solidFill>
        </p:spPr>
        <p:txBody>
          <a:bodyPr>
            <a:normAutofit fontScale="92500"/>
          </a:bodyPr>
          <a:lstStyle/>
          <a:p>
            <a:pPr marL="0" marR="0" lvl="0" indent="0" algn="l" defTabSz="914400" rtl="0" eaLnBrk="1" fontAlgn="auto" latinLnBrk="0" hangingPunct="1">
              <a:lnSpc>
                <a:spcPct val="150000"/>
              </a:lnSpc>
              <a:spcBef>
                <a:spcPct val="20000"/>
              </a:spcBef>
              <a:spcAft>
                <a:spcPts val="0"/>
              </a:spcAft>
              <a:buClrTx/>
              <a:buSzTx/>
              <a:buNone/>
              <a:tabLst/>
              <a:defRPr/>
            </a:pPr>
            <a:r>
              <a:rPr lang="en-US" sz="3600" b="1" i="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r>
              <a:rPr lang="en-US" sz="3600" b="1" i="1" dirty="0">
                <a:solidFill>
                  <a:srgbClr val="FFFF00"/>
                </a:solidFill>
                <a:effectLst/>
                <a:latin typeface="Times New Roman" panose="02020603050405020304" pitchFamily="18" charset="0"/>
                <a:ea typeface="Calibri" panose="020F0502020204030204" pitchFamily="34" charset="0"/>
              </a:rPr>
              <a:t> Praying Continually</a:t>
            </a:r>
            <a:r>
              <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  </a:t>
            </a:r>
            <a:r>
              <a:rPr kumimoji="0" lang="en-US" sz="36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(I. Thess. 5:16-17; 1 Chr. 16:11)</a:t>
            </a:r>
          </a:p>
          <a:p>
            <a:pPr marL="0" marR="0" lvl="0" indent="0" algn="l" defTabSz="914400" rtl="0" eaLnBrk="1" fontAlgn="auto" latinLnBrk="0" hangingPunct="1">
              <a:lnSpc>
                <a:spcPct val="150000"/>
              </a:lnSpc>
              <a:spcBef>
                <a:spcPct val="20000"/>
              </a:spcBef>
              <a:spcAft>
                <a:spcPts val="0"/>
              </a:spcAft>
              <a:buClrTx/>
              <a:buSzTx/>
              <a:buNone/>
              <a:tabLst/>
              <a:defRPr/>
            </a:pPr>
            <a:r>
              <a:rPr lang="en-US" sz="3600" b="1" i="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r>
              <a:rPr lang="en-US" sz="3600" b="1" i="1" dirty="0">
                <a:solidFill>
                  <a:srgbClr val="FFFF00"/>
                </a:solidFill>
                <a:effectLst/>
                <a:latin typeface="Times New Roman" panose="02020603050405020304" pitchFamily="18" charset="0"/>
                <a:ea typeface="Calibri" panose="020F0502020204030204" pitchFamily="34" charset="0"/>
              </a:rPr>
              <a:t> Reading Scripture &amp; Journaling Daily</a:t>
            </a:r>
            <a:r>
              <a:rPr lang="en-US" sz="3600" dirty="0">
                <a:solidFill>
                  <a:srgbClr val="FFFF00"/>
                </a:solidFill>
                <a:effectLst/>
                <a:latin typeface="Times New Roman" panose="02020603050405020304" pitchFamily="18" charset="0"/>
                <a:ea typeface="Calibri" panose="020F0502020204030204" pitchFamily="34" charset="0"/>
              </a:rPr>
              <a:t> </a:t>
            </a:r>
            <a:r>
              <a:rPr kumimoji="0" lang="en-US" sz="36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a:t>
            </a:r>
            <a:r>
              <a:rPr kumimoji="0" lang="nl-NL" sz="3600" b="1" i="0" u="none" strike="noStrike" kern="1200" cap="none" spc="0" normalizeH="0" baseline="0" noProof="0" dirty="0" err="1">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Jn</a:t>
            </a:r>
            <a:r>
              <a:rPr kumimoji="0" lang="nl-NL" sz="36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 5:39; 2 Tim. 3:16-17</a:t>
            </a:r>
            <a:r>
              <a:rPr kumimoji="0" lang="en-US" sz="36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a:t>
            </a:r>
          </a:p>
          <a:p>
            <a:pPr marL="0" marR="0" lvl="0" indent="0" algn="l" defTabSz="914400" rtl="0" eaLnBrk="1" fontAlgn="auto" latinLnBrk="0" hangingPunct="1">
              <a:lnSpc>
                <a:spcPct val="150000"/>
              </a:lnSpc>
              <a:spcBef>
                <a:spcPct val="20000"/>
              </a:spcBef>
              <a:spcAft>
                <a:spcPts val="0"/>
              </a:spcAft>
              <a:buClrTx/>
              <a:buSzTx/>
              <a:buNone/>
              <a:tabLst/>
              <a:defRPr/>
            </a:pPr>
            <a:r>
              <a:rPr lang="en-US" sz="3600" b="1" i="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r>
              <a:rPr lang="en-US" sz="3600" b="1" i="1" dirty="0">
                <a:solidFill>
                  <a:srgbClr val="FFFF00"/>
                </a:solidFill>
                <a:effectLst/>
                <a:latin typeface="Times New Roman" panose="02020603050405020304" pitchFamily="18" charset="0"/>
                <a:ea typeface="Calibri" panose="020F0502020204030204" pitchFamily="34" charset="0"/>
              </a:rPr>
              <a:t> Memorizing Scripture Weekly   </a:t>
            </a:r>
            <a:r>
              <a:rPr kumimoji="0" lang="en-US" sz="36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(Joshua 1:8; Ps. 119:11)</a:t>
            </a:r>
          </a:p>
          <a:p>
            <a:pPr marL="0" marR="0" lvl="0" indent="0" algn="l" defTabSz="914400" rtl="0" eaLnBrk="1" fontAlgn="auto" latinLnBrk="0" hangingPunct="1">
              <a:lnSpc>
                <a:spcPct val="150000"/>
              </a:lnSpc>
              <a:spcBef>
                <a:spcPct val="20000"/>
              </a:spcBef>
              <a:spcAft>
                <a:spcPts val="0"/>
              </a:spcAft>
              <a:buClrTx/>
              <a:buSzTx/>
              <a:buNone/>
              <a:tabLst/>
              <a:defRPr/>
            </a:pPr>
            <a:r>
              <a:rPr lang="en-US" sz="3600" b="1" i="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r>
              <a:rPr lang="en-US" sz="3600" b="1" i="1" dirty="0">
                <a:solidFill>
                  <a:srgbClr val="FFFF00"/>
                </a:solidFill>
                <a:effectLst/>
                <a:latin typeface="Times New Roman" panose="02020603050405020304" pitchFamily="18" charset="0"/>
                <a:ea typeface="Calibri" panose="020F0502020204030204" pitchFamily="34" charset="0"/>
              </a:rPr>
              <a:t> Relying on the Spirit Consistently</a:t>
            </a:r>
            <a:r>
              <a:rPr lang="en-US" sz="3600" dirty="0">
                <a:solidFill>
                  <a:srgbClr val="FFFF00"/>
                </a:solidFill>
                <a:effectLst/>
                <a:latin typeface="Times New Roman" panose="02020603050405020304" pitchFamily="18" charset="0"/>
                <a:ea typeface="Calibri" panose="020F0502020204030204" pitchFamily="34" charset="0"/>
              </a:rPr>
              <a:t> </a:t>
            </a:r>
            <a:r>
              <a:rPr kumimoji="0" lang="en-US" sz="36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(John 14:26; 16:13)</a:t>
            </a:r>
          </a:p>
          <a:p>
            <a:endParaRPr lang="en-US" dirty="0"/>
          </a:p>
        </p:txBody>
      </p:sp>
    </p:spTree>
    <p:extLst>
      <p:ext uri="{BB962C8B-B14F-4D97-AF65-F5344CB8AC3E}">
        <p14:creationId xmlns:p14="http://schemas.microsoft.com/office/powerpoint/2010/main" val="2059124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0"/>
            <a:ext cx="12192000" cy="6965462"/>
          </a:xfrm>
          <a:prstGeom prst="rect">
            <a:avLst/>
          </a:prstGeom>
        </p:spPr>
      </p:pic>
      <p:sp>
        <p:nvSpPr>
          <p:cNvPr id="3" name="TextBox 2">
            <a:extLst>
              <a:ext uri="{FF2B5EF4-FFF2-40B4-BE49-F238E27FC236}">
                <a16:creationId xmlns:a16="http://schemas.microsoft.com/office/drawing/2014/main" id="{C6CB018F-6E50-D2A1-5AD4-27ED5957AEA1}"/>
              </a:ext>
            </a:extLst>
          </p:cNvPr>
          <p:cNvSpPr txBox="1"/>
          <p:nvPr/>
        </p:nvSpPr>
        <p:spPr>
          <a:xfrm>
            <a:off x="0" y="772683"/>
            <a:ext cx="12192000" cy="707886"/>
          </a:xfrm>
          <a:prstGeom prst="rect">
            <a:avLst/>
          </a:prstGeom>
          <a:solidFill>
            <a:schemeClr val="tx1"/>
          </a:solidFill>
        </p:spPr>
        <p:txBody>
          <a:bodyPr wrap="square">
            <a:spAutoFit/>
          </a:bodyPr>
          <a:lstStyle/>
          <a:p>
            <a:pPr marL="342900" marR="0" lvl="0" indent="-342900" algn="l" defTabSz="914400" rtl="0" eaLnBrk="1" fontAlgn="auto" latinLnBrk="0" hangingPunct="1">
              <a:spcBef>
                <a:spcPct val="20000"/>
              </a:spcBef>
              <a:spcAft>
                <a:spcPts val="0"/>
              </a:spcAft>
              <a:buClrTx/>
              <a:buSzTx/>
              <a:buFont typeface="Wingdings" panose="05000000000000000000" pitchFamily="2" charset="2"/>
              <a:buChar char="v"/>
              <a:tabLst/>
              <a:defRPr/>
            </a:pPr>
            <a:endPar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endParaRPr>
          </a:p>
        </p:txBody>
      </p:sp>
      <p:sp>
        <p:nvSpPr>
          <p:cNvPr id="4" name="TextBox 3">
            <a:extLst>
              <a:ext uri="{FF2B5EF4-FFF2-40B4-BE49-F238E27FC236}">
                <a16:creationId xmlns:a16="http://schemas.microsoft.com/office/drawing/2014/main" id="{3346CE40-4D80-3306-5BD2-EB553E8671AB}"/>
              </a:ext>
            </a:extLst>
          </p:cNvPr>
          <p:cNvSpPr txBox="1"/>
          <p:nvPr/>
        </p:nvSpPr>
        <p:spPr>
          <a:xfrm>
            <a:off x="705612" y="834238"/>
            <a:ext cx="10780776" cy="769441"/>
          </a:xfrm>
          <a:prstGeom prst="rect">
            <a:avLst/>
          </a:prstGeom>
          <a:noFill/>
        </p:spPr>
        <p:txBody>
          <a:bodyPr wrap="square">
            <a:spAutoFit/>
          </a:bodyPr>
          <a:lstStyle/>
          <a:p>
            <a:pPr algn="ctr"/>
            <a:r>
              <a:rPr kumimoji="0" lang="en-US" sz="4400" b="0" i="0" u="none" strike="noStrike" kern="1200" cap="none" spc="0" normalizeH="0" baseline="0" noProof="0" dirty="0">
                <a:ln w="12700">
                  <a:solidFill>
                    <a:srgbClr val="FF0000"/>
                  </a:solidFill>
                </a:ln>
                <a:solidFill>
                  <a:srgbClr val="FFFF00"/>
                </a:solidFill>
                <a:effectLst/>
                <a:uLnTx/>
                <a:uFillTx/>
                <a:latin typeface="Bernard MT Condensed" panose="02050806060905020404" pitchFamily="18" charset="0"/>
                <a:ea typeface="+mj-ea"/>
                <a:cs typeface="+mj-cs"/>
              </a:rPr>
              <a:t>The Preacher &amp; His Soul</a:t>
            </a:r>
            <a:endParaRPr lang="en-US" sz="4400" dirty="0"/>
          </a:p>
        </p:txBody>
      </p:sp>
      <p:sp>
        <p:nvSpPr>
          <p:cNvPr id="6" name="Content Placeholder 5">
            <a:extLst>
              <a:ext uri="{FF2B5EF4-FFF2-40B4-BE49-F238E27FC236}">
                <a16:creationId xmlns:a16="http://schemas.microsoft.com/office/drawing/2014/main" id="{0251AB2E-D97F-548F-0CED-663EEFC7907D}"/>
              </a:ext>
            </a:extLst>
          </p:cNvPr>
          <p:cNvSpPr>
            <a:spLocks noGrp="1"/>
          </p:cNvSpPr>
          <p:nvPr>
            <p:ph sz="half" idx="2"/>
          </p:nvPr>
        </p:nvSpPr>
        <p:spPr>
          <a:xfrm>
            <a:off x="0" y="1784720"/>
            <a:ext cx="12192000" cy="4512814"/>
          </a:xfrm>
          <a:solidFill>
            <a:schemeClr val="tx1"/>
          </a:solidFill>
        </p:spPr>
        <p:txBody>
          <a:bodyPr>
            <a:normAutofit fontScale="85000" lnSpcReduction="20000"/>
          </a:bodyPr>
          <a:lstStyle/>
          <a:p>
            <a:pPr marR="0" indent="-457200">
              <a:lnSpc>
                <a:spcPct val="107000"/>
              </a:lnSpc>
              <a:spcBef>
                <a:spcPts val="0"/>
              </a:spcBef>
              <a:spcAft>
                <a:spcPts val="800"/>
              </a:spcAft>
              <a:buFont typeface="Wingdings" panose="05000000000000000000" pitchFamily="2" charset="2"/>
              <a:buChar char="u"/>
            </a:pPr>
            <a:r>
              <a:rPr lang="en-US" sz="3500" b="1" dirty="0">
                <a:solidFill>
                  <a:srgbClr val="00FFCC"/>
                </a:solidFill>
                <a:effectLst/>
                <a:latin typeface="Times New Roman" panose="02020603050405020304" pitchFamily="18" charset="0"/>
                <a:ea typeface="Calibri" panose="020F0502020204030204" pitchFamily="34" charset="0"/>
              </a:rPr>
              <a:t>RELATING =</a:t>
            </a:r>
            <a:r>
              <a:rPr lang="en-US" sz="3500" dirty="0">
                <a:solidFill>
                  <a:srgbClr val="00FFCC"/>
                </a:solidFill>
                <a:effectLst/>
                <a:latin typeface="Times New Roman" panose="02020603050405020304" pitchFamily="18" charset="0"/>
                <a:ea typeface="Calibri" panose="020F0502020204030204" pitchFamily="34" charset="0"/>
              </a:rPr>
              <a:t> </a:t>
            </a:r>
            <a:r>
              <a:rPr lang="en-US" sz="3500" b="1" i="1" dirty="0">
                <a:solidFill>
                  <a:srgbClr val="FF0066"/>
                </a:solidFill>
                <a:effectLst/>
                <a:latin typeface="Times New Roman" panose="02020603050405020304" pitchFamily="18" charset="0"/>
                <a:ea typeface="Calibri" panose="020F0502020204030204" pitchFamily="34" charset="0"/>
              </a:rPr>
              <a:t>Ask God to Meet You in Scripture</a:t>
            </a:r>
            <a:r>
              <a:rPr lang="en-US" sz="3500" dirty="0">
                <a:solidFill>
                  <a:srgbClr val="FF0066"/>
                </a:solidFill>
                <a:effectLst/>
                <a:latin typeface="Times New Roman" panose="02020603050405020304" pitchFamily="18" charset="0"/>
                <a:ea typeface="Calibri" panose="020F0502020204030204" pitchFamily="34" charset="0"/>
              </a:rPr>
              <a:t> </a:t>
            </a:r>
            <a:r>
              <a:rPr lang="en-US" sz="3500" dirty="0">
                <a:solidFill>
                  <a:srgbClr val="FFFF00"/>
                </a:solidFill>
                <a:effectLst/>
                <a:latin typeface="Times New Roman" panose="02020603050405020304" pitchFamily="18" charset="0"/>
                <a:ea typeface="Calibri" panose="020F0502020204030204" pitchFamily="34" charset="0"/>
              </a:rPr>
              <a:t>(Ps. 119:17-19)</a:t>
            </a:r>
          </a:p>
          <a:p>
            <a:pPr marR="0" indent="-457200">
              <a:lnSpc>
                <a:spcPct val="107000"/>
              </a:lnSpc>
              <a:spcBef>
                <a:spcPts val="1200"/>
              </a:spcBef>
              <a:spcAft>
                <a:spcPts val="800"/>
              </a:spcAft>
              <a:buFont typeface="Wingdings" panose="05000000000000000000" pitchFamily="2" charset="2"/>
              <a:buChar char="u"/>
            </a:pPr>
            <a:r>
              <a:rPr lang="en-US" sz="3500" b="1" dirty="0">
                <a:solidFill>
                  <a:srgbClr val="00FFCC"/>
                </a:solidFill>
                <a:effectLst/>
                <a:latin typeface="Times New Roman" panose="02020603050405020304" pitchFamily="18" charset="0"/>
                <a:ea typeface="Calibri" panose="020F0502020204030204" pitchFamily="34" charset="0"/>
              </a:rPr>
              <a:t>REPENTING =</a:t>
            </a:r>
            <a:r>
              <a:rPr lang="en-US" sz="3500" dirty="0">
                <a:solidFill>
                  <a:srgbClr val="00FFCC"/>
                </a:solidFill>
                <a:effectLst/>
                <a:latin typeface="Times New Roman" panose="02020603050405020304" pitchFamily="18" charset="0"/>
                <a:ea typeface="Calibri" panose="020F0502020204030204" pitchFamily="34" charset="0"/>
              </a:rPr>
              <a:t> </a:t>
            </a:r>
            <a:r>
              <a:rPr lang="en-US" sz="3500" b="1" i="1" dirty="0">
                <a:solidFill>
                  <a:srgbClr val="FF0066"/>
                </a:solidFill>
                <a:effectLst/>
                <a:latin typeface="Times New Roman" panose="02020603050405020304" pitchFamily="18" charset="0"/>
                <a:ea typeface="Calibri" panose="020F0502020204030204" pitchFamily="34" charset="0"/>
              </a:rPr>
              <a:t>Read the Bible with a Repentant Heart</a:t>
            </a:r>
            <a:r>
              <a:rPr lang="en-US" sz="3500" dirty="0">
                <a:solidFill>
                  <a:srgbClr val="00FFCC"/>
                </a:solidFill>
                <a:effectLst/>
                <a:latin typeface="Times New Roman" panose="02020603050405020304" pitchFamily="18" charset="0"/>
                <a:ea typeface="Calibri" panose="020F0502020204030204" pitchFamily="34" charset="0"/>
              </a:rPr>
              <a:t> </a:t>
            </a:r>
            <a:r>
              <a:rPr lang="en-US" sz="3500" dirty="0">
                <a:solidFill>
                  <a:srgbClr val="FFFF00"/>
                </a:solidFill>
                <a:effectLst/>
                <a:latin typeface="Times New Roman" panose="02020603050405020304" pitchFamily="18" charset="0"/>
                <a:ea typeface="Calibri" panose="020F0502020204030204" pitchFamily="34" charset="0"/>
              </a:rPr>
              <a:t>(Ps. 119:133)</a:t>
            </a:r>
          </a:p>
          <a:p>
            <a:pPr marR="0" indent="-457200">
              <a:lnSpc>
                <a:spcPct val="107000"/>
              </a:lnSpc>
              <a:spcBef>
                <a:spcPts val="1200"/>
              </a:spcBef>
              <a:spcAft>
                <a:spcPts val="800"/>
              </a:spcAft>
              <a:buFont typeface="Wingdings" panose="05000000000000000000" pitchFamily="2" charset="2"/>
              <a:buChar char="u"/>
            </a:pPr>
            <a:r>
              <a:rPr lang="en-US" sz="3500" b="1" dirty="0">
                <a:solidFill>
                  <a:srgbClr val="00FFCC"/>
                </a:solidFill>
                <a:effectLst/>
                <a:latin typeface="Times New Roman" panose="02020603050405020304" pitchFamily="18" charset="0"/>
                <a:ea typeface="Calibri" panose="020F0502020204030204" pitchFamily="34" charset="0"/>
              </a:rPr>
              <a:t>RUMINATING =</a:t>
            </a:r>
            <a:r>
              <a:rPr lang="en-US" sz="3500" dirty="0">
                <a:solidFill>
                  <a:srgbClr val="00FFCC"/>
                </a:solidFill>
                <a:effectLst/>
                <a:latin typeface="Times New Roman" panose="02020603050405020304" pitchFamily="18" charset="0"/>
                <a:ea typeface="Calibri" panose="020F0502020204030204" pitchFamily="34" charset="0"/>
              </a:rPr>
              <a:t> </a:t>
            </a:r>
            <a:r>
              <a:rPr lang="en-US" sz="3500" b="1" i="1" dirty="0">
                <a:solidFill>
                  <a:srgbClr val="FF0066"/>
                </a:solidFill>
                <a:effectLst/>
                <a:latin typeface="Times New Roman" panose="02020603050405020304" pitchFamily="18" charset="0"/>
                <a:ea typeface="Calibri" panose="020F0502020204030204" pitchFamily="34" charset="0"/>
              </a:rPr>
              <a:t>Meditate on a Fairly Brief Passage or Narrative</a:t>
            </a:r>
            <a:r>
              <a:rPr lang="en-US" sz="3500" dirty="0">
                <a:solidFill>
                  <a:srgbClr val="FF0066"/>
                </a:solidFill>
                <a:effectLst/>
                <a:latin typeface="Times New Roman" panose="02020603050405020304" pitchFamily="18" charset="0"/>
                <a:ea typeface="Calibri" panose="020F0502020204030204" pitchFamily="34" charset="0"/>
              </a:rPr>
              <a:t> </a:t>
            </a:r>
            <a:r>
              <a:rPr lang="en-US" sz="3500" dirty="0">
                <a:solidFill>
                  <a:srgbClr val="FFFF00"/>
                </a:solidFill>
                <a:effectLst/>
                <a:latin typeface="Times New Roman" panose="02020603050405020304" pitchFamily="18" charset="0"/>
                <a:ea typeface="Calibri" panose="020F0502020204030204" pitchFamily="34" charset="0"/>
              </a:rPr>
              <a:t>(Ps. 119:9-16; Phil. 4:8)</a:t>
            </a:r>
          </a:p>
          <a:p>
            <a:pPr marR="0" indent="-457200">
              <a:lnSpc>
                <a:spcPct val="107000"/>
              </a:lnSpc>
              <a:spcBef>
                <a:spcPts val="1200"/>
              </a:spcBef>
              <a:spcAft>
                <a:spcPts val="800"/>
              </a:spcAft>
              <a:buFont typeface="Wingdings" panose="05000000000000000000" pitchFamily="2" charset="2"/>
              <a:buChar char="u"/>
            </a:pPr>
            <a:r>
              <a:rPr lang="en-US" sz="3500" b="1" dirty="0">
                <a:solidFill>
                  <a:srgbClr val="00FFCC"/>
                </a:solidFill>
                <a:effectLst/>
                <a:latin typeface="Times New Roman" panose="02020603050405020304" pitchFamily="18" charset="0"/>
                <a:ea typeface="Calibri" panose="020F0502020204030204" pitchFamily="34" charset="0"/>
              </a:rPr>
              <a:t>REFLECTING </a:t>
            </a:r>
            <a:r>
              <a:rPr lang="en-US" sz="3500" b="1" dirty="0">
                <a:solidFill>
                  <a:srgbClr val="FF0066"/>
                </a:solidFill>
                <a:effectLst/>
                <a:latin typeface="Times New Roman" panose="02020603050405020304" pitchFamily="18" charset="0"/>
                <a:ea typeface="Calibri" panose="020F0502020204030204" pitchFamily="34" charset="0"/>
              </a:rPr>
              <a:t>=</a:t>
            </a:r>
            <a:r>
              <a:rPr lang="en-US" sz="3500" dirty="0">
                <a:solidFill>
                  <a:srgbClr val="FF0066"/>
                </a:solidFill>
                <a:effectLst/>
                <a:latin typeface="Times New Roman" panose="02020603050405020304" pitchFamily="18" charset="0"/>
                <a:ea typeface="Calibri" panose="020F0502020204030204" pitchFamily="34" charset="0"/>
              </a:rPr>
              <a:t> </a:t>
            </a:r>
            <a:r>
              <a:rPr lang="en-US" sz="3500" b="1" i="1" dirty="0">
                <a:solidFill>
                  <a:srgbClr val="FF0066"/>
                </a:solidFill>
                <a:effectLst/>
                <a:latin typeface="Times New Roman" panose="02020603050405020304" pitchFamily="18" charset="0"/>
                <a:ea typeface="Calibri" panose="020F0502020204030204" pitchFamily="34" charset="0"/>
              </a:rPr>
              <a:t>Take One Thought or Verse with You Through the Day</a:t>
            </a:r>
            <a:r>
              <a:rPr lang="en-US" sz="3500" dirty="0">
                <a:solidFill>
                  <a:srgbClr val="FF0066"/>
                </a:solidFill>
                <a:effectLst/>
                <a:latin typeface="Times New Roman" panose="02020603050405020304" pitchFamily="18" charset="0"/>
                <a:ea typeface="Calibri" panose="020F0502020204030204" pitchFamily="34" charset="0"/>
              </a:rPr>
              <a:t> </a:t>
            </a:r>
            <a:r>
              <a:rPr lang="en-US" sz="3500" dirty="0">
                <a:solidFill>
                  <a:srgbClr val="FFFF00"/>
                </a:solidFill>
                <a:effectLst/>
                <a:latin typeface="Times New Roman" panose="02020603050405020304" pitchFamily="18" charset="0"/>
                <a:ea typeface="Calibri" panose="020F0502020204030204" pitchFamily="34" charset="0"/>
              </a:rPr>
              <a:t>(Ps. 1:1-3)</a:t>
            </a:r>
          </a:p>
          <a:p>
            <a:pPr marR="0" indent="-457200">
              <a:lnSpc>
                <a:spcPct val="107000"/>
              </a:lnSpc>
              <a:spcBef>
                <a:spcPts val="1200"/>
              </a:spcBef>
              <a:spcAft>
                <a:spcPts val="800"/>
              </a:spcAft>
              <a:buFont typeface="Wingdings" panose="05000000000000000000" pitchFamily="2" charset="2"/>
              <a:buChar char="u"/>
            </a:pPr>
            <a:r>
              <a:rPr lang="en-US" sz="3500" b="1" dirty="0">
                <a:solidFill>
                  <a:srgbClr val="00FFCC"/>
                </a:solidFill>
                <a:effectLst/>
                <a:latin typeface="Times New Roman" panose="02020603050405020304" pitchFamily="18" charset="0"/>
                <a:ea typeface="Calibri" panose="020F0502020204030204" pitchFamily="34" charset="0"/>
              </a:rPr>
              <a:t>REMEMBERING =</a:t>
            </a:r>
            <a:r>
              <a:rPr lang="en-US" sz="3500" dirty="0">
                <a:solidFill>
                  <a:srgbClr val="00FFCC"/>
                </a:solidFill>
                <a:effectLst/>
                <a:latin typeface="Times New Roman" panose="02020603050405020304" pitchFamily="18" charset="0"/>
                <a:ea typeface="Calibri" panose="020F0502020204030204" pitchFamily="34" charset="0"/>
              </a:rPr>
              <a:t> </a:t>
            </a:r>
            <a:r>
              <a:rPr lang="en-US" sz="3500" b="1" i="1" dirty="0">
                <a:solidFill>
                  <a:srgbClr val="FF0066"/>
                </a:solidFill>
                <a:effectLst/>
                <a:latin typeface="Times New Roman" panose="02020603050405020304" pitchFamily="18" charset="0"/>
                <a:ea typeface="Calibri" panose="020F0502020204030204" pitchFamily="34" charset="0"/>
              </a:rPr>
              <a:t>Allow This Thought to Become Part of Your Memory </a:t>
            </a:r>
            <a:r>
              <a:rPr lang="en-US" sz="3500" dirty="0">
                <a:solidFill>
                  <a:srgbClr val="FFFF00"/>
                </a:solidFill>
                <a:effectLst/>
                <a:latin typeface="Times New Roman" panose="02020603050405020304" pitchFamily="18" charset="0"/>
                <a:ea typeface="Calibri" panose="020F0502020204030204" pitchFamily="34" charset="0"/>
              </a:rPr>
              <a:t>(Col. 3:16-17)</a:t>
            </a:r>
          </a:p>
          <a:p>
            <a:endParaRPr lang="en-US" dirty="0"/>
          </a:p>
        </p:txBody>
      </p:sp>
    </p:spTree>
    <p:extLst>
      <p:ext uri="{BB962C8B-B14F-4D97-AF65-F5344CB8AC3E}">
        <p14:creationId xmlns:p14="http://schemas.microsoft.com/office/powerpoint/2010/main" val="536457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0"/>
            <a:ext cx="12192000" cy="6965462"/>
          </a:xfrm>
          <a:prstGeom prst="rect">
            <a:avLst/>
          </a:prstGeom>
        </p:spPr>
      </p:pic>
      <p:sp>
        <p:nvSpPr>
          <p:cNvPr id="3" name="TextBox 2">
            <a:extLst>
              <a:ext uri="{FF2B5EF4-FFF2-40B4-BE49-F238E27FC236}">
                <a16:creationId xmlns:a16="http://schemas.microsoft.com/office/drawing/2014/main" id="{C6CB018F-6E50-D2A1-5AD4-27ED5957AEA1}"/>
              </a:ext>
            </a:extLst>
          </p:cNvPr>
          <p:cNvSpPr txBox="1"/>
          <p:nvPr/>
        </p:nvSpPr>
        <p:spPr>
          <a:xfrm>
            <a:off x="0" y="654234"/>
            <a:ext cx="12192000" cy="707886"/>
          </a:xfrm>
          <a:prstGeom prst="rect">
            <a:avLst/>
          </a:prstGeom>
          <a:solidFill>
            <a:schemeClr val="tx1"/>
          </a:solidFill>
        </p:spPr>
        <p:txBody>
          <a:bodyPr wrap="square">
            <a:spAutoFit/>
          </a:bodyPr>
          <a:lstStyle/>
          <a:p>
            <a:pPr marL="800100" lvl="1" indent="-342900">
              <a:spcBef>
                <a:spcPct val="20000"/>
              </a:spcBef>
              <a:buFont typeface="Wingdings" panose="05000000000000000000" pitchFamily="2" charset="2"/>
              <a:buChar char="v"/>
              <a:defRPr/>
            </a:pPr>
            <a:endPar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endParaRPr>
          </a:p>
        </p:txBody>
      </p:sp>
      <p:sp>
        <p:nvSpPr>
          <p:cNvPr id="4" name="TextBox 3">
            <a:extLst>
              <a:ext uri="{FF2B5EF4-FFF2-40B4-BE49-F238E27FC236}">
                <a16:creationId xmlns:a16="http://schemas.microsoft.com/office/drawing/2014/main" id="{3346CE40-4D80-3306-5BD2-EB553E8671AB}"/>
              </a:ext>
            </a:extLst>
          </p:cNvPr>
          <p:cNvSpPr txBox="1"/>
          <p:nvPr/>
        </p:nvSpPr>
        <p:spPr>
          <a:xfrm>
            <a:off x="836676" y="654234"/>
            <a:ext cx="10780776" cy="830997"/>
          </a:xfrm>
          <a:prstGeom prst="rect">
            <a:avLst/>
          </a:prstGeom>
          <a:noFill/>
        </p:spPr>
        <p:txBody>
          <a:bodyPr wrap="square">
            <a:spAutoFit/>
          </a:bodyPr>
          <a:lstStyle/>
          <a:p>
            <a:pPr algn="ctr"/>
            <a:r>
              <a:rPr kumimoji="0" lang="en-US" sz="4800" b="0" i="0" u="none" strike="noStrike" kern="1200" cap="none" spc="0" normalizeH="0" baseline="0" noProof="0" dirty="0">
                <a:ln w="12700">
                  <a:solidFill>
                    <a:srgbClr val="FF0000"/>
                  </a:solidFill>
                </a:ln>
                <a:solidFill>
                  <a:srgbClr val="FFFF00"/>
                </a:solidFill>
                <a:effectLst/>
                <a:uLnTx/>
                <a:uFillTx/>
                <a:latin typeface="Bernard MT Condensed" panose="02050806060905020404" pitchFamily="18" charset="0"/>
                <a:ea typeface="+mj-ea"/>
                <a:cs typeface="+mj-cs"/>
              </a:rPr>
              <a:t>The Preacher &amp; His Soul</a:t>
            </a:r>
            <a:endParaRPr lang="en-US" sz="4800" dirty="0"/>
          </a:p>
        </p:txBody>
      </p:sp>
      <p:sp>
        <p:nvSpPr>
          <p:cNvPr id="6" name="Content Placeholder 5">
            <a:extLst>
              <a:ext uri="{FF2B5EF4-FFF2-40B4-BE49-F238E27FC236}">
                <a16:creationId xmlns:a16="http://schemas.microsoft.com/office/drawing/2014/main" id="{0251AB2E-D97F-548F-0CED-663EEFC7907D}"/>
              </a:ext>
            </a:extLst>
          </p:cNvPr>
          <p:cNvSpPr>
            <a:spLocks noGrp="1"/>
          </p:cNvSpPr>
          <p:nvPr>
            <p:ph sz="half" idx="2"/>
          </p:nvPr>
        </p:nvSpPr>
        <p:spPr>
          <a:xfrm>
            <a:off x="758952" y="1584938"/>
            <a:ext cx="10858500" cy="4512814"/>
          </a:xfrm>
          <a:solidFill>
            <a:schemeClr val="tx1"/>
          </a:solidFill>
        </p:spPr>
        <p:txBody>
          <a:bodyPr>
            <a:normAutofit fontScale="92500" lnSpcReduction="20000"/>
          </a:bodyPr>
          <a:lstStyle/>
          <a:p>
            <a:pPr marR="0" lvl="0" algn="l" defTabSz="914400" rtl="0" eaLnBrk="1" fontAlgn="auto" latinLnBrk="0" hangingPunct="1">
              <a:lnSpc>
                <a:spcPct val="120000"/>
              </a:lnSpc>
              <a:spcBef>
                <a:spcPct val="20000"/>
              </a:spcBef>
              <a:spcAft>
                <a:spcPts val="0"/>
              </a:spcAft>
              <a:buClrTx/>
              <a:buSzTx/>
              <a:buFont typeface="Wingdings" panose="05000000000000000000" pitchFamily="2" charset="2"/>
              <a:buChar char=""/>
              <a:tabLst/>
              <a:defRPr/>
            </a:pPr>
            <a:r>
              <a:rPr kumimoji="0" lang="en-US" sz="43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Grinding in the WORD: </a:t>
            </a:r>
            <a:r>
              <a:rPr kumimoji="0" lang="en-US" sz="43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Bernard MT Condensed" panose="02050806060905020404" pitchFamily="18" charset="0"/>
                <a:ea typeface="+mn-ea"/>
                <a:cs typeface="+mn-cs"/>
              </a:rPr>
              <a:t>2. Pet. 1:3-8</a:t>
            </a:r>
          </a:p>
          <a:p>
            <a:pPr marL="742950" marR="0" lvl="1" indent="-285750" algn="l" defTabSz="914400" rtl="0" eaLnBrk="1" fontAlgn="auto" latinLnBrk="0" hangingPunct="1">
              <a:lnSpc>
                <a:spcPct val="120000"/>
              </a:lnSpc>
              <a:spcBef>
                <a:spcPct val="20000"/>
              </a:spcBef>
              <a:spcAft>
                <a:spcPts val="0"/>
              </a:spcAft>
              <a:buClrTx/>
              <a:buSzTx/>
              <a:buFont typeface="Arial" pitchFamily="34" charset="0"/>
              <a:buChar char="–"/>
              <a:tabLst/>
              <a:defRPr/>
            </a:pPr>
            <a:r>
              <a:rPr kumimoji="0" lang="en-US" sz="43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Some </a:t>
            </a:r>
            <a:r>
              <a:rPr kumimoji="0" lang="en-US" sz="43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Growth-Plans</a:t>
            </a:r>
            <a:r>
              <a:rPr kumimoji="0" lang="en-US" sz="43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 Ps. 119:9-16,105,133</a:t>
            </a:r>
          </a:p>
          <a:p>
            <a:pPr marL="742950" marR="0" lvl="1" indent="-285750" algn="l" defTabSz="914400" rtl="0" eaLnBrk="1" fontAlgn="auto" latinLnBrk="0" hangingPunct="1">
              <a:lnSpc>
                <a:spcPct val="120000"/>
              </a:lnSpc>
              <a:spcBef>
                <a:spcPct val="20000"/>
              </a:spcBef>
              <a:spcAft>
                <a:spcPts val="0"/>
              </a:spcAft>
              <a:buClrTx/>
              <a:buSzTx/>
              <a:buFont typeface="Arial" pitchFamily="34" charset="0"/>
              <a:buChar char="–"/>
              <a:tabLst/>
              <a:defRPr/>
            </a:pPr>
            <a:r>
              <a:rPr kumimoji="0" lang="en-US" sz="43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Some </a:t>
            </a:r>
            <a:r>
              <a:rPr kumimoji="0" lang="en-US" sz="43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Growth-Practices</a:t>
            </a:r>
            <a:r>
              <a:rPr kumimoji="0" lang="en-US" sz="43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 2 Tim. 2:15</a:t>
            </a:r>
          </a:p>
          <a:p>
            <a:pPr marL="742950" marR="0" lvl="1" indent="-285750" algn="l" defTabSz="914400" rtl="0" eaLnBrk="1" fontAlgn="auto" latinLnBrk="0" hangingPunct="1">
              <a:lnSpc>
                <a:spcPct val="120000"/>
              </a:lnSpc>
              <a:spcBef>
                <a:spcPct val="20000"/>
              </a:spcBef>
              <a:spcAft>
                <a:spcPts val="0"/>
              </a:spcAft>
              <a:buClrTx/>
              <a:buSzTx/>
              <a:buFont typeface="Arial" pitchFamily="34" charset="0"/>
              <a:buChar char="–"/>
              <a:tabLst/>
              <a:defRPr/>
            </a:pPr>
            <a:r>
              <a:rPr kumimoji="0" lang="en-US" sz="43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Some </a:t>
            </a:r>
            <a:r>
              <a:rPr kumimoji="0" lang="en-US" sz="43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Growth-Prayers</a:t>
            </a:r>
            <a:r>
              <a:rPr kumimoji="0" lang="en-US" sz="43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 Col. 1:9-14</a:t>
            </a:r>
          </a:p>
          <a:p>
            <a:pPr marL="742950" marR="0" lvl="1" indent="-285750" algn="l" defTabSz="914400" rtl="0" eaLnBrk="1" fontAlgn="auto" latinLnBrk="0" hangingPunct="1">
              <a:lnSpc>
                <a:spcPct val="120000"/>
              </a:lnSpc>
              <a:spcBef>
                <a:spcPct val="20000"/>
              </a:spcBef>
              <a:spcAft>
                <a:spcPts val="0"/>
              </a:spcAft>
              <a:buClrTx/>
              <a:buSzTx/>
              <a:buFont typeface="Arial" pitchFamily="34" charset="0"/>
              <a:buChar char="–"/>
              <a:tabLst/>
              <a:defRPr/>
            </a:pPr>
            <a:r>
              <a:rPr kumimoji="0" lang="en-US" sz="43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Some </a:t>
            </a:r>
            <a:r>
              <a:rPr kumimoji="0" lang="en-US" sz="43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Growth-Partners</a:t>
            </a:r>
            <a:r>
              <a:rPr kumimoji="0" lang="en-US" sz="43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 Ps. 119:63-64</a:t>
            </a:r>
          </a:p>
          <a:p>
            <a:pPr marL="742950" marR="0" lvl="1" indent="-285750" algn="l" defTabSz="914400" rtl="0" eaLnBrk="1" fontAlgn="auto" latinLnBrk="0" hangingPunct="1">
              <a:lnSpc>
                <a:spcPct val="120000"/>
              </a:lnSpc>
              <a:spcBef>
                <a:spcPct val="20000"/>
              </a:spcBef>
              <a:spcAft>
                <a:spcPts val="0"/>
              </a:spcAft>
              <a:buClrTx/>
              <a:buSzTx/>
              <a:buFont typeface="Arial" pitchFamily="34" charset="0"/>
              <a:buChar char="–"/>
              <a:tabLst/>
              <a:defRPr/>
            </a:pPr>
            <a:r>
              <a:rPr kumimoji="0" lang="en-US" sz="43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Some </a:t>
            </a:r>
            <a:r>
              <a:rPr kumimoji="0" lang="en-US" sz="43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rPr>
              <a:t>Growth-Places</a:t>
            </a:r>
            <a:r>
              <a:rPr kumimoji="0" lang="en-US" sz="43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 Acts 2:42-47</a:t>
            </a:r>
          </a:p>
          <a:p>
            <a:endParaRPr lang="en-US" dirty="0"/>
          </a:p>
        </p:txBody>
      </p:sp>
    </p:spTree>
    <p:extLst>
      <p:ext uri="{BB962C8B-B14F-4D97-AF65-F5344CB8AC3E}">
        <p14:creationId xmlns:p14="http://schemas.microsoft.com/office/powerpoint/2010/main" val="638027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A241585D-EF6F-A583-9D58-F0FD38451D80}"/>
              </a:ext>
            </a:extLst>
          </p:cNvPr>
          <p:cNvPicPr>
            <a:picLocks noChangeAspect="1"/>
          </p:cNvPicPr>
          <p:nvPr/>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4D2DA521-85D9-069A-92A8-9710DA1B0DF1}"/>
              </a:ext>
            </a:extLst>
          </p:cNvPr>
          <p:cNvSpPr txBox="1"/>
          <p:nvPr/>
        </p:nvSpPr>
        <p:spPr>
          <a:xfrm>
            <a:off x="705612" y="798085"/>
            <a:ext cx="10780776" cy="830997"/>
          </a:xfrm>
          <a:prstGeom prst="rect">
            <a:avLst/>
          </a:prstGeom>
          <a:solidFill>
            <a:schemeClr val="tx1"/>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Service</a:t>
            </a:r>
            <a:endParaRPr kumimoji="0" lang="en-US" sz="4800" b="0" i="0" u="none" strike="noStrike" kern="0" cap="none" spc="0" normalizeH="0" baseline="0" noProof="0" dirty="0">
              <a:ln>
                <a:noFill/>
              </a:ln>
              <a:solidFill>
                <a:prstClr val="black"/>
              </a:solidFill>
              <a:effectLst/>
              <a:uLnTx/>
              <a:uFillTx/>
            </a:endParaRPr>
          </a:p>
        </p:txBody>
      </p:sp>
      <p:sp>
        <p:nvSpPr>
          <p:cNvPr id="8" name="Rectangle 7">
            <a:extLst>
              <a:ext uri="{FF2B5EF4-FFF2-40B4-BE49-F238E27FC236}">
                <a16:creationId xmlns:a16="http://schemas.microsoft.com/office/drawing/2014/main" id="{ECE74797-FD53-662D-7DE6-35969C0123FA}"/>
              </a:ext>
            </a:extLst>
          </p:cNvPr>
          <p:cNvSpPr/>
          <p:nvPr/>
        </p:nvSpPr>
        <p:spPr>
          <a:xfrm>
            <a:off x="69156" y="1826556"/>
            <a:ext cx="11775339" cy="3590727"/>
          </a:xfrm>
          <a:prstGeom prst="rect">
            <a:avLst/>
          </a:prstGeom>
          <a:noFill/>
        </p:spPr>
        <p:txBody>
          <a:bodyPr wrap="none" lIns="91440" tIns="45720" rIns="91440" bIns="45720">
            <a:spAutoFit/>
          </a:bodyPr>
          <a:lstStyle/>
          <a:p>
            <a:pPr marL="571500" marR="0" lvl="0" indent="-571500" algn="l" defTabSz="914400" rtl="0" eaLnBrk="1" fontAlgn="auto" latinLnBrk="0" hangingPunct="1">
              <a:lnSpc>
                <a:spcPct val="200000"/>
              </a:lnSpc>
              <a:spcBef>
                <a:spcPts val="0"/>
              </a:spcBef>
              <a:spcAft>
                <a:spcPts val="0"/>
              </a:spcAft>
              <a:buClrTx/>
              <a:buSzTx/>
              <a:buFont typeface="Wingdings 2" panose="05020102010507070707" pitchFamily="18" charset="2"/>
              <a:buChar char=""/>
              <a:tabLst/>
              <a:defRPr/>
            </a:pPr>
            <a:r>
              <a:rPr kumimoji="0" lang="en-US" sz="4000" b="1" i="0" u="none" strike="noStrike" kern="1200" cap="none" spc="0" normalizeH="0" baseline="0" noProof="0" dirty="0">
                <a:ln w="6600">
                  <a:solidFill>
                    <a:srgbClr val="ED7D31"/>
                  </a:solidFill>
                  <a:prstDash val="solid"/>
                </a:ln>
                <a:solidFill>
                  <a:prstClr val="black"/>
                </a:solidFill>
                <a:effectLst>
                  <a:outerShdw dist="38100" dir="2700000" algn="tl" rotWithShape="0">
                    <a:srgbClr val="ED7D31"/>
                  </a:outerShdw>
                </a:effectLst>
                <a:uLnTx/>
                <a:uFillTx/>
                <a:latin typeface="Bernard MT Condensed" panose="02050806060905020404" pitchFamily="18" charset="0"/>
                <a:ea typeface="+mn-ea"/>
                <a:cs typeface="+mn-cs"/>
              </a:rPr>
              <a:t>Reproducing Disciple-Making Disciples</a:t>
            </a:r>
            <a:r>
              <a:rPr kumimoji="0" lang="en-US"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Bernard MT Condensed" panose="02050806060905020404" pitchFamily="18" charset="0"/>
                <a:ea typeface="+mn-ea"/>
                <a:cs typeface="+mn-cs"/>
              </a:rPr>
              <a:t>—Matt. 28:18-20</a:t>
            </a:r>
            <a:endParaRPr kumimoji="0" lang="en-US" sz="40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Bernard MT Condensed" panose="02050806060905020404" pitchFamily="18" charset="0"/>
              <a:ea typeface="+mn-ea"/>
              <a:cs typeface="+mn-cs"/>
            </a:endParaRPr>
          </a:p>
          <a:p>
            <a:pPr marL="571500" marR="0" lvl="0" indent="-571500" algn="l" defTabSz="914400" rtl="0" eaLnBrk="1" fontAlgn="auto" latinLnBrk="0" hangingPunct="1">
              <a:lnSpc>
                <a:spcPct val="200000"/>
              </a:lnSpc>
              <a:spcBef>
                <a:spcPts val="0"/>
              </a:spcBef>
              <a:spcAft>
                <a:spcPts val="0"/>
              </a:spcAft>
              <a:buClrTx/>
              <a:buSzTx/>
              <a:buFont typeface="Wingdings 2" panose="05020102010507070707" pitchFamily="18" charset="2"/>
              <a:buChar char=""/>
              <a:tabLst/>
              <a:defRPr/>
            </a:pPr>
            <a:r>
              <a:rPr kumimoji="0" lang="en-US" sz="4000" b="1" i="0" u="none" strike="noStrike" kern="1200" cap="none" spc="0" normalizeH="0" baseline="0" noProof="0" dirty="0">
                <a:ln w="6600">
                  <a:solidFill>
                    <a:srgbClr val="ED7D31"/>
                  </a:solidFill>
                  <a:prstDash val="solid"/>
                </a:ln>
                <a:solidFill>
                  <a:prstClr val="black"/>
                </a:solidFill>
                <a:effectLst>
                  <a:outerShdw dist="38100" dir="2700000" algn="tl" rotWithShape="0">
                    <a:srgbClr val="ED7D31"/>
                  </a:outerShdw>
                </a:effectLst>
                <a:uLnTx/>
                <a:uFillTx/>
                <a:latin typeface="Bernard MT Condensed" panose="02050806060905020404" pitchFamily="18" charset="0"/>
                <a:ea typeface="+mn-ea"/>
                <a:cs typeface="+mn-cs"/>
              </a:rPr>
              <a:t>Raising Up Leaders</a:t>
            </a:r>
            <a:r>
              <a:rPr kumimoji="0" lang="en-US"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Bernard MT Condensed" panose="02050806060905020404" pitchFamily="18" charset="0"/>
                <a:ea typeface="+mn-ea"/>
                <a:cs typeface="+mn-cs"/>
              </a:rPr>
              <a:t>—2 Tim. 2:1-6,15</a:t>
            </a:r>
            <a:endParaRPr kumimoji="0" lang="en-US" sz="40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Bernard MT Condensed" panose="02050806060905020404" pitchFamily="18" charset="0"/>
              <a:ea typeface="+mn-ea"/>
              <a:cs typeface="+mn-cs"/>
            </a:endParaRPr>
          </a:p>
          <a:p>
            <a:pPr marL="571500" marR="0" lvl="0" indent="-571500" algn="l" defTabSz="914400" rtl="0" eaLnBrk="1" fontAlgn="auto" latinLnBrk="0" hangingPunct="1">
              <a:lnSpc>
                <a:spcPct val="200000"/>
              </a:lnSpc>
              <a:spcBef>
                <a:spcPts val="0"/>
              </a:spcBef>
              <a:spcAft>
                <a:spcPts val="0"/>
              </a:spcAft>
              <a:buClrTx/>
              <a:buSzTx/>
              <a:buFont typeface="Wingdings 2" panose="05020102010507070707" pitchFamily="18" charset="2"/>
              <a:buChar char=""/>
              <a:tabLst/>
              <a:defRPr/>
            </a:pPr>
            <a:r>
              <a:rPr kumimoji="0" lang="en-US" sz="4000" b="1" i="0" u="none" strike="noStrike" kern="1200" cap="none" spc="0" normalizeH="0" baseline="0" noProof="0" dirty="0">
                <a:ln w="6600">
                  <a:solidFill>
                    <a:srgbClr val="ED7D31"/>
                  </a:solidFill>
                  <a:prstDash val="solid"/>
                </a:ln>
                <a:solidFill>
                  <a:prstClr val="black"/>
                </a:solidFill>
                <a:effectLst>
                  <a:outerShdw dist="38100" dir="2700000" algn="tl" rotWithShape="0">
                    <a:srgbClr val="ED7D31"/>
                  </a:outerShdw>
                </a:effectLst>
                <a:uLnTx/>
                <a:uFillTx/>
                <a:latin typeface="Bernard MT Condensed" panose="02050806060905020404" pitchFamily="18" charset="0"/>
                <a:ea typeface="+mn-ea"/>
                <a:cs typeface="+mn-cs"/>
              </a:rPr>
              <a:t>Redemptive-Living</a:t>
            </a:r>
            <a:r>
              <a:rPr kumimoji="0" lang="en-US"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Bernard MT Condensed" panose="02050806060905020404" pitchFamily="18" charset="0"/>
                <a:ea typeface="+mn-ea"/>
                <a:cs typeface="+mn-cs"/>
              </a:rPr>
              <a:t>—Matt. 25:31-46</a:t>
            </a:r>
            <a:endParaRPr kumimoji="0" lang="en-US" sz="40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Bernard MT Condensed" panose="02050806060905020404" pitchFamily="18" charset="0"/>
              <a:ea typeface="+mn-ea"/>
              <a:cs typeface="+mn-cs"/>
            </a:endParaRPr>
          </a:p>
        </p:txBody>
      </p:sp>
      <p:pic>
        <p:nvPicPr>
          <p:cNvPr id="2" name="Picture 1">
            <a:extLst>
              <a:ext uri="{FF2B5EF4-FFF2-40B4-BE49-F238E27FC236}">
                <a16:creationId xmlns:a16="http://schemas.microsoft.com/office/drawing/2014/main" id="{D6F6340B-9186-32AB-7A6A-B8A2E675A0D3}"/>
              </a:ext>
            </a:extLst>
          </p:cNvPr>
          <p:cNvPicPr>
            <a:picLocks noChangeAspect="1"/>
          </p:cNvPicPr>
          <p:nvPr/>
        </p:nvPicPr>
        <p:blipFill>
          <a:blip r:embed="rId3"/>
          <a:stretch>
            <a:fillRect/>
          </a:stretch>
        </p:blipFill>
        <p:spPr>
          <a:xfrm>
            <a:off x="9032170" y="4723813"/>
            <a:ext cx="2929171" cy="1905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90611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F989CFC6-96AC-CE4F-0043-FA3EC94DD201}"/>
              </a:ext>
            </a:extLst>
          </p:cNvPr>
          <p:cNvPicPr>
            <a:picLocks noChangeAspect="1"/>
          </p:cNvPicPr>
          <p:nvPr/>
        </p:nvPicPr>
        <p:blipFill>
          <a:blip r:embed="rId2"/>
          <a:stretch>
            <a:fillRect/>
          </a:stretch>
        </p:blipFill>
        <p:spPr>
          <a:xfrm rot="5400000">
            <a:off x="8231977" y="2946311"/>
            <a:ext cx="6210582" cy="1180998"/>
          </a:xfrm>
          <a:prstGeom prst="rect">
            <a:avLst/>
          </a:prstGeom>
        </p:spPr>
      </p:pic>
      <p:sp>
        <p:nvSpPr>
          <p:cNvPr id="4" name="Content Placeholder 3">
            <a:extLst>
              <a:ext uri="{FF2B5EF4-FFF2-40B4-BE49-F238E27FC236}">
                <a16:creationId xmlns:a16="http://schemas.microsoft.com/office/drawing/2014/main" id="{D264570C-DC29-2077-C9F4-1BC4E222F37D}"/>
              </a:ext>
            </a:extLst>
          </p:cNvPr>
          <p:cNvSpPr>
            <a:spLocks noGrp="1"/>
          </p:cNvSpPr>
          <p:nvPr>
            <p:ph idx="1"/>
          </p:nvPr>
        </p:nvSpPr>
        <p:spPr>
          <a:xfrm>
            <a:off x="264233" y="1399032"/>
            <a:ext cx="11663534" cy="5027449"/>
          </a:xfrm>
          <a:gradFill flip="none" rotWithShape="1">
            <a:gsLst>
              <a:gs pos="0">
                <a:srgbClr val="009999">
                  <a:tint val="66000"/>
                  <a:satMod val="160000"/>
                </a:srgbClr>
              </a:gs>
              <a:gs pos="50000">
                <a:srgbClr val="009999">
                  <a:tint val="44500"/>
                  <a:satMod val="160000"/>
                </a:srgbClr>
              </a:gs>
              <a:gs pos="100000">
                <a:srgbClr val="009999">
                  <a:tint val="23500"/>
                  <a:satMod val="160000"/>
                </a:srgbClr>
              </a:gs>
            </a:gsLst>
            <a:path path="circle">
              <a:fillToRect l="50000" t="50000" r="50000" b="50000"/>
            </a:path>
            <a:tileRect/>
          </a:gradFill>
        </p:spPr>
        <p:txBody>
          <a:bodyPr>
            <a:normAutofit/>
          </a:bodyPr>
          <a:lstStyle/>
          <a:p>
            <a:pPr>
              <a:buFont typeface="Wingdings" panose="05000000000000000000" pitchFamily="2" charset="2"/>
              <a:buChar char="u"/>
            </a:pPr>
            <a:r>
              <a:rPr lang="en-US" sz="4400" dirty="0">
                <a:latin typeface="Copperplate Gothic Bold" panose="020E0705020206020404" pitchFamily="34" charset="0"/>
              </a:rPr>
              <a:t>Three Kinds of Sermons</a:t>
            </a:r>
          </a:p>
          <a:p>
            <a:pPr lvl="1">
              <a:lnSpc>
                <a:spcPct val="200000"/>
              </a:lnSpc>
              <a:buFont typeface="Wingdings" panose="05000000000000000000" pitchFamily="2" charset="2"/>
              <a:buChar char="Ø"/>
            </a:pPr>
            <a:r>
              <a:rPr lang="en-US" sz="4400" dirty="0">
                <a:latin typeface="Bernard MT Condensed" panose="02050806060905020404" pitchFamily="18" charset="0"/>
              </a:rPr>
              <a:t>Sermons that </a:t>
            </a:r>
            <a:r>
              <a:rPr lang="en-US" sz="4400" b="1" dirty="0">
                <a:ln w="6600">
                  <a:solidFill>
                    <a:schemeClr val="accent2"/>
                  </a:solidFill>
                  <a:prstDash val="solid"/>
                </a:ln>
                <a:effectLst>
                  <a:outerShdw dist="38100" dir="2700000" algn="tl" rotWithShape="0">
                    <a:schemeClr val="accent2"/>
                  </a:outerShdw>
                </a:effectLst>
                <a:latin typeface="Bernard MT Condensed" panose="02050806060905020404" pitchFamily="18" charset="0"/>
              </a:rPr>
              <a:t>Build-Up</a:t>
            </a:r>
            <a:r>
              <a:rPr lang="en-US" sz="4400" dirty="0">
                <a:latin typeface="Bernard MT Condensed" panose="02050806060905020404" pitchFamily="18" charset="0"/>
              </a:rPr>
              <a:t>—Col. 1:28-29; 2:6-7</a:t>
            </a:r>
          </a:p>
          <a:p>
            <a:pPr lvl="1">
              <a:lnSpc>
                <a:spcPct val="200000"/>
              </a:lnSpc>
              <a:buFont typeface="Wingdings" panose="05000000000000000000" pitchFamily="2" charset="2"/>
              <a:buChar char="Ø"/>
            </a:pPr>
            <a:r>
              <a:rPr lang="en-US" sz="4400" dirty="0">
                <a:latin typeface="Bernard MT Condensed" panose="02050806060905020404" pitchFamily="18" charset="0"/>
              </a:rPr>
              <a:t>Sermons that </a:t>
            </a:r>
            <a:r>
              <a:rPr lang="en-US" sz="4400" b="1" dirty="0">
                <a:ln w="6600">
                  <a:solidFill>
                    <a:schemeClr val="accent2"/>
                  </a:solidFill>
                  <a:prstDash val="solid"/>
                </a:ln>
                <a:effectLst>
                  <a:outerShdw dist="38100" dir="2700000" algn="tl" rotWithShape="0">
                    <a:schemeClr val="accent2"/>
                  </a:outerShdw>
                </a:effectLst>
                <a:latin typeface="Bernard MT Condensed" panose="02050806060905020404" pitchFamily="18" charset="0"/>
              </a:rPr>
              <a:t>Fire-Up</a:t>
            </a:r>
            <a:r>
              <a:rPr lang="en-US" sz="4400" dirty="0">
                <a:latin typeface="Bernard MT Condensed" panose="02050806060905020404" pitchFamily="18" charset="0"/>
              </a:rPr>
              <a:t>—Ps. 103:1-14; Heb. 12:1-2</a:t>
            </a:r>
          </a:p>
          <a:p>
            <a:pPr lvl="1">
              <a:lnSpc>
                <a:spcPct val="200000"/>
              </a:lnSpc>
              <a:buFont typeface="Wingdings" panose="05000000000000000000" pitchFamily="2" charset="2"/>
              <a:buChar char="Ø"/>
            </a:pPr>
            <a:r>
              <a:rPr lang="en-US" sz="4400" dirty="0">
                <a:latin typeface="Bernard MT Condensed" panose="02050806060905020404" pitchFamily="18" charset="0"/>
              </a:rPr>
              <a:t>Sermons that </a:t>
            </a:r>
            <a:r>
              <a:rPr lang="en-US" sz="4400" b="1" dirty="0">
                <a:ln w="6600">
                  <a:solidFill>
                    <a:schemeClr val="accent2"/>
                  </a:solidFill>
                  <a:prstDash val="solid"/>
                </a:ln>
                <a:effectLst>
                  <a:outerShdw dist="38100" dir="2700000" algn="tl" rotWithShape="0">
                    <a:schemeClr val="accent2"/>
                  </a:outerShdw>
                </a:effectLst>
                <a:latin typeface="Bernard MT Condensed" panose="02050806060905020404" pitchFamily="18" charset="0"/>
              </a:rPr>
              <a:t>Hold-Up</a:t>
            </a:r>
            <a:r>
              <a:rPr lang="en-US" sz="4400" dirty="0">
                <a:latin typeface="Bernard MT Condensed" panose="02050806060905020404" pitchFamily="18" charset="0"/>
              </a:rPr>
              <a:t>—Gal. 6:1-2; 1 John 2:1-2</a:t>
            </a:r>
          </a:p>
        </p:txBody>
      </p:sp>
      <p:sp>
        <p:nvSpPr>
          <p:cNvPr id="5" name="TextBox 4">
            <a:extLst>
              <a:ext uri="{FF2B5EF4-FFF2-40B4-BE49-F238E27FC236}">
                <a16:creationId xmlns:a16="http://schemas.microsoft.com/office/drawing/2014/main" id="{31CE655A-B765-05F9-1DD1-66CCBB452D7F}"/>
              </a:ext>
            </a:extLst>
          </p:cNvPr>
          <p:cNvSpPr txBox="1"/>
          <p:nvPr/>
        </p:nvSpPr>
        <p:spPr>
          <a:xfrm>
            <a:off x="264232" y="215899"/>
            <a:ext cx="11663533" cy="769441"/>
          </a:xfrm>
          <a:prstGeom prst="rect">
            <a:avLst/>
          </a:prstGeom>
          <a:solidFill>
            <a:sysClr val="windowText" lastClr="000000"/>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4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163897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F989CFC6-96AC-CE4F-0043-FA3EC94DD201}"/>
              </a:ext>
            </a:extLst>
          </p:cNvPr>
          <p:cNvPicPr>
            <a:picLocks noChangeAspect="1"/>
          </p:cNvPicPr>
          <p:nvPr/>
        </p:nvPicPr>
        <p:blipFill>
          <a:blip r:embed="rId2"/>
          <a:stretch>
            <a:fillRect/>
          </a:stretch>
        </p:blipFill>
        <p:spPr>
          <a:xfrm rot="5400000">
            <a:off x="8231977" y="2946311"/>
            <a:ext cx="6210582" cy="1180998"/>
          </a:xfrm>
          <a:prstGeom prst="rect">
            <a:avLst/>
          </a:prstGeom>
        </p:spPr>
      </p:pic>
      <p:sp>
        <p:nvSpPr>
          <p:cNvPr id="4" name="Content Placeholder 3">
            <a:extLst>
              <a:ext uri="{FF2B5EF4-FFF2-40B4-BE49-F238E27FC236}">
                <a16:creationId xmlns:a16="http://schemas.microsoft.com/office/drawing/2014/main" id="{D264570C-DC29-2077-C9F4-1BC4E222F37D}"/>
              </a:ext>
            </a:extLst>
          </p:cNvPr>
          <p:cNvSpPr>
            <a:spLocks noGrp="1"/>
          </p:cNvSpPr>
          <p:nvPr>
            <p:ph idx="1"/>
          </p:nvPr>
        </p:nvSpPr>
        <p:spPr>
          <a:xfrm>
            <a:off x="264233" y="1399032"/>
            <a:ext cx="11663534" cy="5243069"/>
          </a:xfrm>
          <a:gradFill flip="none" rotWithShape="1">
            <a:gsLst>
              <a:gs pos="0">
                <a:srgbClr val="009999">
                  <a:tint val="66000"/>
                  <a:satMod val="160000"/>
                </a:srgbClr>
              </a:gs>
              <a:gs pos="50000">
                <a:srgbClr val="009999">
                  <a:tint val="44500"/>
                  <a:satMod val="160000"/>
                </a:srgbClr>
              </a:gs>
              <a:gs pos="100000">
                <a:srgbClr val="009999">
                  <a:tint val="23500"/>
                  <a:satMod val="160000"/>
                </a:srgbClr>
              </a:gs>
            </a:gsLst>
            <a:path path="circle">
              <a:fillToRect l="50000" t="50000" r="50000" b="50000"/>
            </a:path>
            <a:tileRect/>
          </a:gradFill>
        </p:spPr>
        <p:txBody>
          <a:bodyPr>
            <a:noAutofit/>
          </a:bodyPr>
          <a:lstStyle/>
          <a:p>
            <a:pPr>
              <a:buFont typeface="Wingdings" panose="05000000000000000000" pitchFamily="2" charset="2"/>
              <a:buChar char="u"/>
            </a:pPr>
            <a:r>
              <a:rPr lang="en-US" sz="4800" dirty="0">
                <a:effectLst>
                  <a:glow rad="228600">
                    <a:srgbClr val="FF0000">
                      <a:alpha val="40000"/>
                    </a:srgbClr>
                  </a:glow>
                </a:effectLst>
                <a:latin typeface="Copperplate Gothic Bold" panose="020E0705020206020404" pitchFamily="34" charset="0"/>
              </a:rPr>
              <a:t>Three Goals of Preaching</a:t>
            </a:r>
          </a:p>
          <a:p>
            <a:pPr lvl="1">
              <a:lnSpc>
                <a:spcPct val="200000"/>
              </a:lnSpc>
              <a:buFont typeface="Wingdings" panose="05000000000000000000" pitchFamily="2" charset="2"/>
              <a:buChar char="Ø"/>
            </a:pPr>
            <a:r>
              <a:rPr lang="en-US" sz="4800" dirty="0">
                <a:latin typeface="Bernard MT Condensed" panose="02050806060905020404" pitchFamily="18" charset="0"/>
              </a:rPr>
              <a:t>Edify/Equip—Eph. 4:11-16</a:t>
            </a:r>
          </a:p>
          <a:p>
            <a:pPr lvl="1">
              <a:lnSpc>
                <a:spcPct val="200000"/>
              </a:lnSpc>
              <a:buFont typeface="Wingdings" panose="05000000000000000000" pitchFamily="2" charset="2"/>
              <a:buChar char="Ø"/>
            </a:pPr>
            <a:r>
              <a:rPr lang="en-US" sz="4800" dirty="0">
                <a:latin typeface="Bernard MT Condensed" panose="02050806060905020404" pitchFamily="18" charset="0"/>
              </a:rPr>
              <a:t>Exhort—2 Tim. 3:16-4:2</a:t>
            </a:r>
          </a:p>
          <a:p>
            <a:pPr lvl="1">
              <a:lnSpc>
                <a:spcPct val="200000"/>
              </a:lnSpc>
              <a:buFont typeface="Wingdings" panose="05000000000000000000" pitchFamily="2" charset="2"/>
              <a:buChar char="Ø"/>
            </a:pPr>
            <a:r>
              <a:rPr lang="en-US" sz="4800" dirty="0">
                <a:latin typeface="Bernard MT Condensed" panose="02050806060905020404" pitchFamily="18" charset="0"/>
              </a:rPr>
              <a:t>Encourage—Romans 15:4</a:t>
            </a:r>
          </a:p>
        </p:txBody>
      </p:sp>
      <p:sp>
        <p:nvSpPr>
          <p:cNvPr id="5" name="TextBox 4">
            <a:extLst>
              <a:ext uri="{FF2B5EF4-FFF2-40B4-BE49-F238E27FC236}">
                <a16:creationId xmlns:a16="http://schemas.microsoft.com/office/drawing/2014/main" id="{31CE655A-B765-05F9-1DD1-66CCBB452D7F}"/>
              </a:ext>
            </a:extLst>
          </p:cNvPr>
          <p:cNvSpPr txBox="1"/>
          <p:nvPr/>
        </p:nvSpPr>
        <p:spPr>
          <a:xfrm>
            <a:off x="264233" y="215899"/>
            <a:ext cx="10780776" cy="830997"/>
          </a:xfrm>
          <a:prstGeom prst="rect">
            <a:avLst/>
          </a:prstGeom>
          <a:solidFill>
            <a:sysClr val="windowText" lastClr="000000"/>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469347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F989CFC6-96AC-CE4F-0043-FA3EC94DD201}"/>
              </a:ext>
            </a:extLst>
          </p:cNvPr>
          <p:cNvPicPr>
            <a:picLocks noChangeAspect="1"/>
          </p:cNvPicPr>
          <p:nvPr/>
        </p:nvPicPr>
        <p:blipFill>
          <a:blip r:embed="rId2"/>
          <a:stretch>
            <a:fillRect/>
          </a:stretch>
        </p:blipFill>
        <p:spPr>
          <a:xfrm rot="5400000">
            <a:off x="8231977" y="2946311"/>
            <a:ext cx="6210582" cy="1180998"/>
          </a:xfrm>
          <a:prstGeom prst="rect">
            <a:avLst/>
          </a:prstGeom>
        </p:spPr>
      </p:pic>
      <p:sp>
        <p:nvSpPr>
          <p:cNvPr id="4" name="Content Placeholder 3">
            <a:extLst>
              <a:ext uri="{FF2B5EF4-FFF2-40B4-BE49-F238E27FC236}">
                <a16:creationId xmlns:a16="http://schemas.microsoft.com/office/drawing/2014/main" id="{D264570C-DC29-2077-C9F4-1BC4E222F37D}"/>
              </a:ext>
            </a:extLst>
          </p:cNvPr>
          <p:cNvSpPr>
            <a:spLocks noGrp="1"/>
          </p:cNvSpPr>
          <p:nvPr>
            <p:ph idx="1"/>
          </p:nvPr>
        </p:nvSpPr>
        <p:spPr>
          <a:xfrm>
            <a:off x="264233" y="1399032"/>
            <a:ext cx="11437910" cy="5243069"/>
          </a:xfrm>
          <a:gradFill flip="none" rotWithShape="1">
            <a:gsLst>
              <a:gs pos="0">
                <a:srgbClr val="009999">
                  <a:tint val="66000"/>
                  <a:satMod val="160000"/>
                </a:srgbClr>
              </a:gs>
              <a:gs pos="50000">
                <a:srgbClr val="009999">
                  <a:tint val="44500"/>
                  <a:satMod val="160000"/>
                </a:srgbClr>
              </a:gs>
              <a:gs pos="100000">
                <a:srgbClr val="009999">
                  <a:tint val="23500"/>
                  <a:satMod val="160000"/>
                </a:srgbClr>
              </a:gs>
            </a:gsLst>
            <a:path path="circle">
              <a:fillToRect l="50000" t="50000" r="50000" b="50000"/>
            </a:path>
            <a:tileRect/>
          </a:gradFill>
        </p:spPr>
        <p:txBody>
          <a:bodyPr>
            <a:noAutofit/>
          </a:bodyPr>
          <a:lstStyle/>
          <a:p>
            <a:pPr>
              <a:buFont typeface="Wingdings" panose="05000000000000000000" pitchFamily="2" charset="2"/>
              <a:buChar char="u"/>
            </a:pPr>
            <a:r>
              <a:rPr lang="en-US" sz="3800" dirty="0">
                <a:effectLst>
                  <a:glow rad="228600">
                    <a:srgbClr val="FF0000">
                      <a:alpha val="40000"/>
                    </a:srgbClr>
                  </a:glow>
                </a:effectLst>
                <a:latin typeface="Copperplate Gothic Bold" panose="020E0705020206020404" pitchFamily="34" charset="0"/>
              </a:rPr>
              <a:t>Three Sermonic-Aspects</a:t>
            </a:r>
          </a:p>
          <a:p>
            <a:pPr lvl="1">
              <a:lnSpc>
                <a:spcPct val="200000"/>
              </a:lnSpc>
              <a:buFont typeface="Wingdings" panose="05000000000000000000" pitchFamily="2" charset="2"/>
              <a:buChar char="Ø"/>
            </a:pPr>
            <a:r>
              <a:rPr lang="en-US" sz="3800" dirty="0">
                <a:latin typeface="Bernard MT Condensed" panose="02050806060905020404" pitchFamily="18" charset="0"/>
              </a:rPr>
              <a:t>Sermonic-Targets—Mark 5:1-20; John 4:4-42</a:t>
            </a:r>
          </a:p>
          <a:p>
            <a:pPr lvl="1">
              <a:lnSpc>
                <a:spcPct val="200000"/>
              </a:lnSpc>
              <a:buFont typeface="Wingdings" panose="05000000000000000000" pitchFamily="2" charset="2"/>
              <a:buChar char="Ø"/>
            </a:pPr>
            <a:r>
              <a:rPr lang="en-US" sz="3800" dirty="0">
                <a:latin typeface="Bernard MT Condensed" panose="02050806060905020404" pitchFamily="18" charset="0"/>
              </a:rPr>
              <a:t>Sermonic-Types—Mk 16:15-16; Rom. 10:17; Col. 3:16-17</a:t>
            </a:r>
          </a:p>
          <a:p>
            <a:pPr lvl="1">
              <a:lnSpc>
                <a:spcPct val="200000"/>
              </a:lnSpc>
              <a:buFont typeface="Wingdings" panose="05000000000000000000" pitchFamily="2" charset="2"/>
              <a:buChar char="Ø"/>
            </a:pPr>
            <a:r>
              <a:rPr lang="en-US" sz="3800" dirty="0">
                <a:latin typeface="Bernard MT Condensed" panose="02050806060905020404" pitchFamily="18" charset="0"/>
              </a:rPr>
              <a:t>Sermonic-Teaching—Heb. 10:38-11:40</a:t>
            </a:r>
          </a:p>
        </p:txBody>
      </p:sp>
      <p:sp>
        <p:nvSpPr>
          <p:cNvPr id="5" name="TextBox 4">
            <a:extLst>
              <a:ext uri="{FF2B5EF4-FFF2-40B4-BE49-F238E27FC236}">
                <a16:creationId xmlns:a16="http://schemas.microsoft.com/office/drawing/2014/main" id="{31CE655A-B765-05F9-1DD1-66CCBB452D7F}"/>
              </a:ext>
            </a:extLst>
          </p:cNvPr>
          <p:cNvSpPr txBox="1"/>
          <p:nvPr/>
        </p:nvSpPr>
        <p:spPr>
          <a:xfrm>
            <a:off x="264232" y="215899"/>
            <a:ext cx="11437909" cy="769441"/>
          </a:xfrm>
          <a:prstGeom prst="rect">
            <a:avLst/>
          </a:prstGeom>
          <a:solidFill>
            <a:sysClr val="windowText" lastClr="000000"/>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400" b="0" i="0" u="none" strike="noStrike" kern="0" cap="none" spc="0" normalizeH="0" baseline="0" noProof="0" dirty="0">
              <a:ln>
                <a:noFill/>
              </a:ln>
              <a:solidFill>
                <a:prstClr val="black"/>
              </a:solidFill>
              <a:effectLst/>
              <a:uLnTx/>
              <a:uFillTx/>
            </a:endParaRPr>
          </a:p>
        </p:txBody>
      </p:sp>
      <p:sp>
        <p:nvSpPr>
          <p:cNvPr id="2" name="Rectangle 1">
            <a:extLst>
              <a:ext uri="{FF2B5EF4-FFF2-40B4-BE49-F238E27FC236}">
                <a16:creationId xmlns:a16="http://schemas.microsoft.com/office/drawing/2014/main" id="{1947C665-AFC9-B3FE-6361-1CC7CBADE38A}"/>
              </a:ext>
            </a:extLst>
          </p:cNvPr>
          <p:cNvSpPr/>
          <p:nvPr/>
        </p:nvSpPr>
        <p:spPr>
          <a:xfrm>
            <a:off x="3203067" y="5564883"/>
            <a:ext cx="5403852" cy="1077218"/>
          </a:xfrm>
          <a:prstGeom prst="rect">
            <a:avLst/>
          </a:prstGeom>
          <a:gradFill flip="none" rotWithShape="1">
            <a:gsLst>
              <a:gs pos="0">
                <a:srgbClr val="660066">
                  <a:tint val="66000"/>
                  <a:satMod val="160000"/>
                </a:srgbClr>
              </a:gs>
              <a:gs pos="50000">
                <a:srgbClr val="660066">
                  <a:tint val="44500"/>
                  <a:satMod val="160000"/>
                </a:srgbClr>
              </a:gs>
              <a:gs pos="100000">
                <a:srgbClr val="660066">
                  <a:tint val="23500"/>
                  <a:satMod val="160000"/>
                </a:srgbClr>
              </a:gs>
            </a:gsLst>
            <a:path path="circle">
              <a:fillToRect l="50000" t="50000" r="50000" b="50000"/>
            </a:path>
            <a:tileRect/>
          </a:gradFill>
        </p:spPr>
        <p:txBody>
          <a:bodyPr wrap="none" lIns="91440" tIns="45720" rIns="91440" bIns="45720">
            <a:spAutoFit/>
          </a:bodyPr>
          <a:lstStyle/>
          <a:p>
            <a:pPr algn="ctr"/>
            <a:r>
              <a:rPr lang="en-US" sz="3200" b="1" cap="none" spc="0" dirty="0">
                <a:ln w="6600">
                  <a:solidFill>
                    <a:schemeClr val="accent2"/>
                  </a:solidFill>
                  <a:prstDash val="solid"/>
                </a:ln>
                <a:effectLst>
                  <a:outerShdw dist="38100" dir="2700000" algn="tl" rotWithShape="0">
                    <a:schemeClr val="accent2"/>
                  </a:outerShdw>
                </a:effectLst>
                <a:latin typeface="Bernard MT Condensed" panose="02050806060905020404" pitchFamily="18" charset="0"/>
              </a:rPr>
              <a:t>Lessons for Living</a:t>
            </a:r>
          </a:p>
          <a:p>
            <a:pPr algn="ctr"/>
            <a:r>
              <a:rPr lang="en-US" sz="3200" b="1" cap="none" spc="0" dirty="0">
                <a:ln w="6600">
                  <a:solidFill>
                    <a:schemeClr val="accent2"/>
                  </a:solidFill>
                  <a:prstDash val="solid"/>
                </a:ln>
                <a:effectLst>
                  <a:outerShdw dist="38100" dir="2700000" algn="tl" rotWithShape="0">
                    <a:schemeClr val="accent2"/>
                  </a:outerShdw>
                </a:effectLst>
                <a:latin typeface="Bernard MT Condensed" panose="02050806060905020404" pitchFamily="18" charset="0"/>
              </a:rPr>
              <a:t>Characters Study t</a:t>
            </a:r>
            <a:r>
              <a:rPr lang="en-US" sz="3200" b="1" dirty="0">
                <a:ln w="6600">
                  <a:solidFill>
                    <a:schemeClr val="accent2"/>
                  </a:solidFill>
                  <a:prstDash val="solid"/>
                </a:ln>
                <a:effectLst>
                  <a:outerShdw dist="38100" dir="2700000" algn="tl" rotWithShape="0">
                    <a:schemeClr val="accent2"/>
                  </a:outerShdw>
                </a:effectLst>
                <a:latin typeface="Bernard MT Condensed" panose="02050806060905020404" pitchFamily="18" charset="0"/>
              </a:rPr>
              <a:t>hrough Genesis</a:t>
            </a:r>
            <a:endParaRPr lang="en-US" sz="3200" b="1" cap="none" spc="0" dirty="0">
              <a:ln w="6600">
                <a:solidFill>
                  <a:schemeClr val="accent2"/>
                </a:solidFill>
                <a:prstDash val="solid"/>
              </a:ln>
              <a:effectLst>
                <a:outerShdw dist="38100" dir="2700000" algn="tl" rotWithShape="0">
                  <a:schemeClr val="accent2"/>
                </a:outerShdw>
              </a:effectLst>
              <a:latin typeface="Bernard MT Condensed" panose="02050806060905020404" pitchFamily="18" charset="0"/>
            </a:endParaRPr>
          </a:p>
        </p:txBody>
      </p:sp>
    </p:spTree>
    <p:extLst>
      <p:ext uri="{BB962C8B-B14F-4D97-AF65-F5344CB8AC3E}">
        <p14:creationId xmlns:p14="http://schemas.microsoft.com/office/powerpoint/2010/main" val="411279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F989CFC6-96AC-CE4F-0043-FA3EC94DD201}"/>
              </a:ext>
            </a:extLst>
          </p:cNvPr>
          <p:cNvPicPr>
            <a:picLocks noChangeAspect="1"/>
          </p:cNvPicPr>
          <p:nvPr/>
        </p:nvPicPr>
        <p:blipFill>
          <a:blip r:embed="rId2"/>
          <a:stretch>
            <a:fillRect/>
          </a:stretch>
        </p:blipFill>
        <p:spPr>
          <a:xfrm rot="5400000">
            <a:off x="8231977" y="2946311"/>
            <a:ext cx="6210582" cy="1180998"/>
          </a:xfrm>
          <a:prstGeom prst="rect">
            <a:avLst/>
          </a:prstGeom>
        </p:spPr>
      </p:pic>
      <p:sp>
        <p:nvSpPr>
          <p:cNvPr id="4" name="Content Placeholder 3">
            <a:extLst>
              <a:ext uri="{FF2B5EF4-FFF2-40B4-BE49-F238E27FC236}">
                <a16:creationId xmlns:a16="http://schemas.microsoft.com/office/drawing/2014/main" id="{D264570C-DC29-2077-C9F4-1BC4E222F37D}"/>
              </a:ext>
            </a:extLst>
          </p:cNvPr>
          <p:cNvSpPr>
            <a:spLocks noGrp="1"/>
          </p:cNvSpPr>
          <p:nvPr>
            <p:ph idx="1"/>
          </p:nvPr>
        </p:nvSpPr>
        <p:spPr>
          <a:xfrm>
            <a:off x="264233" y="1399032"/>
            <a:ext cx="11492338" cy="5243069"/>
          </a:xfrm>
          <a:gradFill flip="none" rotWithShape="1">
            <a:gsLst>
              <a:gs pos="0">
                <a:srgbClr val="009999">
                  <a:tint val="66000"/>
                  <a:satMod val="160000"/>
                </a:srgbClr>
              </a:gs>
              <a:gs pos="50000">
                <a:srgbClr val="009999">
                  <a:tint val="44500"/>
                  <a:satMod val="160000"/>
                </a:srgbClr>
              </a:gs>
              <a:gs pos="100000">
                <a:srgbClr val="009999">
                  <a:tint val="23500"/>
                  <a:satMod val="160000"/>
                </a:srgbClr>
              </a:gs>
            </a:gsLst>
            <a:path path="circle">
              <a:fillToRect l="50000" t="50000" r="50000" b="50000"/>
            </a:path>
            <a:tileRect/>
          </a:gradFill>
        </p:spPr>
        <p:txBody>
          <a:bodyPr>
            <a:normAutofit/>
          </a:bodyPr>
          <a:lstStyle/>
          <a:p>
            <a:pPr>
              <a:buFont typeface="Wingdings" panose="05000000000000000000" pitchFamily="2" charset="2"/>
              <a:buChar char="u"/>
            </a:pPr>
            <a:r>
              <a:rPr lang="en-US" sz="4000" dirty="0">
                <a:effectLst>
                  <a:glow rad="228600">
                    <a:srgbClr val="660066">
                      <a:alpha val="40000"/>
                    </a:srgbClr>
                  </a:glow>
                </a:effectLst>
                <a:latin typeface="Copperplate Gothic Bold" panose="020E0705020206020404" pitchFamily="34" charset="0"/>
              </a:rPr>
              <a:t>Four Benefits of Expository preaching</a:t>
            </a:r>
          </a:p>
          <a:p>
            <a:pPr lvl="1">
              <a:lnSpc>
                <a:spcPct val="150000"/>
              </a:lnSpc>
              <a:buFont typeface="Wingdings" panose="05000000000000000000" pitchFamily="2" charset="2"/>
              <a:buChar char="Ø"/>
            </a:pPr>
            <a:r>
              <a:rPr lang="en-US" sz="4000" dirty="0">
                <a:latin typeface="Bernard MT Condensed" panose="02050806060905020404" pitchFamily="18" charset="0"/>
              </a:rPr>
              <a:t>Increasingly Knowing—Col. 1:9-10</a:t>
            </a:r>
          </a:p>
          <a:p>
            <a:pPr marL="685800" marR="0" lvl="1" indent="-228600" algn="l" defTabSz="914400" rtl="0" eaLnBrk="1" fontAlgn="auto" latinLnBrk="0" hangingPunct="1">
              <a:lnSpc>
                <a:spcPct val="150000"/>
              </a:lnSpc>
              <a:spcBef>
                <a:spcPts val="500"/>
              </a:spcBef>
              <a:spcAft>
                <a:spcPts val="0"/>
              </a:spcAft>
              <a:buClrTx/>
              <a:buSzTx/>
              <a:buFont typeface="Wingdings" panose="05000000000000000000" pitchFamily="2" charset="2"/>
              <a:buChar char="Ø"/>
              <a:tabLst/>
              <a:defRPr/>
            </a:pPr>
            <a:r>
              <a:rPr kumimoji="0" lang="en-US" sz="4000" b="0" i="0" u="none" strike="noStrike" kern="1200" cap="none" spc="0" normalizeH="0" baseline="0" noProof="0" dirty="0">
                <a:ln>
                  <a:noFill/>
                </a:ln>
                <a:solidFill>
                  <a:prstClr val="black"/>
                </a:solidFill>
                <a:effectLst/>
                <a:uLnTx/>
                <a:uFillTx/>
                <a:latin typeface="Bernard MT Condensed" panose="02050806060905020404" pitchFamily="18" charset="0"/>
                <a:ea typeface="+mn-ea"/>
                <a:cs typeface="+mn-cs"/>
              </a:rPr>
              <a:t>Increasingly Growing—1 Pet. 2:2</a:t>
            </a:r>
          </a:p>
          <a:p>
            <a:pPr marL="685800" marR="0" lvl="1" indent="-228600" algn="l" defTabSz="914400" rtl="0" eaLnBrk="1" fontAlgn="auto" latinLnBrk="0" hangingPunct="1">
              <a:lnSpc>
                <a:spcPct val="150000"/>
              </a:lnSpc>
              <a:spcBef>
                <a:spcPts val="500"/>
              </a:spcBef>
              <a:spcAft>
                <a:spcPts val="0"/>
              </a:spcAft>
              <a:buClrTx/>
              <a:buSzTx/>
              <a:buFont typeface="Wingdings" panose="05000000000000000000" pitchFamily="2" charset="2"/>
              <a:buChar char="Ø"/>
              <a:tabLst/>
              <a:defRPr/>
            </a:pPr>
            <a:r>
              <a:rPr kumimoji="0" lang="en-US" sz="4000" b="0" i="0" u="none" strike="noStrike" kern="1200" cap="none" spc="0" normalizeH="0" baseline="0" noProof="0" dirty="0">
                <a:ln>
                  <a:noFill/>
                </a:ln>
                <a:solidFill>
                  <a:prstClr val="black"/>
                </a:solidFill>
                <a:effectLst/>
                <a:uLnTx/>
                <a:uFillTx/>
                <a:latin typeface="Bernard MT Condensed" panose="02050806060905020404" pitchFamily="18" charset="0"/>
                <a:ea typeface="+mn-ea"/>
                <a:cs typeface="+mn-cs"/>
              </a:rPr>
              <a:t>Increasingly Flowing—John 15:5-8</a:t>
            </a:r>
          </a:p>
          <a:p>
            <a:pPr marL="685800" marR="0" lvl="1" indent="-228600" algn="l" defTabSz="914400" rtl="0" eaLnBrk="1" fontAlgn="auto" latinLnBrk="0" hangingPunct="1">
              <a:lnSpc>
                <a:spcPct val="150000"/>
              </a:lnSpc>
              <a:spcBef>
                <a:spcPts val="500"/>
              </a:spcBef>
              <a:spcAft>
                <a:spcPts val="0"/>
              </a:spcAft>
              <a:buClrTx/>
              <a:buSzTx/>
              <a:buFont typeface="Wingdings" panose="05000000000000000000" pitchFamily="2" charset="2"/>
              <a:buChar char="Ø"/>
              <a:tabLst/>
              <a:defRPr/>
            </a:pPr>
            <a:r>
              <a:rPr kumimoji="0" lang="en-US" sz="4000" b="0" i="0" u="none" strike="noStrike" kern="1200" cap="none" spc="0" normalizeH="0" baseline="0" noProof="0" dirty="0">
                <a:ln>
                  <a:noFill/>
                </a:ln>
                <a:solidFill>
                  <a:prstClr val="black"/>
                </a:solidFill>
                <a:effectLst/>
                <a:uLnTx/>
                <a:uFillTx/>
                <a:latin typeface="Bernard MT Condensed" panose="02050806060905020404" pitchFamily="18" charset="0"/>
                <a:ea typeface="+mn-ea"/>
                <a:cs typeface="+mn-cs"/>
              </a:rPr>
              <a:t>Increasingly Sowing—Gal. 6:6-10</a:t>
            </a:r>
          </a:p>
          <a:p>
            <a:pPr marL="685800" marR="0" lvl="1" indent="-228600" algn="l" defTabSz="914400" rtl="0" eaLnBrk="1" fontAlgn="auto" latinLnBrk="0" hangingPunct="1">
              <a:lnSpc>
                <a:spcPct val="150000"/>
              </a:lnSpc>
              <a:spcBef>
                <a:spcPts val="500"/>
              </a:spcBef>
              <a:spcAft>
                <a:spcPts val="0"/>
              </a:spcAft>
              <a:buClrTx/>
              <a:buSzTx/>
              <a:buFont typeface="Wingdings" panose="05000000000000000000" pitchFamily="2" charset="2"/>
              <a:buChar char="Ø"/>
              <a:tabLst/>
              <a:defRPr/>
            </a:pPr>
            <a:endParaRPr kumimoji="0" lang="en-US" sz="3600" b="0" i="0" u="none" strike="noStrike" kern="1200" cap="none" spc="0" normalizeH="0" baseline="0" noProof="0" dirty="0">
              <a:ln>
                <a:noFill/>
              </a:ln>
              <a:solidFill>
                <a:prstClr val="black"/>
              </a:solidFill>
              <a:effectLst/>
              <a:uLnTx/>
              <a:uFillTx/>
              <a:latin typeface="Bernard MT Condensed" panose="02050806060905020404" pitchFamily="18" charset="0"/>
              <a:ea typeface="+mn-ea"/>
              <a:cs typeface="+mn-cs"/>
            </a:endParaRPr>
          </a:p>
        </p:txBody>
      </p:sp>
      <p:sp>
        <p:nvSpPr>
          <p:cNvPr id="5" name="TextBox 4">
            <a:extLst>
              <a:ext uri="{FF2B5EF4-FFF2-40B4-BE49-F238E27FC236}">
                <a16:creationId xmlns:a16="http://schemas.microsoft.com/office/drawing/2014/main" id="{31CE655A-B765-05F9-1DD1-66CCBB452D7F}"/>
              </a:ext>
            </a:extLst>
          </p:cNvPr>
          <p:cNvSpPr txBox="1"/>
          <p:nvPr/>
        </p:nvSpPr>
        <p:spPr>
          <a:xfrm>
            <a:off x="264233" y="215899"/>
            <a:ext cx="11492338" cy="830997"/>
          </a:xfrm>
          <a:prstGeom prst="rect">
            <a:avLst/>
          </a:prstGeom>
          <a:solidFill>
            <a:sysClr val="windowText" lastClr="000000"/>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276763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A241585D-EF6F-A583-9D58-F0FD38451D80}"/>
              </a:ext>
            </a:extLst>
          </p:cNvPr>
          <p:cNvPicPr>
            <a:picLocks noChangeAspect="1"/>
          </p:cNvPicPr>
          <p:nvPr/>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B9C969A9-0C9A-378B-0A40-FA6EB12254F5}"/>
              </a:ext>
            </a:extLst>
          </p:cNvPr>
          <p:cNvSpPr txBox="1"/>
          <p:nvPr/>
        </p:nvSpPr>
        <p:spPr>
          <a:xfrm>
            <a:off x="323165" y="713503"/>
            <a:ext cx="11647470" cy="5958041"/>
          </a:xfrm>
          <a:prstGeom prst="rect">
            <a:avLst/>
          </a:prstGeom>
          <a:solidFill>
            <a:schemeClr val="tx1"/>
          </a:solidFill>
        </p:spPr>
        <p:txBody>
          <a:bodyPr wrap="square">
            <a:spAutoFit/>
          </a:bodyPr>
          <a:lstStyle/>
          <a:p>
            <a:pPr marL="457200" marR="0" lvl="1" indent="0" algn="ctr"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w="19050">
                  <a:solidFill>
                    <a:srgbClr val="FF0000"/>
                  </a:solidFill>
                </a:ln>
                <a:solidFill>
                  <a:prstClr val="white"/>
                </a:solidFill>
                <a:effectLst/>
                <a:uLnTx/>
                <a:uFillTx/>
                <a:latin typeface="Wide Latin" panose="020A0A07050505020404" pitchFamily="18" charset="0"/>
                <a:ea typeface="+mn-ea"/>
                <a:cs typeface="+mn-cs"/>
              </a:rPr>
              <a:t>Colossians 1:9-14</a:t>
            </a:r>
          </a:p>
          <a:p>
            <a:pPr marL="914400" marR="0" lvl="1" indent="-457200" algn="ctr" defTabSz="914400" rtl="0" eaLnBrk="1" fontAlgn="auto" latinLnBrk="0" hangingPunct="1">
              <a:lnSpc>
                <a:spcPct val="100000"/>
              </a:lnSpc>
              <a:spcBef>
                <a:spcPts val="500"/>
              </a:spcBef>
              <a:spcAft>
                <a:spcPts val="0"/>
              </a:spcAft>
              <a:buClrTx/>
              <a:buSzTx/>
              <a:buFont typeface="Wingdings 2" panose="05020102010507070707" pitchFamily="18" charset="2"/>
              <a:buChar char="ß"/>
              <a:tabLst/>
              <a:defRPr/>
            </a:pP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Your </a:t>
            </a:r>
            <a:r>
              <a:rPr kumimoji="0" lang="en-US" sz="4400" b="1" i="0" u="sng" strike="noStrike" kern="1200" normalizeH="0" baseline="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uLnTx/>
                <a:uFillTx/>
                <a:latin typeface="Bernard MT Condensed" panose="02050806060905020404" pitchFamily="18" charset="0"/>
                <a:ea typeface="+mn-ea"/>
                <a:cs typeface="+mn-cs"/>
              </a:rPr>
              <a:t>Prayer Life </a:t>
            </a: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(v.9) </a:t>
            </a:r>
            <a:endParaRPr kumimoji="0" lang="en-US" sz="4400" b="0" i="0" u="none" strike="noStrike" kern="1200" cap="none" spc="0" normalizeH="0" baseline="0" noProof="0" dirty="0">
              <a:ln w="19050">
                <a:solidFill>
                  <a:srgbClr val="92D050"/>
                </a:solidFill>
              </a:ln>
              <a:solidFill>
                <a:prstClr val="white"/>
              </a:solidFill>
              <a:effectLst/>
              <a:uLnTx/>
              <a:uFillTx/>
              <a:latin typeface="Bernard MT Condensed" panose="02050806060905020404" pitchFamily="18" charset="0"/>
              <a:ea typeface="+mn-ea"/>
              <a:cs typeface="+mn-cs"/>
            </a:endParaRPr>
          </a:p>
          <a:p>
            <a:pPr marL="914400" marR="0" lvl="1" indent="-457200" algn="ctr" defTabSz="914400" rtl="0" eaLnBrk="1" fontAlgn="auto" latinLnBrk="0" hangingPunct="1">
              <a:lnSpc>
                <a:spcPct val="100000"/>
              </a:lnSpc>
              <a:spcBef>
                <a:spcPts val="500"/>
              </a:spcBef>
              <a:spcAft>
                <a:spcPts val="0"/>
              </a:spcAft>
              <a:buClrTx/>
              <a:buSzTx/>
              <a:buFont typeface="Wingdings 2" panose="05020102010507070707" pitchFamily="18" charset="2"/>
              <a:buChar char="ß"/>
              <a:tabLst/>
              <a:defRPr/>
            </a:pP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Your </a:t>
            </a:r>
            <a:r>
              <a:rPr kumimoji="0" lang="en-US" sz="4400" b="1" i="0" u="sng" strike="noStrike" kern="1200" normalizeH="0" baseline="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uLnTx/>
                <a:uFillTx/>
                <a:latin typeface="Bernard MT Condensed" panose="02050806060905020404" pitchFamily="18" charset="0"/>
                <a:ea typeface="+mn-ea"/>
                <a:cs typeface="+mn-cs"/>
              </a:rPr>
              <a:t>Preparation</a:t>
            </a: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 (v.9b) </a:t>
            </a:r>
          </a:p>
          <a:p>
            <a:pPr marL="914400" marR="0" lvl="1" indent="-457200" algn="ctr" defTabSz="914400" rtl="0" eaLnBrk="1" fontAlgn="auto" latinLnBrk="0" hangingPunct="1">
              <a:lnSpc>
                <a:spcPct val="100000"/>
              </a:lnSpc>
              <a:spcBef>
                <a:spcPts val="500"/>
              </a:spcBef>
              <a:spcAft>
                <a:spcPts val="0"/>
              </a:spcAft>
              <a:buClrTx/>
              <a:buSzTx/>
              <a:buFont typeface="Wingdings 2" panose="05020102010507070707" pitchFamily="18" charset="2"/>
              <a:buChar char="ß"/>
              <a:tabLst/>
              <a:defRPr/>
            </a:pP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Your </a:t>
            </a:r>
            <a:r>
              <a:rPr kumimoji="0" lang="en-US" sz="4400" b="1" i="0" u="sng" strike="noStrike" kern="1200" normalizeH="0" baseline="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uLnTx/>
                <a:uFillTx/>
                <a:latin typeface="Bernard MT Condensed" panose="02050806060905020404" pitchFamily="18" charset="0"/>
                <a:ea typeface="+mn-ea"/>
                <a:cs typeface="+mn-cs"/>
              </a:rPr>
              <a:t>Practice</a:t>
            </a: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 (v.10a) </a:t>
            </a:r>
          </a:p>
          <a:p>
            <a:pPr marL="914400" marR="0" lvl="1" indent="-457200" algn="ctr" defTabSz="914400" rtl="0" eaLnBrk="1" fontAlgn="auto" latinLnBrk="0" hangingPunct="1">
              <a:lnSpc>
                <a:spcPct val="100000"/>
              </a:lnSpc>
              <a:spcBef>
                <a:spcPts val="500"/>
              </a:spcBef>
              <a:spcAft>
                <a:spcPts val="0"/>
              </a:spcAft>
              <a:buClrTx/>
              <a:buSzTx/>
              <a:buFont typeface="Wingdings 2" panose="05020102010507070707" pitchFamily="18" charset="2"/>
              <a:buChar char="ß"/>
              <a:tabLst/>
              <a:defRPr/>
            </a:pP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Your </a:t>
            </a:r>
            <a:r>
              <a:rPr kumimoji="0" lang="en-US" sz="4400" b="1" i="0" u="sng" strike="noStrike" kern="1200" normalizeH="0" baseline="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uLnTx/>
                <a:uFillTx/>
                <a:latin typeface="Bernard MT Condensed" panose="02050806060905020404" pitchFamily="18" charset="0"/>
                <a:ea typeface="+mn-ea"/>
                <a:cs typeface="+mn-cs"/>
              </a:rPr>
              <a:t>Priorities</a:t>
            </a: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 (v.10b)</a:t>
            </a:r>
          </a:p>
          <a:p>
            <a:pPr marL="914400" marR="0" lvl="1" indent="-457200" algn="ctr" defTabSz="914400" rtl="0" eaLnBrk="1" fontAlgn="auto" latinLnBrk="0" hangingPunct="1">
              <a:lnSpc>
                <a:spcPct val="100000"/>
              </a:lnSpc>
              <a:spcBef>
                <a:spcPts val="500"/>
              </a:spcBef>
              <a:spcAft>
                <a:spcPts val="0"/>
              </a:spcAft>
              <a:buClrTx/>
              <a:buSzTx/>
              <a:buFont typeface="Wingdings 2" panose="05020102010507070707" pitchFamily="18" charset="2"/>
              <a:buChar char="ß"/>
              <a:tabLst/>
              <a:defRPr/>
            </a:pP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Your </a:t>
            </a:r>
            <a:r>
              <a:rPr kumimoji="0" lang="en-US" sz="4400" b="1" i="0" u="sng" strike="noStrike" kern="1200" normalizeH="0" baseline="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uLnTx/>
                <a:uFillTx/>
                <a:latin typeface="Bernard MT Condensed" panose="02050806060905020404" pitchFamily="18" charset="0"/>
                <a:ea typeface="+mn-ea"/>
                <a:cs typeface="+mn-cs"/>
              </a:rPr>
              <a:t>Productiveness</a:t>
            </a: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 (v.10c) </a:t>
            </a:r>
          </a:p>
          <a:p>
            <a:pPr marL="914400" marR="0" lvl="1" indent="-457200" algn="ctr" defTabSz="914400" rtl="0" eaLnBrk="1" fontAlgn="auto" latinLnBrk="0" hangingPunct="1">
              <a:lnSpc>
                <a:spcPct val="100000"/>
              </a:lnSpc>
              <a:spcBef>
                <a:spcPts val="500"/>
              </a:spcBef>
              <a:spcAft>
                <a:spcPts val="0"/>
              </a:spcAft>
              <a:buClrTx/>
              <a:buSzTx/>
              <a:buFont typeface="Wingdings 2" panose="05020102010507070707" pitchFamily="18" charset="2"/>
              <a:buChar char="ß"/>
              <a:tabLst/>
              <a:defRPr/>
            </a:pP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Your </a:t>
            </a:r>
            <a:r>
              <a:rPr kumimoji="0" lang="en-US" sz="4400" b="1" i="0" u="sng" strike="noStrike" kern="1200" normalizeH="0" baseline="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uLnTx/>
                <a:uFillTx/>
                <a:latin typeface="Bernard MT Condensed" panose="02050806060905020404" pitchFamily="18" charset="0"/>
                <a:ea typeface="+mn-ea"/>
                <a:cs typeface="+mn-cs"/>
              </a:rPr>
              <a:t>Protection</a:t>
            </a: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 (v.10d)</a:t>
            </a:r>
          </a:p>
          <a:p>
            <a:pPr marL="914400" marR="0" lvl="1" indent="-457200" algn="ctr" defTabSz="914400" rtl="0" eaLnBrk="1" fontAlgn="auto" latinLnBrk="0" hangingPunct="1">
              <a:lnSpc>
                <a:spcPct val="100000"/>
              </a:lnSpc>
              <a:spcBef>
                <a:spcPts val="500"/>
              </a:spcBef>
              <a:spcAft>
                <a:spcPts val="0"/>
              </a:spcAft>
              <a:buClrTx/>
              <a:buSzTx/>
              <a:buFont typeface="Wingdings 2" panose="05020102010507070707" pitchFamily="18" charset="2"/>
              <a:buChar char="ß"/>
              <a:tabLst/>
              <a:defRPr/>
            </a:pP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Your </a:t>
            </a:r>
            <a:r>
              <a:rPr kumimoji="0" lang="en-US" sz="4400" b="1" i="0" u="sng" strike="noStrike" kern="1200" normalizeH="0" baseline="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uLnTx/>
                <a:uFillTx/>
                <a:latin typeface="Bernard MT Condensed" panose="02050806060905020404" pitchFamily="18" charset="0"/>
                <a:ea typeface="+mn-ea"/>
                <a:cs typeface="+mn-cs"/>
              </a:rPr>
              <a:t>Praise</a:t>
            </a:r>
            <a:r>
              <a:rPr kumimoji="0" lang="en-US" sz="4400" b="0" i="0" u="none" strike="noStrike" kern="1200" cap="none" spc="0" normalizeH="0" baseline="0" noProof="0" dirty="0">
                <a:ln w="19050">
                  <a:solidFill>
                    <a:srgbClr val="FF0000"/>
                  </a:solidFill>
                </a:ln>
                <a:solidFill>
                  <a:prstClr val="white"/>
                </a:solidFill>
                <a:effectLst/>
                <a:uLnTx/>
                <a:uFillTx/>
                <a:latin typeface="Bernard MT Condensed" panose="02050806060905020404" pitchFamily="18" charset="0"/>
                <a:ea typeface="+mn-ea"/>
                <a:cs typeface="+mn-cs"/>
              </a:rPr>
              <a:t> (v.12-14)</a:t>
            </a:r>
          </a:p>
        </p:txBody>
      </p:sp>
      <p:sp>
        <p:nvSpPr>
          <p:cNvPr id="2" name="TextBox 1">
            <a:extLst>
              <a:ext uri="{FF2B5EF4-FFF2-40B4-BE49-F238E27FC236}">
                <a16:creationId xmlns:a16="http://schemas.microsoft.com/office/drawing/2014/main" id="{4511883B-6E97-DD79-4672-4103162018E2}"/>
              </a:ext>
            </a:extLst>
          </p:cNvPr>
          <p:cNvSpPr txBox="1"/>
          <p:nvPr/>
        </p:nvSpPr>
        <p:spPr>
          <a:xfrm>
            <a:off x="2748731" y="0"/>
            <a:ext cx="6694538" cy="707886"/>
          </a:xfrm>
          <a:prstGeom prst="rect">
            <a:avLst/>
          </a:prstGeom>
          <a:solidFill>
            <a:srgbClr val="660066"/>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0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147826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A241585D-EF6F-A583-9D58-F0FD38451D80}"/>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2" descr="See the source image">
            <a:extLst>
              <a:ext uri="{FF2B5EF4-FFF2-40B4-BE49-F238E27FC236}">
                <a16:creationId xmlns:a16="http://schemas.microsoft.com/office/drawing/2014/main" id="{AD9D0096-C89E-27C3-B79B-648B3CDB06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454" r="1583" b="-2"/>
          <a:stretch/>
        </p:blipFill>
        <p:spPr bwMode="auto">
          <a:xfrm>
            <a:off x="261257" y="637961"/>
            <a:ext cx="11669486" cy="327291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FCAE5C45-67E8-3404-D100-0A50C17D08BC}"/>
              </a:ext>
            </a:extLst>
          </p:cNvPr>
          <p:cNvSpPr txBox="1">
            <a:spLocks/>
          </p:cNvSpPr>
          <p:nvPr/>
        </p:nvSpPr>
        <p:spPr>
          <a:xfrm>
            <a:off x="261257" y="4017197"/>
            <a:ext cx="3506835" cy="2734477"/>
          </a:xfrm>
          <a:prstGeom prst="rect">
            <a:avLst/>
          </a:prstGeom>
          <a:solidFill>
            <a:sysClr val="windowText" lastClr="00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Cooper Black" panose="0208090404030B020404" pitchFamily="18" charset="0"/>
                <a:ea typeface="+mj-ea"/>
                <a:cs typeface="+mj-cs"/>
              </a:rPr>
              <a:t>Is. 55:11</a:t>
            </a:r>
          </a:p>
        </p:txBody>
      </p:sp>
      <p:sp>
        <p:nvSpPr>
          <p:cNvPr id="6" name="Content Placeholder 4101">
            <a:extLst>
              <a:ext uri="{FF2B5EF4-FFF2-40B4-BE49-F238E27FC236}">
                <a16:creationId xmlns:a16="http://schemas.microsoft.com/office/drawing/2014/main" id="{48EFCC8B-92C7-E6BB-EEE5-9DC71B313CBF}"/>
              </a:ext>
            </a:extLst>
          </p:cNvPr>
          <p:cNvSpPr txBox="1">
            <a:spLocks/>
          </p:cNvSpPr>
          <p:nvPr/>
        </p:nvSpPr>
        <p:spPr>
          <a:xfrm>
            <a:off x="3872038" y="4017197"/>
            <a:ext cx="8058705" cy="2734478"/>
          </a:xfrm>
          <a:prstGeom prst="rect">
            <a:avLst/>
          </a:prstGeom>
          <a:solidFill>
            <a:srgbClr val="FFC000"/>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dirty="0">
                <a:latin typeface="Bernard MT Condensed" panose="02050806060905020404" pitchFamily="18" charset="0"/>
                <a:ea typeface="Calibri" panose="020F0502020204030204" pitchFamily="34" charset="0"/>
              </a:rPr>
              <a:t>All preaching must be expository, in the strict sense that we must bring out of Scripture what God by his Spirit has breathed into scripture.</a:t>
            </a:r>
            <a:endParaRPr lang="en-US" sz="3200" dirty="0">
              <a:latin typeface="Bernard MT Condensed" panose="02050806060905020404" pitchFamily="18" charset="0"/>
            </a:endParaRPr>
          </a:p>
        </p:txBody>
      </p:sp>
      <p:sp>
        <p:nvSpPr>
          <p:cNvPr id="4" name="TextBox 3">
            <a:extLst>
              <a:ext uri="{FF2B5EF4-FFF2-40B4-BE49-F238E27FC236}">
                <a16:creationId xmlns:a16="http://schemas.microsoft.com/office/drawing/2014/main" id="{D854544B-C00A-6071-B921-376F054CE9EE}"/>
              </a:ext>
            </a:extLst>
          </p:cNvPr>
          <p:cNvSpPr txBox="1"/>
          <p:nvPr/>
        </p:nvSpPr>
        <p:spPr>
          <a:xfrm>
            <a:off x="261257" y="-8370"/>
            <a:ext cx="11669486" cy="830997"/>
          </a:xfrm>
          <a:prstGeom prst="rect">
            <a:avLst/>
          </a:prstGeom>
          <a:solidFill>
            <a:srgbClr val="660066"/>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446736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5EFD2245-6E50-7BB3-FE92-A11C637CF736}"/>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99A52E6-5793-B4AC-C9B5-791421B17A44}"/>
              </a:ext>
            </a:extLst>
          </p:cNvPr>
          <p:cNvSpPr txBox="1"/>
          <p:nvPr/>
        </p:nvSpPr>
        <p:spPr>
          <a:xfrm>
            <a:off x="1096063" y="1837326"/>
            <a:ext cx="9999872" cy="4796185"/>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Bernard MT Condensed" panose="02050806060905020404" pitchFamily="18" charset="0"/>
                <a:ea typeface="+mn-ea"/>
                <a:cs typeface="+mn-cs"/>
              </a:rPr>
              <a:t>The Disciplines of the Expository Preacher</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4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Devotional-Time: </a:t>
            </a:r>
            <a:r>
              <a:rPr kumimoji="0" lang="en-US" sz="44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Mark 1:35; Ps. 19:7-11</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4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Developmental-Time: </a:t>
            </a:r>
            <a:r>
              <a:rPr kumimoji="0" lang="en-US" sz="44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2 Tim. 2:15</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4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Discovery-Time: </a:t>
            </a:r>
            <a:r>
              <a:rPr kumimoji="0" lang="en-US" sz="44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Col. 3:16-17</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4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Devising-Time: </a:t>
            </a:r>
            <a:r>
              <a:rPr kumimoji="0" lang="en-US" sz="44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I. Pet. 4:10-11</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4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Delivery-Time: </a:t>
            </a:r>
            <a:r>
              <a:rPr kumimoji="0" lang="en-US" sz="44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Mark 5:1-20</a:t>
            </a:r>
            <a:endParaRPr lang="en-US" dirty="0"/>
          </a:p>
        </p:txBody>
      </p:sp>
      <p:sp>
        <p:nvSpPr>
          <p:cNvPr id="2" name="TextBox 1">
            <a:extLst>
              <a:ext uri="{FF2B5EF4-FFF2-40B4-BE49-F238E27FC236}">
                <a16:creationId xmlns:a16="http://schemas.microsoft.com/office/drawing/2014/main" id="{46E58E3E-F512-E9A7-77A7-F71EA8473C5E}"/>
              </a:ext>
            </a:extLst>
          </p:cNvPr>
          <p:cNvSpPr txBox="1"/>
          <p:nvPr/>
        </p:nvSpPr>
        <p:spPr>
          <a:xfrm>
            <a:off x="1096062" y="781840"/>
            <a:ext cx="9999873" cy="830997"/>
          </a:xfrm>
          <a:prstGeom prst="rect">
            <a:avLst/>
          </a:prstGeom>
          <a:solidFill>
            <a:srgbClr val="660066"/>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812040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A241585D-EF6F-A583-9D58-F0FD38451D80}"/>
              </a:ext>
            </a:extLst>
          </p:cNvPr>
          <p:cNvPicPr>
            <a:picLocks noChangeAspect="1"/>
          </p:cNvPicPr>
          <p:nvPr/>
        </p:nvPicPr>
        <p:blipFill>
          <a:blip r:embed="rId2"/>
          <a:stretch>
            <a:fillRect/>
          </a:stretch>
        </p:blipFill>
        <p:spPr>
          <a:xfrm>
            <a:off x="-25552" y="0"/>
            <a:ext cx="12192000" cy="6858000"/>
          </a:xfrm>
          <a:prstGeom prst="rect">
            <a:avLst/>
          </a:prstGeom>
        </p:spPr>
      </p:pic>
      <p:sp>
        <p:nvSpPr>
          <p:cNvPr id="7" name="TextBox 6">
            <a:extLst>
              <a:ext uri="{FF2B5EF4-FFF2-40B4-BE49-F238E27FC236}">
                <a16:creationId xmlns:a16="http://schemas.microsoft.com/office/drawing/2014/main" id="{0F243719-A1F0-772A-046A-92C2270F3C5D}"/>
              </a:ext>
            </a:extLst>
          </p:cNvPr>
          <p:cNvSpPr txBox="1"/>
          <p:nvPr/>
        </p:nvSpPr>
        <p:spPr>
          <a:xfrm>
            <a:off x="442711" y="1266293"/>
            <a:ext cx="11255473" cy="5293757"/>
          </a:xfrm>
          <a:prstGeom prst="rect">
            <a:avLst/>
          </a:prstGeom>
          <a:solidFill>
            <a:schemeClr val="tx1"/>
          </a:solidFill>
        </p:spPr>
        <p:txBody>
          <a:bodyPr wrap="square">
            <a:spAutoFit/>
          </a:body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Bernard MT Condensed" panose="02050806060905020404" pitchFamily="18" charset="0"/>
                <a:ea typeface="+mn-ea"/>
                <a:cs typeface="+mn-cs"/>
              </a:rPr>
              <a:t>Various Approaches to Expository Preaching</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Verse-by-Verse: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Book of Ephesians</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Topical: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Gospel of John</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Doctrinal/Thematic: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Book of Romans</a:t>
            </a:r>
            <a:endPar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Narrative: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Gen. 37-50 (</a:t>
            </a:r>
            <a:r>
              <a:rPr kumimoji="0" lang="en-US" sz="40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Joseph</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 Acts 7 (</a:t>
            </a:r>
            <a:r>
              <a:rPr kumimoji="0" lang="en-US" sz="40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Stephen</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a:t>
            </a:r>
            <a:endPar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Biographical: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Gen. 12-25 (</a:t>
            </a:r>
            <a:r>
              <a:rPr kumimoji="0" lang="en-US" sz="40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Abraham</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 etc.</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Typological: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Christ in the Book of Hebrews*</a:t>
            </a:r>
          </a:p>
        </p:txBody>
      </p:sp>
      <p:sp>
        <p:nvSpPr>
          <p:cNvPr id="2" name="TextBox 1">
            <a:extLst>
              <a:ext uri="{FF2B5EF4-FFF2-40B4-BE49-F238E27FC236}">
                <a16:creationId xmlns:a16="http://schemas.microsoft.com/office/drawing/2014/main" id="{5F6B0EDD-25F4-E532-7385-D83CD3FBE59E}"/>
              </a:ext>
            </a:extLst>
          </p:cNvPr>
          <p:cNvSpPr txBox="1"/>
          <p:nvPr/>
        </p:nvSpPr>
        <p:spPr>
          <a:xfrm>
            <a:off x="442711" y="309981"/>
            <a:ext cx="11255473" cy="830997"/>
          </a:xfrm>
          <a:prstGeom prst="rect">
            <a:avLst/>
          </a:prstGeom>
          <a:solidFill>
            <a:srgbClr val="660066"/>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582611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5134" name="Rectangle 72">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1"/>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6832DBB9-BFB6-40CB-9F75-F2D9779F0642}"/>
              </a:ext>
            </a:extLst>
          </p:cNvPr>
          <p:cNvSpPr>
            <a:spLocks noGrp="1"/>
          </p:cNvSpPr>
          <p:nvPr>
            <p:ph type="title"/>
          </p:nvPr>
        </p:nvSpPr>
        <p:spPr>
          <a:xfrm>
            <a:off x="576943" y="856180"/>
            <a:ext cx="4809665" cy="1128068"/>
          </a:xfrm>
          <a:solidFill>
            <a:srgbClr val="FFC000"/>
          </a:solidFill>
        </p:spPr>
        <p:txBody>
          <a:bodyPr anchor="ctr">
            <a:normAutofit/>
          </a:bodyPr>
          <a:lstStyle/>
          <a:p>
            <a:pPr algn="ctr"/>
            <a:r>
              <a:rPr lang="en-US" sz="3500" dirty="0">
                <a:latin typeface="Cooper Black" panose="0208090404030B020404" pitchFamily="18" charset="0"/>
              </a:rPr>
              <a:t>Joshua 1:8</a:t>
            </a:r>
          </a:p>
        </p:txBody>
      </p:sp>
      <p:grpSp>
        <p:nvGrpSpPr>
          <p:cNvPr id="5135" name="Group 74">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000" y="1083484"/>
            <a:ext cx="266396" cy="673460"/>
            <a:chOff x="0" y="823811"/>
            <a:chExt cx="355196" cy="673460"/>
          </a:xfrm>
        </p:grpSpPr>
        <p:sp>
          <p:nvSpPr>
            <p:cNvPr id="76" name="Rectangle 7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grpSp>
      <p:sp>
        <p:nvSpPr>
          <p:cNvPr id="5136" name="Rectangle 7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022813" y="2090569"/>
            <a:ext cx="32232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5137" name="Content Placeholder 5125">
            <a:extLst>
              <a:ext uri="{FF2B5EF4-FFF2-40B4-BE49-F238E27FC236}">
                <a16:creationId xmlns:a16="http://schemas.microsoft.com/office/drawing/2014/main" id="{520E35C0-6010-4038-0C34-FE8A6E97404B}"/>
              </a:ext>
            </a:extLst>
          </p:cNvPr>
          <p:cNvSpPr>
            <a:spLocks noGrp="1"/>
          </p:cNvSpPr>
          <p:nvPr>
            <p:ph idx="1"/>
          </p:nvPr>
        </p:nvSpPr>
        <p:spPr>
          <a:xfrm>
            <a:off x="402772" y="2330506"/>
            <a:ext cx="4983838" cy="3979585"/>
          </a:xfrm>
          <a:solidFill>
            <a:srgbClr val="FFC000"/>
          </a:solidFill>
        </p:spPr>
        <p:txBody>
          <a:bodyPr anchor="ctr">
            <a:noAutofit/>
          </a:bodyPr>
          <a:lstStyle/>
          <a:p>
            <a:pPr marL="0" indent="0" algn="ctr">
              <a:buNone/>
            </a:pPr>
            <a:r>
              <a:rPr lang="en-US" sz="3600" dirty="0">
                <a:latin typeface="Cooper Black" panose="0208090404030B020404" pitchFamily="18" charset="0"/>
                <a:ea typeface="Calibri" panose="020F0502020204030204" pitchFamily="34" charset="0"/>
              </a:rPr>
              <a:t>Expository preaching is the art of preaching a series of sermons, either consecutive or selective, from a Bible book</a:t>
            </a:r>
            <a:endParaRPr lang="en-US" sz="3600" dirty="0">
              <a:latin typeface="Cooper Black" panose="0208090404030B020404" pitchFamily="18" charset="0"/>
            </a:endParaRPr>
          </a:p>
        </p:txBody>
      </p:sp>
      <p:sp>
        <p:nvSpPr>
          <p:cNvPr id="5138" name="Rectangle 80">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547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5139" name="Rectangle 8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88358" y="513854"/>
            <a:ext cx="4507025"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pic>
        <p:nvPicPr>
          <p:cNvPr id="5122" name="Picture 2" descr="See the source image">
            <a:extLst>
              <a:ext uri="{FF2B5EF4-FFF2-40B4-BE49-F238E27FC236}">
                <a16:creationId xmlns:a16="http://schemas.microsoft.com/office/drawing/2014/main" id="{BF87F3E2-44EB-4703-B153-8A339CE00A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745" r="-1" b="7301"/>
          <a:stretch/>
        </p:blipFill>
        <p:spPr bwMode="auto">
          <a:xfrm>
            <a:off x="6007342" y="799352"/>
            <a:ext cx="4069057"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496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A241585D-EF6F-A583-9D58-F0FD38451D80}"/>
              </a:ext>
            </a:extLst>
          </p:cNvPr>
          <p:cNvPicPr>
            <a:picLocks noChangeAspect="1"/>
          </p:cNvPicPr>
          <p:nvPr/>
        </p:nvPicPr>
        <p:blipFill>
          <a:blip r:embed="rId3"/>
          <a:stretch>
            <a:fillRect/>
          </a:stretch>
        </p:blipFill>
        <p:spPr>
          <a:xfrm>
            <a:off x="-25552" y="0"/>
            <a:ext cx="12192000" cy="6858000"/>
          </a:xfrm>
          <a:prstGeom prst="rect">
            <a:avLst/>
          </a:prstGeom>
        </p:spPr>
      </p:pic>
      <p:sp>
        <p:nvSpPr>
          <p:cNvPr id="7" name="TextBox 6">
            <a:extLst>
              <a:ext uri="{FF2B5EF4-FFF2-40B4-BE49-F238E27FC236}">
                <a16:creationId xmlns:a16="http://schemas.microsoft.com/office/drawing/2014/main" id="{0F243719-A1F0-772A-046A-92C2270F3C5D}"/>
              </a:ext>
            </a:extLst>
          </p:cNvPr>
          <p:cNvSpPr txBox="1"/>
          <p:nvPr/>
        </p:nvSpPr>
        <p:spPr>
          <a:xfrm>
            <a:off x="401189" y="1462722"/>
            <a:ext cx="11255473" cy="5293757"/>
          </a:xfrm>
          <a:prstGeom prst="rect">
            <a:avLst/>
          </a:prstGeom>
          <a:solidFill>
            <a:schemeClr val="tx1"/>
          </a:solidFill>
        </p:spPr>
        <p:txBody>
          <a:bodyPr wrap="square">
            <a:spAutoFit/>
          </a:body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Bernard MT Condensed" panose="02050806060905020404" pitchFamily="18" charset="0"/>
                <a:ea typeface="+mn-ea"/>
                <a:cs typeface="+mn-cs"/>
              </a:rPr>
              <a:t>Various Approaches to Expository Preaching</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Information: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Background</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Explanation: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“Original-Authorial-Intent”</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Illustrations: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“To Cast Light Upon”</a:t>
            </a:r>
            <a:endPar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Applications: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“from THEN to NOW”</a:t>
            </a:r>
            <a:endPar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Correlations: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Scripture-verifying-Scripture</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V"/>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Implications: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Life-Change by grace, through faith</a:t>
            </a:r>
          </a:p>
        </p:txBody>
      </p:sp>
      <p:sp>
        <p:nvSpPr>
          <p:cNvPr id="2" name="TextBox 1">
            <a:extLst>
              <a:ext uri="{FF2B5EF4-FFF2-40B4-BE49-F238E27FC236}">
                <a16:creationId xmlns:a16="http://schemas.microsoft.com/office/drawing/2014/main" id="{F8312A9F-AF9D-BD6E-27FB-67241AE0F55E}"/>
              </a:ext>
            </a:extLst>
          </p:cNvPr>
          <p:cNvSpPr txBox="1"/>
          <p:nvPr/>
        </p:nvSpPr>
        <p:spPr>
          <a:xfrm>
            <a:off x="401190" y="516504"/>
            <a:ext cx="11255472" cy="830997"/>
          </a:xfrm>
          <a:prstGeom prst="rect">
            <a:avLst/>
          </a:prstGeom>
          <a:solidFill>
            <a:srgbClr val="660066"/>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78979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0EC34-8922-4C24-98E9-2814ACFA2480}"/>
              </a:ext>
            </a:extLst>
          </p:cNvPr>
          <p:cNvSpPr>
            <a:spLocks noGrp="1"/>
          </p:cNvSpPr>
          <p:nvPr>
            <p:ph type="title"/>
          </p:nvPr>
        </p:nvSpPr>
        <p:spPr>
          <a:xfrm>
            <a:off x="2152650" y="99184"/>
            <a:ext cx="7886700" cy="825721"/>
          </a:xfrm>
          <a:solidFill>
            <a:schemeClr val="tx1"/>
          </a:solidFill>
        </p:spPr>
        <p:txBody>
          <a:bodyPr>
            <a:normAutofit/>
          </a:bodyPr>
          <a:lstStyle/>
          <a:p>
            <a:pPr algn="ctr"/>
            <a:r>
              <a:rPr lang="en-US" sz="4800" dirty="0">
                <a:solidFill>
                  <a:srgbClr val="FFC000"/>
                </a:solidFill>
                <a:latin typeface="Brush Script MT" panose="03060802040406070304" pitchFamily="66" charset="0"/>
              </a:rPr>
              <a:t>Dr. Jeffrey Campbell</a:t>
            </a:r>
          </a:p>
        </p:txBody>
      </p:sp>
      <p:sp>
        <p:nvSpPr>
          <p:cNvPr id="3" name="Content Placeholder 2">
            <a:extLst>
              <a:ext uri="{FF2B5EF4-FFF2-40B4-BE49-F238E27FC236}">
                <a16:creationId xmlns:a16="http://schemas.microsoft.com/office/drawing/2014/main" id="{6C5DF52B-1685-4D82-8303-92A6EFFB829D}"/>
              </a:ext>
            </a:extLst>
          </p:cNvPr>
          <p:cNvSpPr>
            <a:spLocks noGrp="1"/>
          </p:cNvSpPr>
          <p:nvPr>
            <p:ph idx="1"/>
          </p:nvPr>
        </p:nvSpPr>
        <p:spPr>
          <a:xfrm>
            <a:off x="424543" y="1023257"/>
            <a:ext cx="11582400" cy="4818780"/>
          </a:xfrm>
          <a:solidFill>
            <a:srgbClr val="FFC000"/>
          </a:solidFill>
        </p:spPr>
        <p:txBody>
          <a:bodyPr>
            <a:noAutofit/>
          </a:bodyPr>
          <a:lstStyle/>
          <a:p>
            <a:pPr marL="0" indent="0" algn="ctr">
              <a:buNone/>
            </a:pPr>
            <a:r>
              <a:rPr lang="en-US" sz="3600" dirty="0">
                <a:latin typeface="Bernard MT Condensed" panose="02050806060905020404" pitchFamily="18" charset="0"/>
                <a:ea typeface="Calibri" panose="020F0502020204030204" pitchFamily="34" charset="0"/>
              </a:rPr>
              <a:t>Expository preaching is a philosophy of preaching that explains, illustrates and applies the text of Scripture. True exposition occurs when a </a:t>
            </a:r>
            <a:r>
              <a:rPr lang="en-US" sz="3600" dirty="0" err="1">
                <a:latin typeface="Bernard MT Condensed" panose="02050806060905020404" pitchFamily="18" charset="0"/>
                <a:ea typeface="Calibri" panose="020F0502020204030204" pitchFamily="34" charset="0"/>
              </a:rPr>
              <a:t>preachable</a:t>
            </a:r>
            <a:r>
              <a:rPr lang="en-US" sz="3600" dirty="0">
                <a:latin typeface="Bernard MT Condensed" panose="02050806060905020404" pitchFamily="18" charset="0"/>
                <a:ea typeface="Calibri" panose="020F0502020204030204" pitchFamily="34" charset="0"/>
              </a:rPr>
              <a:t> unit of Scripture is examined according to its historical, grammatical and literary contexts, and then a sermon is presented whose substance and structure are governed by the substance and structure of the text being preached. The preacher and hearers are exposed to the revelation of God through Scripture and the power of God through the Holy Spirit with life transformation being the goal.</a:t>
            </a:r>
            <a:endParaRPr lang="en-US" sz="3600" dirty="0">
              <a:latin typeface="Bernard MT Condensed" panose="02050806060905020404" pitchFamily="18" charset="0"/>
            </a:endParaRPr>
          </a:p>
        </p:txBody>
      </p:sp>
      <p:sp>
        <p:nvSpPr>
          <p:cNvPr id="4" name="Rectangle 3">
            <a:extLst>
              <a:ext uri="{FF2B5EF4-FFF2-40B4-BE49-F238E27FC236}">
                <a16:creationId xmlns:a16="http://schemas.microsoft.com/office/drawing/2014/main" id="{8E5E5437-2577-4CB9-9B08-95A56F5166D4}"/>
              </a:ext>
            </a:extLst>
          </p:cNvPr>
          <p:cNvSpPr/>
          <p:nvPr/>
        </p:nvSpPr>
        <p:spPr>
          <a:xfrm>
            <a:off x="4366168" y="6038740"/>
            <a:ext cx="3459665" cy="769441"/>
          </a:xfrm>
          <a:prstGeom prst="rect">
            <a:avLst/>
          </a:prstGeom>
          <a:solidFill>
            <a:schemeClr val="tx1"/>
          </a:solidFill>
        </p:spPr>
        <p:txBody>
          <a:bodyPr wrap="none" lIns="91440" tIns="45720" rIns="91440" bIns="45720">
            <a:spAutoFit/>
          </a:bodyPr>
          <a:lstStyle/>
          <a:p>
            <a:pPr algn="ctr" defTabSz="457200"/>
            <a:r>
              <a:rPr lang="en-US" sz="44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latin typeface="Cooper Black" panose="0208090404030B020404" pitchFamily="18" charset="0"/>
              </a:rPr>
              <a:t>Ps. 119:9-16</a:t>
            </a:r>
          </a:p>
        </p:txBody>
      </p:sp>
    </p:spTree>
    <p:extLst>
      <p:ext uri="{BB962C8B-B14F-4D97-AF65-F5344CB8AC3E}">
        <p14:creationId xmlns:p14="http://schemas.microsoft.com/office/powerpoint/2010/main" val="2502550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5EFD2245-6E50-7BB3-FE92-A11C637CF736}"/>
              </a:ext>
            </a:extLst>
          </p:cNvPr>
          <p:cNvPicPr>
            <a:picLocks noChangeAspect="1"/>
          </p:cNvPicPr>
          <p:nvPr/>
        </p:nvPicPr>
        <p:blipFill>
          <a:blip r:embed="rId2"/>
          <a:stretch>
            <a:fillRect/>
          </a:stretch>
        </p:blipFill>
        <p:spPr>
          <a:xfrm>
            <a:off x="9618" y="0"/>
            <a:ext cx="12192000" cy="6858000"/>
          </a:xfrm>
          <a:prstGeom prst="rect">
            <a:avLst/>
          </a:prstGeom>
        </p:spPr>
      </p:pic>
      <p:sp>
        <p:nvSpPr>
          <p:cNvPr id="4" name="Rectangle 3">
            <a:extLst>
              <a:ext uri="{FF2B5EF4-FFF2-40B4-BE49-F238E27FC236}">
                <a16:creationId xmlns:a16="http://schemas.microsoft.com/office/drawing/2014/main" id="{76600BCD-6951-25D3-D6BC-692E76F805C0}"/>
              </a:ext>
            </a:extLst>
          </p:cNvPr>
          <p:cNvSpPr/>
          <p:nvPr/>
        </p:nvSpPr>
        <p:spPr>
          <a:xfrm>
            <a:off x="3492562" y="1924055"/>
            <a:ext cx="5206875" cy="923330"/>
          </a:xfrm>
          <a:prstGeom prst="rect">
            <a:avLst/>
          </a:prstGeom>
          <a:noFill/>
        </p:spPr>
        <p:txBody>
          <a:bodyPr wrap="none" lIns="91440" tIns="45720" rIns="91440" bIns="45720">
            <a:spAutoFit/>
          </a:bodyPr>
          <a:lstStyle/>
          <a:p>
            <a:pPr algn="ctr"/>
            <a:r>
              <a:rPr lang="en-US" sz="5400" b="1" cap="none" spc="0" dirty="0">
                <a:ln w="38100">
                  <a:solidFill>
                    <a:schemeClr val="tx1"/>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Impact" panose="020B0806030902050204" pitchFamily="34" charset="0"/>
              </a:rPr>
              <a:t>Areas to Consider</a:t>
            </a:r>
          </a:p>
        </p:txBody>
      </p:sp>
      <p:sp>
        <p:nvSpPr>
          <p:cNvPr id="5" name="TextBox 4">
            <a:extLst>
              <a:ext uri="{FF2B5EF4-FFF2-40B4-BE49-F238E27FC236}">
                <a16:creationId xmlns:a16="http://schemas.microsoft.com/office/drawing/2014/main" id="{3EEF74AB-F1C0-A990-54B1-61043806B811}"/>
              </a:ext>
            </a:extLst>
          </p:cNvPr>
          <p:cNvSpPr txBox="1"/>
          <p:nvPr/>
        </p:nvSpPr>
        <p:spPr>
          <a:xfrm>
            <a:off x="471252" y="3183232"/>
            <a:ext cx="10983073" cy="3477875"/>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amp;"/>
              <a:tabLst/>
              <a:defRPr/>
            </a:pPr>
            <a:r>
              <a:rPr kumimoji="0" lang="en-US" sz="4400" b="0" i="0" u="none" strike="noStrike" kern="1200" cap="none" spc="0" normalizeH="0" baseline="0" noProof="0" dirty="0">
                <a:ln>
                  <a:noFill/>
                </a:ln>
                <a:solidFill>
                  <a:prstClr val="black"/>
                </a:solidFill>
                <a:effectLst/>
                <a:uLnTx/>
                <a:uFillTx/>
                <a:latin typeface="Aharoni" panose="02010803020104030203" pitchFamily="2" charset="-79"/>
                <a:ea typeface="Calibri" panose="020F0502020204030204" pitchFamily="34" charset="0"/>
                <a:cs typeface="+mn-cs"/>
              </a:rPr>
              <a:t>Pull from the </a:t>
            </a:r>
            <a:r>
              <a:rPr kumimoji="0" lang="en-US" sz="4400" b="0" i="0" u="heavy" strike="noStrike" kern="1200" cap="none" spc="0" normalizeH="0" baseline="0" noProof="0" dirty="0">
                <a:ln>
                  <a:noFill/>
                </a:ln>
                <a:solidFill>
                  <a:prstClr val="black"/>
                </a:solidFill>
                <a:effectLst/>
                <a:uLnTx/>
                <a:uFillTx/>
                <a:latin typeface="Aharoni" panose="02010803020104030203" pitchFamily="2" charset="-79"/>
                <a:ea typeface="Calibri" panose="020F0502020204030204" pitchFamily="34" charset="0"/>
                <a:cs typeface="+mn-cs"/>
              </a:rPr>
              <a:t>_______ </a:t>
            </a:r>
            <a:r>
              <a:rPr kumimoji="0" lang="en-US" sz="4400" b="0" i="0" u="none" strike="noStrike" kern="1200" cap="none" spc="0" normalizeH="0" baseline="0" noProof="0" dirty="0">
                <a:ln>
                  <a:noFill/>
                </a:ln>
                <a:solidFill>
                  <a:prstClr val="black"/>
                </a:solidFill>
                <a:effectLst/>
                <a:uLnTx/>
                <a:uFillTx/>
                <a:latin typeface="Aharoni" panose="02010803020104030203" pitchFamily="2" charset="-79"/>
                <a:ea typeface="Calibri" panose="020F0502020204030204" pitchFamily="34" charset="0"/>
                <a:cs typeface="+mn-cs"/>
              </a:rPr>
              <a:t>of the Writer</a:t>
            </a:r>
            <a:endParaRPr kumimoji="0" lang="en-US" sz="4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amp;"/>
              <a:tabLst/>
              <a:defRPr/>
            </a:pPr>
            <a:r>
              <a:rPr kumimoji="0" lang="en-US" sz="4400" b="0" i="0" u="none" strike="noStrike" kern="1200" cap="none" spc="0" normalizeH="0" baseline="0" noProof="0" dirty="0">
                <a:ln>
                  <a:noFill/>
                </a:ln>
                <a:solidFill>
                  <a:prstClr val="black"/>
                </a:solidFill>
                <a:effectLst/>
                <a:uLnTx/>
                <a:uFillTx/>
                <a:latin typeface="Aharoni" panose="02010803020104030203" pitchFamily="2" charset="-79"/>
                <a:ea typeface="Calibri" panose="020F0502020204030204" pitchFamily="34" charset="0"/>
                <a:cs typeface="+mn-cs"/>
              </a:rPr>
              <a:t>Pull from the </a:t>
            </a:r>
            <a:r>
              <a:rPr kumimoji="0" lang="en-US" sz="4400" b="0" i="0" u="heavy" strike="noStrike" kern="1200" cap="none" spc="0" normalizeH="0" baseline="0" noProof="0" dirty="0">
                <a:ln>
                  <a:noFill/>
                </a:ln>
                <a:solidFill>
                  <a:prstClr val="black"/>
                </a:solidFill>
                <a:effectLst/>
                <a:uLnTx/>
                <a:uFillTx/>
                <a:latin typeface="Aharoni" panose="02010803020104030203" pitchFamily="2" charset="-79"/>
                <a:ea typeface="Calibri" panose="020F0502020204030204" pitchFamily="34" charset="0"/>
                <a:cs typeface="+mn-cs"/>
              </a:rPr>
              <a:t>_________</a:t>
            </a:r>
            <a:r>
              <a:rPr kumimoji="0" lang="en-US" sz="4400" b="0" i="0" u="none" strike="noStrike" kern="1200" cap="none" spc="0" normalizeH="0" baseline="0" noProof="0" dirty="0">
                <a:ln>
                  <a:noFill/>
                </a:ln>
                <a:solidFill>
                  <a:prstClr val="black"/>
                </a:solidFill>
                <a:effectLst/>
                <a:uLnTx/>
                <a:uFillTx/>
                <a:latin typeface="Aharoni" panose="02010803020104030203" pitchFamily="2" charset="-79"/>
                <a:ea typeface="Calibri" panose="020F0502020204030204" pitchFamily="34" charset="0"/>
                <a:cs typeface="+mn-cs"/>
              </a:rPr>
              <a:t> of the Book</a:t>
            </a:r>
            <a:endParaRPr kumimoji="0" lang="en-US" sz="4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amp;"/>
              <a:tabLst/>
              <a:defRPr/>
            </a:pPr>
            <a:r>
              <a:rPr kumimoji="0" lang="en-US" sz="4400" b="0" i="0" u="none" strike="noStrike" kern="1200" cap="none" spc="0" normalizeH="0" baseline="0" noProof="0" dirty="0">
                <a:ln>
                  <a:noFill/>
                </a:ln>
                <a:solidFill>
                  <a:prstClr val="black"/>
                </a:solidFill>
                <a:effectLst/>
                <a:uLnTx/>
                <a:uFillTx/>
                <a:latin typeface="Aharoni" panose="02010803020104030203" pitchFamily="2" charset="-79"/>
                <a:ea typeface="Calibri" panose="020F0502020204030204" pitchFamily="34" charset="0"/>
                <a:cs typeface="+mn-cs"/>
              </a:rPr>
              <a:t>Pull from the </a:t>
            </a:r>
            <a:r>
              <a:rPr kumimoji="0" lang="en-US" sz="4400" b="0" i="0" u="heavy" strike="noStrike" kern="1200" cap="none" spc="0" normalizeH="0" baseline="0" noProof="0" dirty="0">
                <a:ln>
                  <a:noFill/>
                </a:ln>
                <a:solidFill>
                  <a:prstClr val="black"/>
                </a:solidFill>
                <a:effectLst/>
                <a:uLnTx/>
                <a:uFillTx/>
                <a:latin typeface="Aharoni" panose="02010803020104030203" pitchFamily="2" charset="-79"/>
                <a:ea typeface="Calibri" panose="020F0502020204030204" pitchFamily="34" charset="0"/>
                <a:cs typeface="+mn-cs"/>
              </a:rPr>
              <a:t>_________</a:t>
            </a:r>
            <a:r>
              <a:rPr kumimoji="0" lang="en-US" sz="4400" b="0" i="0" u="none" strike="noStrike" kern="1200" cap="none" spc="0" normalizeH="0" baseline="0" noProof="0" dirty="0">
                <a:ln>
                  <a:noFill/>
                </a:ln>
                <a:solidFill>
                  <a:prstClr val="black"/>
                </a:solidFill>
                <a:effectLst/>
                <a:uLnTx/>
                <a:uFillTx/>
                <a:latin typeface="Aharoni" panose="02010803020104030203" pitchFamily="2" charset="-79"/>
                <a:ea typeface="Calibri" panose="020F0502020204030204" pitchFamily="34" charset="0"/>
                <a:cs typeface="+mn-cs"/>
              </a:rPr>
              <a:t> of the Passage</a:t>
            </a:r>
            <a:endParaRPr kumimoji="0" lang="en-US" sz="4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amp;"/>
              <a:tabLst/>
              <a:defRPr/>
            </a:pPr>
            <a:r>
              <a:rPr kumimoji="0" lang="en-US" sz="4400" b="0" i="0" u="none" strike="noStrike" kern="1200" cap="none" spc="0" normalizeH="0" baseline="0" noProof="0" dirty="0">
                <a:ln>
                  <a:noFill/>
                </a:ln>
                <a:solidFill>
                  <a:prstClr val="black"/>
                </a:solidFill>
                <a:effectLst/>
                <a:uLnTx/>
                <a:uFillTx/>
                <a:latin typeface="Aharoni" panose="02010803020104030203" pitchFamily="2" charset="-79"/>
                <a:ea typeface="Calibri" panose="020F0502020204030204" pitchFamily="34" charset="0"/>
                <a:cs typeface="+mn-cs"/>
              </a:rPr>
              <a:t>Pull from the </a:t>
            </a:r>
            <a:r>
              <a:rPr kumimoji="0" lang="en-US" sz="4400" b="0" i="0" u="heavy" strike="noStrike" kern="1200" cap="none" spc="0" normalizeH="0" baseline="0" noProof="0" dirty="0">
                <a:ln>
                  <a:noFill/>
                </a:ln>
                <a:solidFill>
                  <a:prstClr val="black"/>
                </a:solidFill>
                <a:effectLst/>
                <a:uLnTx/>
                <a:uFillTx/>
                <a:latin typeface="Aharoni" panose="02010803020104030203" pitchFamily="2" charset="-79"/>
                <a:ea typeface="Calibri" panose="020F0502020204030204" pitchFamily="34" charset="0"/>
                <a:cs typeface="+mn-cs"/>
              </a:rPr>
              <a:t>_______________</a:t>
            </a:r>
            <a:r>
              <a:rPr kumimoji="0" lang="en-US" sz="4400" b="0" i="0" u="none" strike="noStrike" kern="1200" cap="none" spc="0" normalizeH="0" baseline="0" noProof="0" dirty="0">
                <a:ln>
                  <a:noFill/>
                </a:ln>
                <a:solidFill>
                  <a:prstClr val="black"/>
                </a:solidFill>
                <a:effectLst/>
                <a:uLnTx/>
                <a:uFillTx/>
                <a:latin typeface="Aharoni" panose="02010803020104030203" pitchFamily="2" charset="-79"/>
                <a:ea typeface="Calibri" panose="020F0502020204030204" pitchFamily="34" charset="0"/>
                <a:cs typeface="+mn-cs"/>
              </a:rPr>
              <a:t> of the Imperative(s)</a:t>
            </a:r>
            <a:endParaRPr kumimoji="0" lang="en-US" sz="4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p:txBody>
      </p:sp>
      <p:sp>
        <p:nvSpPr>
          <p:cNvPr id="6" name="Rectangle 5">
            <a:extLst>
              <a:ext uri="{FF2B5EF4-FFF2-40B4-BE49-F238E27FC236}">
                <a16:creationId xmlns:a16="http://schemas.microsoft.com/office/drawing/2014/main" id="{52DD5EF3-7A15-FC37-E1BD-BA4E656C0E63}"/>
              </a:ext>
            </a:extLst>
          </p:cNvPr>
          <p:cNvSpPr/>
          <p:nvPr/>
        </p:nvSpPr>
        <p:spPr>
          <a:xfrm>
            <a:off x="4764385" y="3044278"/>
            <a:ext cx="2036135" cy="769441"/>
          </a:xfrm>
          <a:prstGeom prst="rect">
            <a:avLst/>
          </a:prstGeom>
          <a:noFill/>
        </p:spPr>
        <p:txBody>
          <a:bodyPr wrap="none" lIns="91440" tIns="45720" rIns="91440" bIns="45720">
            <a:spAutoFit/>
          </a:bodyPr>
          <a:lstStyle/>
          <a:p>
            <a:pPr algn="ctr" defTabSz="457200"/>
            <a:r>
              <a:rPr lang="en-US" sz="4400" b="1" dirty="0">
                <a:ln w="22225">
                  <a:solidFill>
                    <a:srgbClr val="ED7D31"/>
                  </a:solidFill>
                  <a:prstDash val="solid"/>
                </a:ln>
                <a:solidFill>
                  <a:sysClr val="windowText" lastClr="000000"/>
                </a:solidFill>
                <a:latin typeface="Aharoni" panose="02010803020104030203" pitchFamily="2" charset="-79"/>
                <a:cs typeface="Aharoni" panose="02010803020104030203" pitchFamily="2" charset="-79"/>
              </a:rPr>
              <a:t>Corpus</a:t>
            </a:r>
          </a:p>
        </p:txBody>
      </p:sp>
      <p:sp>
        <p:nvSpPr>
          <p:cNvPr id="8" name="Rectangle 7">
            <a:extLst>
              <a:ext uri="{FF2B5EF4-FFF2-40B4-BE49-F238E27FC236}">
                <a16:creationId xmlns:a16="http://schemas.microsoft.com/office/drawing/2014/main" id="{EC2CCF3B-C7BB-760E-D593-ED80880CBF8D}"/>
              </a:ext>
            </a:extLst>
          </p:cNvPr>
          <p:cNvSpPr/>
          <p:nvPr/>
        </p:nvSpPr>
        <p:spPr>
          <a:xfrm>
            <a:off x="4973737" y="3767781"/>
            <a:ext cx="2263761" cy="769441"/>
          </a:xfrm>
          <a:prstGeom prst="rect">
            <a:avLst/>
          </a:prstGeom>
          <a:noFill/>
        </p:spPr>
        <p:txBody>
          <a:bodyPr wrap="none" lIns="91440" tIns="45720" rIns="91440" bIns="45720">
            <a:spAutoFit/>
          </a:bodyPr>
          <a:lstStyle/>
          <a:p>
            <a:pPr algn="ctr" defTabSz="457200"/>
            <a:r>
              <a:rPr lang="en-US" sz="4400" b="1" dirty="0">
                <a:ln w="22225">
                  <a:solidFill>
                    <a:srgbClr val="ED7D31"/>
                  </a:solidFill>
                  <a:prstDash val="solid"/>
                </a:ln>
                <a:solidFill>
                  <a:sysClr val="windowText" lastClr="000000"/>
                </a:solidFill>
                <a:latin typeface="Aharoni" panose="02010803020104030203" pitchFamily="2" charset="-79"/>
                <a:cs typeface="Aharoni" panose="02010803020104030203" pitchFamily="2" charset="-79"/>
              </a:rPr>
              <a:t>Context</a:t>
            </a:r>
          </a:p>
        </p:txBody>
      </p:sp>
      <p:sp>
        <p:nvSpPr>
          <p:cNvPr id="9" name="Rectangle 8">
            <a:extLst>
              <a:ext uri="{FF2B5EF4-FFF2-40B4-BE49-F238E27FC236}">
                <a16:creationId xmlns:a16="http://schemas.microsoft.com/office/drawing/2014/main" id="{D923502C-57A0-D079-0CC2-05922A6A472B}"/>
              </a:ext>
            </a:extLst>
          </p:cNvPr>
          <p:cNvSpPr/>
          <p:nvPr/>
        </p:nvSpPr>
        <p:spPr>
          <a:xfrm>
            <a:off x="4850143" y="4400247"/>
            <a:ext cx="2225289" cy="769441"/>
          </a:xfrm>
          <a:prstGeom prst="rect">
            <a:avLst/>
          </a:prstGeom>
          <a:noFill/>
        </p:spPr>
        <p:txBody>
          <a:bodyPr wrap="none" lIns="91440" tIns="45720" rIns="91440" bIns="45720">
            <a:spAutoFit/>
          </a:bodyPr>
          <a:lstStyle/>
          <a:p>
            <a:pPr algn="ctr" defTabSz="457200"/>
            <a:r>
              <a:rPr lang="en-US" sz="4400" b="1" dirty="0">
                <a:ln w="22225">
                  <a:solidFill>
                    <a:srgbClr val="ED7D31"/>
                  </a:solidFill>
                  <a:prstDash val="solid"/>
                </a:ln>
                <a:solidFill>
                  <a:sysClr val="windowText" lastClr="000000"/>
                </a:solidFill>
                <a:latin typeface="Aharoni" panose="02010803020104030203" pitchFamily="2" charset="-79"/>
                <a:cs typeface="Aharoni" panose="02010803020104030203" pitchFamily="2" charset="-79"/>
              </a:rPr>
              <a:t>Content</a:t>
            </a:r>
          </a:p>
        </p:txBody>
      </p:sp>
      <p:sp>
        <p:nvSpPr>
          <p:cNvPr id="10" name="Rectangle 9">
            <a:extLst>
              <a:ext uri="{FF2B5EF4-FFF2-40B4-BE49-F238E27FC236}">
                <a16:creationId xmlns:a16="http://schemas.microsoft.com/office/drawing/2014/main" id="{AC33544D-DB71-994E-CABE-AEAC8E6A9D8E}"/>
              </a:ext>
            </a:extLst>
          </p:cNvPr>
          <p:cNvSpPr/>
          <p:nvPr/>
        </p:nvSpPr>
        <p:spPr>
          <a:xfrm>
            <a:off x="5136441" y="5121770"/>
            <a:ext cx="3688831" cy="769441"/>
          </a:xfrm>
          <a:prstGeom prst="rect">
            <a:avLst/>
          </a:prstGeom>
          <a:noFill/>
        </p:spPr>
        <p:txBody>
          <a:bodyPr wrap="none" lIns="91440" tIns="45720" rIns="91440" bIns="45720">
            <a:spAutoFit/>
          </a:bodyPr>
          <a:lstStyle/>
          <a:p>
            <a:pPr algn="ctr" defTabSz="457200"/>
            <a:r>
              <a:rPr lang="en-US" sz="4400" b="1" dirty="0">
                <a:ln w="22225">
                  <a:solidFill>
                    <a:srgbClr val="ED7D31"/>
                  </a:solidFill>
                  <a:prstDash val="solid"/>
                </a:ln>
                <a:solidFill>
                  <a:sysClr val="windowText" lastClr="000000"/>
                </a:solidFill>
                <a:latin typeface="Aharoni" panose="02010803020104030203" pitchFamily="2" charset="-79"/>
                <a:cs typeface="Aharoni" panose="02010803020104030203" pitchFamily="2" charset="-79"/>
              </a:rPr>
              <a:t>Connotations</a:t>
            </a:r>
          </a:p>
        </p:txBody>
      </p:sp>
      <p:sp>
        <p:nvSpPr>
          <p:cNvPr id="2" name="TextBox 1">
            <a:extLst>
              <a:ext uri="{FF2B5EF4-FFF2-40B4-BE49-F238E27FC236}">
                <a16:creationId xmlns:a16="http://schemas.microsoft.com/office/drawing/2014/main" id="{66CEF6B7-6D7A-8CDD-5D04-F674DB00505C}"/>
              </a:ext>
            </a:extLst>
          </p:cNvPr>
          <p:cNvSpPr txBox="1"/>
          <p:nvPr/>
        </p:nvSpPr>
        <p:spPr>
          <a:xfrm>
            <a:off x="750252" y="832455"/>
            <a:ext cx="10710729" cy="830997"/>
          </a:xfrm>
          <a:prstGeom prst="rect">
            <a:avLst/>
          </a:prstGeom>
          <a:solidFill>
            <a:srgbClr val="660066"/>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55974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grpSp>
        <p:nvGrpSpPr>
          <p:cNvPr id="6" name="Group 6"/>
          <p:cNvGrpSpPr/>
          <p:nvPr/>
        </p:nvGrpSpPr>
        <p:grpSpPr>
          <a:xfrm>
            <a:off x="544531" y="1533602"/>
            <a:ext cx="11147460" cy="4920063"/>
            <a:chOff x="0" y="0"/>
            <a:chExt cx="5511594" cy="8262552"/>
          </a:xfrm>
        </p:grpSpPr>
        <p:sp>
          <p:nvSpPr>
            <p:cNvPr id="7" name="Freeform 7"/>
            <p:cNvSpPr/>
            <p:nvPr/>
          </p:nvSpPr>
          <p:spPr>
            <a:xfrm>
              <a:off x="31750" y="31750"/>
              <a:ext cx="5448094" cy="8199052"/>
            </a:xfrm>
            <a:custGeom>
              <a:avLst/>
              <a:gdLst/>
              <a:ahLst/>
              <a:cxnLst/>
              <a:rect l="l" t="t" r="r" b="b"/>
              <a:pathLst>
                <a:path w="5448094" h="8199052">
                  <a:moveTo>
                    <a:pt x="5355384" y="8199051"/>
                  </a:moveTo>
                  <a:lnTo>
                    <a:pt x="92710" y="8199051"/>
                  </a:lnTo>
                  <a:cubicBezTo>
                    <a:pt x="41910" y="8199051"/>
                    <a:pt x="0" y="8157142"/>
                    <a:pt x="0" y="8106342"/>
                  </a:cubicBezTo>
                  <a:lnTo>
                    <a:pt x="0" y="92710"/>
                  </a:lnTo>
                  <a:cubicBezTo>
                    <a:pt x="0" y="41910"/>
                    <a:pt x="41910" y="0"/>
                    <a:pt x="92710" y="0"/>
                  </a:cubicBezTo>
                  <a:lnTo>
                    <a:pt x="5354114" y="0"/>
                  </a:lnTo>
                  <a:cubicBezTo>
                    <a:pt x="5404914" y="0"/>
                    <a:pt x="5446824" y="41910"/>
                    <a:pt x="5446824" y="92710"/>
                  </a:cubicBezTo>
                  <a:lnTo>
                    <a:pt x="5446824" y="8105072"/>
                  </a:lnTo>
                  <a:cubicBezTo>
                    <a:pt x="5448094" y="8157142"/>
                    <a:pt x="5406184" y="8199052"/>
                    <a:pt x="5355384" y="8199052"/>
                  </a:cubicBezTo>
                  <a:close/>
                </a:path>
              </a:pathLst>
            </a:custGeom>
            <a:solidFill>
              <a:srgbClr val="105652"/>
            </a:solidFill>
          </p:spPr>
          <p:txBody>
            <a:bodyPr/>
            <a:lstStyle/>
            <a:p>
              <a:endParaRPr lang="en-US"/>
            </a:p>
          </p:txBody>
        </p:sp>
        <p:sp>
          <p:nvSpPr>
            <p:cNvPr id="8" name="Freeform 8"/>
            <p:cNvSpPr/>
            <p:nvPr/>
          </p:nvSpPr>
          <p:spPr>
            <a:xfrm>
              <a:off x="0" y="0"/>
              <a:ext cx="5511594" cy="8262552"/>
            </a:xfrm>
            <a:custGeom>
              <a:avLst/>
              <a:gdLst/>
              <a:ahLst/>
              <a:cxnLst/>
              <a:rect l="l" t="t" r="r" b="b"/>
              <a:pathLst>
                <a:path w="5511594" h="8262552">
                  <a:moveTo>
                    <a:pt x="5387134" y="59690"/>
                  </a:moveTo>
                  <a:cubicBezTo>
                    <a:pt x="5422694" y="59690"/>
                    <a:pt x="5451904" y="88900"/>
                    <a:pt x="5451904" y="124460"/>
                  </a:cubicBezTo>
                  <a:lnTo>
                    <a:pt x="5451904" y="8138092"/>
                  </a:lnTo>
                  <a:cubicBezTo>
                    <a:pt x="5451904" y="8173652"/>
                    <a:pt x="5422694" y="8202862"/>
                    <a:pt x="5387134" y="8202862"/>
                  </a:cubicBezTo>
                  <a:lnTo>
                    <a:pt x="124460" y="8202862"/>
                  </a:lnTo>
                  <a:cubicBezTo>
                    <a:pt x="88900" y="8202862"/>
                    <a:pt x="59690" y="8173652"/>
                    <a:pt x="59690" y="8138092"/>
                  </a:cubicBezTo>
                  <a:lnTo>
                    <a:pt x="59690" y="124460"/>
                  </a:lnTo>
                  <a:cubicBezTo>
                    <a:pt x="59690" y="88900"/>
                    <a:pt x="88900" y="59690"/>
                    <a:pt x="124460" y="59690"/>
                  </a:cubicBezTo>
                  <a:lnTo>
                    <a:pt x="5387134" y="59690"/>
                  </a:lnTo>
                  <a:moveTo>
                    <a:pt x="5387134" y="0"/>
                  </a:moveTo>
                  <a:lnTo>
                    <a:pt x="124460" y="0"/>
                  </a:lnTo>
                  <a:cubicBezTo>
                    <a:pt x="55880" y="0"/>
                    <a:pt x="0" y="55880"/>
                    <a:pt x="0" y="124460"/>
                  </a:cubicBezTo>
                  <a:lnTo>
                    <a:pt x="0" y="8138092"/>
                  </a:lnTo>
                  <a:cubicBezTo>
                    <a:pt x="0" y="8206672"/>
                    <a:pt x="55880" y="8262552"/>
                    <a:pt x="124460" y="8262552"/>
                  </a:cubicBezTo>
                  <a:lnTo>
                    <a:pt x="5387134" y="8262552"/>
                  </a:lnTo>
                  <a:cubicBezTo>
                    <a:pt x="5455714" y="8262552"/>
                    <a:pt x="5511594" y="8206672"/>
                    <a:pt x="5511594" y="8138092"/>
                  </a:cubicBezTo>
                  <a:lnTo>
                    <a:pt x="5511594" y="124460"/>
                  </a:lnTo>
                  <a:cubicBezTo>
                    <a:pt x="5511594" y="55880"/>
                    <a:pt x="5455714" y="0"/>
                    <a:pt x="5387134" y="0"/>
                  </a:cubicBezTo>
                  <a:close/>
                </a:path>
              </a:pathLst>
            </a:custGeom>
            <a:solidFill>
              <a:srgbClr val="000000"/>
            </a:solidFill>
          </p:spPr>
          <p:txBody>
            <a:bodyPr/>
            <a:lstStyle/>
            <a:p>
              <a:endParaRPr lang="en-US"/>
            </a:p>
          </p:txBody>
        </p:sp>
      </p:grpSp>
      <p:sp>
        <p:nvSpPr>
          <p:cNvPr id="13" name="TextBox 13"/>
          <p:cNvSpPr txBox="1"/>
          <p:nvPr/>
        </p:nvSpPr>
        <p:spPr>
          <a:xfrm>
            <a:off x="1780624" y="1287267"/>
            <a:ext cx="8713347" cy="4985980"/>
          </a:xfrm>
          <a:prstGeom prst="rect">
            <a:avLst/>
          </a:prstGeom>
        </p:spPr>
        <p:txBody>
          <a:bodyPr wrap="square" lIns="0" tIns="0" rIns="0" bIns="0" rtlCol="0" anchor="t">
            <a:spAutoFit/>
          </a:bodyPr>
          <a:lstStyle/>
          <a:p>
            <a:pPr marL="571500" indent="-571500" defTabSz="457200">
              <a:buFont typeface="Wingdings" panose="05000000000000000000" pitchFamily="2" charset="2"/>
              <a:buChar char="V"/>
            </a:pPr>
            <a:endParaRPr lang="en-US" sz="4800" b="1" dirty="0">
              <a:solidFill>
                <a:srgbClr val="FBF3E4"/>
              </a:solidFill>
              <a:latin typeface="Agency FB" panose="020B0503020202020204" pitchFamily="34" charset="0"/>
            </a:endParaRPr>
          </a:p>
          <a:p>
            <a:pPr marL="571500" indent="-571500" defTabSz="457200">
              <a:buFont typeface="Wingdings" panose="05000000000000000000" pitchFamily="2" charset="2"/>
              <a:buChar char="V"/>
            </a:pPr>
            <a:r>
              <a:rPr lang="en-US" sz="4800" b="1" dirty="0">
                <a:solidFill>
                  <a:srgbClr val="FBF3E4"/>
                </a:solidFill>
                <a:latin typeface="Agency FB" panose="020B0503020202020204" pitchFamily="34" charset="0"/>
              </a:rPr>
              <a:t>_______________    Clarification</a:t>
            </a:r>
          </a:p>
          <a:p>
            <a:pPr marL="571500" indent="-571500" defTabSz="457200">
              <a:buFont typeface="Wingdings" panose="05000000000000000000" pitchFamily="2" charset="2"/>
              <a:buChar char="V"/>
            </a:pPr>
            <a:r>
              <a:rPr lang="en-US" sz="4800" b="1" dirty="0">
                <a:solidFill>
                  <a:srgbClr val="FBF3E4"/>
                </a:solidFill>
                <a:latin typeface="Agency FB" panose="020B0503020202020204" pitchFamily="34" charset="0"/>
              </a:rPr>
              <a:t>_______________    Motivation</a:t>
            </a:r>
          </a:p>
          <a:p>
            <a:pPr marL="571500" indent="-571500" defTabSz="457200">
              <a:buFont typeface="Wingdings" panose="05000000000000000000" pitchFamily="2" charset="2"/>
              <a:buChar char="V"/>
            </a:pPr>
            <a:r>
              <a:rPr lang="en-US" sz="4800" b="1" dirty="0">
                <a:solidFill>
                  <a:srgbClr val="FBF3E4"/>
                </a:solidFill>
                <a:latin typeface="Agency FB" panose="020B0503020202020204" pitchFamily="34" charset="0"/>
              </a:rPr>
              <a:t>_______________    Operation</a:t>
            </a:r>
          </a:p>
          <a:p>
            <a:pPr marL="571500" indent="-571500" defTabSz="457200">
              <a:buFont typeface="Wingdings" panose="05000000000000000000" pitchFamily="2" charset="2"/>
              <a:buChar char="V"/>
            </a:pPr>
            <a:r>
              <a:rPr lang="en-US" sz="4800" b="1" dirty="0">
                <a:solidFill>
                  <a:srgbClr val="FBF3E4"/>
                </a:solidFill>
                <a:latin typeface="Agency FB" panose="020B0503020202020204" pitchFamily="34" charset="0"/>
              </a:rPr>
              <a:t>_______________    Demonstration</a:t>
            </a:r>
          </a:p>
          <a:p>
            <a:pPr marL="571500" indent="-571500" defTabSz="457200">
              <a:buFont typeface="Wingdings" panose="05000000000000000000" pitchFamily="2" charset="2"/>
              <a:buChar char="V"/>
            </a:pPr>
            <a:r>
              <a:rPr lang="en-US" sz="4800" b="1" dirty="0">
                <a:solidFill>
                  <a:srgbClr val="FBF3E4"/>
                </a:solidFill>
                <a:latin typeface="Agency FB" panose="020B0503020202020204" pitchFamily="34" charset="0"/>
              </a:rPr>
              <a:t>_______________    Transformation</a:t>
            </a:r>
          </a:p>
          <a:p>
            <a:pPr marL="571500" indent="-571500" defTabSz="457200">
              <a:buFont typeface="Wingdings" panose="05000000000000000000" pitchFamily="2" charset="2"/>
              <a:buChar char="V"/>
            </a:pPr>
            <a:endParaRPr lang="en-US" sz="3600" b="1" dirty="0">
              <a:solidFill>
                <a:srgbClr val="FBF3E4"/>
              </a:solidFill>
              <a:latin typeface="Agency FB" panose="020B0503020202020204" pitchFamily="34" charset="0"/>
            </a:endParaRPr>
          </a:p>
        </p:txBody>
      </p:sp>
      <p:sp>
        <p:nvSpPr>
          <p:cNvPr id="2" name="Title 1">
            <a:extLst>
              <a:ext uri="{FF2B5EF4-FFF2-40B4-BE49-F238E27FC236}">
                <a16:creationId xmlns:a16="http://schemas.microsoft.com/office/drawing/2014/main" id="{B318958D-7D01-1AB7-59B9-F469372DBAD0}"/>
              </a:ext>
            </a:extLst>
          </p:cNvPr>
          <p:cNvSpPr txBox="1">
            <a:spLocks/>
          </p:cNvSpPr>
          <p:nvPr/>
        </p:nvSpPr>
        <p:spPr>
          <a:xfrm>
            <a:off x="1728767" y="102393"/>
            <a:ext cx="8801837" cy="1165969"/>
          </a:xfrm>
          <a:prstGeom prst="rect">
            <a:avLst/>
          </a:prstGeom>
          <a:solidFill>
            <a:sysClr val="windowText" lastClr="00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b="1">
                <a:solidFill>
                  <a:prstClr val="white"/>
                </a:solidFill>
                <a:latin typeface="Lucida Calligraphy" panose="03010101010101010101" pitchFamily="66" charset="0"/>
              </a:rPr>
              <a:t>Aspects to Communicate</a:t>
            </a:r>
            <a:endParaRPr lang="en-US">
              <a:solidFill>
                <a:sysClr val="windowText" lastClr="000000"/>
              </a:solidFill>
              <a:latin typeface="Calibri Light" panose="020F0302020204030204"/>
            </a:endParaRPr>
          </a:p>
        </p:txBody>
      </p:sp>
      <p:sp>
        <p:nvSpPr>
          <p:cNvPr id="3" name="Rectangle 2">
            <a:extLst>
              <a:ext uri="{FF2B5EF4-FFF2-40B4-BE49-F238E27FC236}">
                <a16:creationId xmlns:a16="http://schemas.microsoft.com/office/drawing/2014/main" id="{60075107-C18E-3202-6CAB-42BA64A54F8E}"/>
              </a:ext>
            </a:extLst>
          </p:cNvPr>
          <p:cNvSpPr/>
          <p:nvPr/>
        </p:nvSpPr>
        <p:spPr>
          <a:xfrm>
            <a:off x="2410694" y="1893194"/>
            <a:ext cx="3382657" cy="769441"/>
          </a:xfrm>
          <a:prstGeom prst="rect">
            <a:avLst/>
          </a:prstGeom>
          <a:noFill/>
        </p:spPr>
        <p:txBody>
          <a:bodyPr wrap="none" lIns="91440" tIns="45720" rIns="91440" bIns="45720">
            <a:spAutoFit/>
          </a:bodyPr>
          <a:lstStyle/>
          <a:p>
            <a:pPr algn="ctr" defTabSz="457200"/>
            <a:r>
              <a:rPr lang="en-US" sz="4400" b="1">
                <a:ln w="12700" cmpd="sng">
                  <a:solidFill>
                    <a:srgbClr val="8064A2"/>
                  </a:solidFill>
                  <a:prstDash val="solid"/>
                </a:ln>
                <a:gradFill>
                  <a:gsLst>
                    <a:gs pos="0">
                      <a:srgbClr val="8064A2"/>
                    </a:gs>
                    <a:gs pos="4000">
                      <a:srgbClr val="8064A2">
                        <a:lumMod val="60000"/>
                        <a:lumOff val="40000"/>
                      </a:srgbClr>
                    </a:gs>
                    <a:gs pos="87000">
                      <a:srgbClr val="8064A2">
                        <a:lumMod val="20000"/>
                        <a:lumOff val="80000"/>
                      </a:srgbClr>
                    </a:gs>
                  </a:gsLst>
                  <a:lin ang="5400000"/>
                </a:gradFill>
                <a:latin typeface="Aharoni" panose="02010803020104030203" pitchFamily="2" charset="-79"/>
                <a:cs typeface="Aharoni" panose="02010803020104030203" pitchFamily="2" charset="-79"/>
              </a:rPr>
              <a:t>Explanation</a:t>
            </a:r>
          </a:p>
        </p:txBody>
      </p:sp>
      <p:sp>
        <p:nvSpPr>
          <p:cNvPr id="4" name="Rectangle 3">
            <a:extLst>
              <a:ext uri="{FF2B5EF4-FFF2-40B4-BE49-F238E27FC236}">
                <a16:creationId xmlns:a16="http://schemas.microsoft.com/office/drawing/2014/main" id="{1E3BC238-48EA-FD96-F243-31F7918D6351}"/>
              </a:ext>
            </a:extLst>
          </p:cNvPr>
          <p:cNvSpPr/>
          <p:nvPr/>
        </p:nvSpPr>
        <p:spPr>
          <a:xfrm>
            <a:off x="2452371" y="2699069"/>
            <a:ext cx="3299301" cy="769441"/>
          </a:xfrm>
          <a:prstGeom prst="rect">
            <a:avLst/>
          </a:prstGeom>
          <a:noFill/>
        </p:spPr>
        <p:txBody>
          <a:bodyPr wrap="none" lIns="91440" tIns="45720" rIns="91440" bIns="45720">
            <a:spAutoFit/>
          </a:bodyPr>
          <a:lstStyle/>
          <a:p>
            <a:pPr algn="ctr" defTabSz="457200"/>
            <a:r>
              <a:rPr lang="en-US" sz="4400" b="1">
                <a:ln w="12700" cmpd="sng">
                  <a:solidFill>
                    <a:srgbClr val="8064A2"/>
                  </a:solidFill>
                  <a:prstDash val="solid"/>
                </a:ln>
                <a:gradFill>
                  <a:gsLst>
                    <a:gs pos="0">
                      <a:srgbClr val="8064A2"/>
                    </a:gs>
                    <a:gs pos="4000">
                      <a:srgbClr val="8064A2">
                        <a:lumMod val="60000"/>
                        <a:lumOff val="40000"/>
                      </a:srgbClr>
                    </a:gs>
                    <a:gs pos="87000">
                      <a:srgbClr val="8064A2">
                        <a:lumMod val="20000"/>
                        <a:lumOff val="80000"/>
                      </a:srgbClr>
                    </a:gs>
                  </a:gsLst>
                  <a:lin ang="5400000"/>
                </a:gradFill>
                <a:latin typeface="Aharoni" panose="02010803020104030203" pitchFamily="2" charset="-79"/>
                <a:cs typeface="Aharoni" panose="02010803020104030203" pitchFamily="2" charset="-79"/>
              </a:rPr>
              <a:t>Exhortation</a:t>
            </a:r>
          </a:p>
        </p:txBody>
      </p:sp>
      <p:sp>
        <p:nvSpPr>
          <p:cNvPr id="12" name="Rectangle 11">
            <a:extLst>
              <a:ext uri="{FF2B5EF4-FFF2-40B4-BE49-F238E27FC236}">
                <a16:creationId xmlns:a16="http://schemas.microsoft.com/office/drawing/2014/main" id="{4A3E0FB4-09D0-360D-C4FD-27303FF4BAF5}"/>
              </a:ext>
            </a:extLst>
          </p:cNvPr>
          <p:cNvSpPr/>
          <p:nvPr/>
        </p:nvSpPr>
        <p:spPr>
          <a:xfrm>
            <a:off x="2591832" y="3407703"/>
            <a:ext cx="3201518" cy="769441"/>
          </a:xfrm>
          <a:prstGeom prst="rect">
            <a:avLst/>
          </a:prstGeom>
          <a:noFill/>
        </p:spPr>
        <p:txBody>
          <a:bodyPr wrap="none" lIns="91440" tIns="45720" rIns="91440" bIns="45720">
            <a:spAutoFit/>
          </a:bodyPr>
          <a:lstStyle/>
          <a:p>
            <a:pPr algn="ctr" defTabSz="457200"/>
            <a:r>
              <a:rPr lang="en-US" sz="4400" b="1">
                <a:ln w="12700" cmpd="sng">
                  <a:solidFill>
                    <a:srgbClr val="8064A2"/>
                  </a:solidFill>
                  <a:prstDash val="solid"/>
                </a:ln>
                <a:gradFill>
                  <a:gsLst>
                    <a:gs pos="0">
                      <a:srgbClr val="8064A2"/>
                    </a:gs>
                    <a:gs pos="4000">
                      <a:srgbClr val="8064A2">
                        <a:lumMod val="60000"/>
                        <a:lumOff val="40000"/>
                      </a:srgbClr>
                    </a:gs>
                    <a:gs pos="87000">
                      <a:srgbClr val="8064A2">
                        <a:lumMod val="20000"/>
                        <a:lumOff val="80000"/>
                      </a:srgbClr>
                    </a:gs>
                  </a:gsLst>
                  <a:lin ang="5400000"/>
                </a:gradFill>
                <a:latin typeface="Aharoni" panose="02010803020104030203" pitchFamily="2" charset="-79"/>
                <a:cs typeface="Aharoni" panose="02010803020104030203" pitchFamily="2" charset="-79"/>
              </a:rPr>
              <a:t>Application</a:t>
            </a:r>
          </a:p>
        </p:txBody>
      </p:sp>
      <p:sp>
        <p:nvSpPr>
          <p:cNvPr id="14" name="Rectangle 13">
            <a:extLst>
              <a:ext uri="{FF2B5EF4-FFF2-40B4-BE49-F238E27FC236}">
                <a16:creationId xmlns:a16="http://schemas.microsoft.com/office/drawing/2014/main" id="{42B33A91-0E67-BCB6-555E-F5C65072C629}"/>
              </a:ext>
            </a:extLst>
          </p:cNvPr>
          <p:cNvSpPr/>
          <p:nvPr/>
        </p:nvSpPr>
        <p:spPr>
          <a:xfrm>
            <a:off x="2729393" y="4212139"/>
            <a:ext cx="3039615" cy="769441"/>
          </a:xfrm>
          <a:prstGeom prst="rect">
            <a:avLst/>
          </a:prstGeom>
          <a:noFill/>
        </p:spPr>
        <p:txBody>
          <a:bodyPr wrap="none" lIns="91440" tIns="45720" rIns="91440" bIns="45720">
            <a:spAutoFit/>
          </a:bodyPr>
          <a:lstStyle/>
          <a:p>
            <a:pPr algn="ctr" defTabSz="457200"/>
            <a:r>
              <a:rPr lang="en-US" sz="4400" b="1">
                <a:ln w="12700" cmpd="sng">
                  <a:solidFill>
                    <a:srgbClr val="8064A2"/>
                  </a:solidFill>
                  <a:prstDash val="solid"/>
                </a:ln>
                <a:gradFill>
                  <a:gsLst>
                    <a:gs pos="0">
                      <a:srgbClr val="8064A2"/>
                    </a:gs>
                    <a:gs pos="4000">
                      <a:srgbClr val="8064A2">
                        <a:lumMod val="60000"/>
                        <a:lumOff val="40000"/>
                      </a:srgbClr>
                    </a:gs>
                    <a:gs pos="87000">
                      <a:srgbClr val="8064A2">
                        <a:lumMod val="20000"/>
                        <a:lumOff val="80000"/>
                      </a:srgbClr>
                    </a:gs>
                  </a:gsLst>
                  <a:lin ang="5400000"/>
                </a:gradFill>
                <a:latin typeface="Aharoni" panose="02010803020104030203" pitchFamily="2" charset="-79"/>
                <a:cs typeface="Aharoni" panose="02010803020104030203" pitchFamily="2" charset="-79"/>
              </a:rPr>
              <a:t>Illustration</a:t>
            </a:r>
          </a:p>
        </p:txBody>
      </p:sp>
      <p:sp>
        <p:nvSpPr>
          <p:cNvPr id="15" name="Rectangle 14">
            <a:extLst>
              <a:ext uri="{FF2B5EF4-FFF2-40B4-BE49-F238E27FC236}">
                <a16:creationId xmlns:a16="http://schemas.microsoft.com/office/drawing/2014/main" id="{1ABBC4E7-3F55-DDBD-B75E-1DDB2116327E}"/>
              </a:ext>
            </a:extLst>
          </p:cNvPr>
          <p:cNvSpPr/>
          <p:nvPr/>
        </p:nvSpPr>
        <p:spPr>
          <a:xfrm>
            <a:off x="2805535" y="4920773"/>
            <a:ext cx="2725426" cy="769441"/>
          </a:xfrm>
          <a:prstGeom prst="rect">
            <a:avLst/>
          </a:prstGeom>
          <a:noFill/>
        </p:spPr>
        <p:txBody>
          <a:bodyPr wrap="none" lIns="91440" tIns="45720" rIns="91440" bIns="45720">
            <a:spAutoFit/>
          </a:bodyPr>
          <a:lstStyle/>
          <a:p>
            <a:pPr algn="ctr" defTabSz="457200"/>
            <a:r>
              <a:rPr lang="en-US" sz="4400" b="1">
                <a:ln w="12700" cmpd="sng">
                  <a:solidFill>
                    <a:srgbClr val="8064A2"/>
                  </a:solidFill>
                  <a:prstDash val="solid"/>
                </a:ln>
                <a:gradFill>
                  <a:gsLst>
                    <a:gs pos="0">
                      <a:srgbClr val="8064A2"/>
                    </a:gs>
                    <a:gs pos="4000">
                      <a:srgbClr val="8064A2">
                        <a:lumMod val="60000"/>
                        <a:lumOff val="40000"/>
                      </a:srgbClr>
                    </a:gs>
                    <a:gs pos="87000">
                      <a:srgbClr val="8064A2">
                        <a:lumMod val="20000"/>
                        <a:lumOff val="80000"/>
                      </a:srgbClr>
                    </a:gs>
                  </a:gsLst>
                  <a:lin ang="5400000"/>
                </a:gradFill>
                <a:latin typeface="Aharoni" panose="02010803020104030203" pitchFamily="2" charset="-79"/>
                <a:cs typeface="Aharoni" panose="02010803020104030203" pitchFamily="2" charset="-79"/>
              </a:rPr>
              <a:t>Invitation</a:t>
            </a:r>
          </a:p>
        </p:txBody>
      </p:sp>
      <p:sp>
        <p:nvSpPr>
          <p:cNvPr id="5" name="TextBox 4">
            <a:extLst>
              <a:ext uri="{FF2B5EF4-FFF2-40B4-BE49-F238E27FC236}">
                <a16:creationId xmlns:a16="http://schemas.microsoft.com/office/drawing/2014/main" id="{4D461847-B1D8-465D-4065-409E1D5A4B3C}"/>
              </a:ext>
            </a:extLst>
          </p:cNvPr>
          <p:cNvSpPr txBox="1"/>
          <p:nvPr/>
        </p:nvSpPr>
        <p:spPr>
          <a:xfrm>
            <a:off x="3464223" y="5765496"/>
            <a:ext cx="5263553" cy="646331"/>
          </a:xfrm>
          <a:prstGeom prst="rect">
            <a:avLst/>
          </a:prstGeom>
          <a:solidFill>
            <a:srgbClr val="660066"/>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52866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circle(in)">
                                      <p:cBhvr>
                                        <p:cTn id="22" dur="2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circle(in)">
                                      <p:cBhvr>
                                        <p:cTn id="2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2" grpId="0"/>
      <p:bldP spid="14"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BF3E4"/>
        </a:solidFill>
        <a:effectLst/>
      </p:bgPr>
    </p:bg>
    <p:spTree>
      <p:nvGrpSpPr>
        <p:cNvPr id="1" name=""/>
        <p:cNvGrpSpPr/>
        <p:nvPr/>
      </p:nvGrpSpPr>
      <p:grpSpPr>
        <a:xfrm>
          <a:off x="0" y="0"/>
          <a:ext cx="0" cy="0"/>
          <a:chOff x="0" y="0"/>
          <a:chExt cx="0" cy="0"/>
        </a:xfrm>
      </p:grpSpPr>
      <p:grpSp>
        <p:nvGrpSpPr>
          <p:cNvPr id="6" name="Group 6"/>
          <p:cNvGrpSpPr/>
          <p:nvPr/>
        </p:nvGrpSpPr>
        <p:grpSpPr>
          <a:xfrm>
            <a:off x="3706762" y="1568232"/>
            <a:ext cx="6721587" cy="4199208"/>
            <a:chOff x="0" y="0"/>
            <a:chExt cx="5511594" cy="8262552"/>
          </a:xfrm>
        </p:grpSpPr>
        <p:sp>
          <p:nvSpPr>
            <p:cNvPr id="7" name="Freeform 7"/>
            <p:cNvSpPr/>
            <p:nvPr/>
          </p:nvSpPr>
          <p:spPr>
            <a:xfrm>
              <a:off x="31750" y="31750"/>
              <a:ext cx="5448094" cy="8199052"/>
            </a:xfrm>
            <a:custGeom>
              <a:avLst/>
              <a:gdLst/>
              <a:ahLst/>
              <a:cxnLst/>
              <a:rect l="l" t="t" r="r" b="b"/>
              <a:pathLst>
                <a:path w="5448094" h="8199052">
                  <a:moveTo>
                    <a:pt x="5355384" y="8199051"/>
                  </a:moveTo>
                  <a:lnTo>
                    <a:pt x="92710" y="8199051"/>
                  </a:lnTo>
                  <a:cubicBezTo>
                    <a:pt x="41910" y="8199051"/>
                    <a:pt x="0" y="8157142"/>
                    <a:pt x="0" y="8106342"/>
                  </a:cubicBezTo>
                  <a:lnTo>
                    <a:pt x="0" y="92710"/>
                  </a:lnTo>
                  <a:cubicBezTo>
                    <a:pt x="0" y="41910"/>
                    <a:pt x="41910" y="0"/>
                    <a:pt x="92710" y="0"/>
                  </a:cubicBezTo>
                  <a:lnTo>
                    <a:pt x="5354114" y="0"/>
                  </a:lnTo>
                  <a:cubicBezTo>
                    <a:pt x="5404914" y="0"/>
                    <a:pt x="5446824" y="41910"/>
                    <a:pt x="5446824" y="92710"/>
                  </a:cubicBezTo>
                  <a:lnTo>
                    <a:pt x="5446824" y="8105072"/>
                  </a:lnTo>
                  <a:cubicBezTo>
                    <a:pt x="5448094" y="8157142"/>
                    <a:pt x="5406184" y="8199052"/>
                    <a:pt x="5355384" y="8199052"/>
                  </a:cubicBezTo>
                  <a:close/>
                </a:path>
              </a:pathLst>
            </a:custGeom>
            <a:solidFill>
              <a:srgbClr val="105652"/>
            </a:solidFill>
          </p:spPr>
          <p:txBody>
            <a:bodyPr/>
            <a:lstStyle/>
            <a:p>
              <a:endParaRPr lang="en-US"/>
            </a:p>
          </p:txBody>
        </p:sp>
        <p:sp>
          <p:nvSpPr>
            <p:cNvPr id="8" name="Freeform 8"/>
            <p:cNvSpPr/>
            <p:nvPr/>
          </p:nvSpPr>
          <p:spPr>
            <a:xfrm>
              <a:off x="0" y="0"/>
              <a:ext cx="5511594" cy="8262552"/>
            </a:xfrm>
            <a:custGeom>
              <a:avLst/>
              <a:gdLst/>
              <a:ahLst/>
              <a:cxnLst/>
              <a:rect l="l" t="t" r="r" b="b"/>
              <a:pathLst>
                <a:path w="5511594" h="8262552">
                  <a:moveTo>
                    <a:pt x="5387134" y="59690"/>
                  </a:moveTo>
                  <a:cubicBezTo>
                    <a:pt x="5422694" y="59690"/>
                    <a:pt x="5451904" y="88900"/>
                    <a:pt x="5451904" y="124460"/>
                  </a:cubicBezTo>
                  <a:lnTo>
                    <a:pt x="5451904" y="8138092"/>
                  </a:lnTo>
                  <a:cubicBezTo>
                    <a:pt x="5451904" y="8173652"/>
                    <a:pt x="5422694" y="8202862"/>
                    <a:pt x="5387134" y="8202862"/>
                  </a:cubicBezTo>
                  <a:lnTo>
                    <a:pt x="124460" y="8202862"/>
                  </a:lnTo>
                  <a:cubicBezTo>
                    <a:pt x="88900" y="8202862"/>
                    <a:pt x="59690" y="8173652"/>
                    <a:pt x="59690" y="8138092"/>
                  </a:cubicBezTo>
                  <a:lnTo>
                    <a:pt x="59690" y="124460"/>
                  </a:lnTo>
                  <a:cubicBezTo>
                    <a:pt x="59690" y="88900"/>
                    <a:pt x="88900" y="59690"/>
                    <a:pt x="124460" y="59690"/>
                  </a:cubicBezTo>
                  <a:lnTo>
                    <a:pt x="5387134" y="59690"/>
                  </a:lnTo>
                  <a:moveTo>
                    <a:pt x="5387134" y="0"/>
                  </a:moveTo>
                  <a:lnTo>
                    <a:pt x="124460" y="0"/>
                  </a:lnTo>
                  <a:cubicBezTo>
                    <a:pt x="55880" y="0"/>
                    <a:pt x="0" y="55880"/>
                    <a:pt x="0" y="124460"/>
                  </a:cubicBezTo>
                  <a:lnTo>
                    <a:pt x="0" y="8138092"/>
                  </a:lnTo>
                  <a:cubicBezTo>
                    <a:pt x="0" y="8206672"/>
                    <a:pt x="55880" y="8262552"/>
                    <a:pt x="124460" y="8262552"/>
                  </a:cubicBezTo>
                  <a:lnTo>
                    <a:pt x="5387134" y="8262552"/>
                  </a:lnTo>
                  <a:cubicBezTo>
                    <a:pt x="5455714" y="8262552"/>
                    <a:pt x="5511594" y="8206672"/>
                    <a:pt x="5511594" y="8138092"/>
                  </a:cubicBezTo>
                  <a:lnTo>
                    <a:pt x="5511594" y="124460"/>
                  </a:lnTo>
                  <a:cubicBezTo>
                    <a:pt x="5511594" y="55880"/>
                    <a:pt x="5455714" y="0"/>
                    <a:pt x="5387134" y="0"/>
                  </a:cubicBezTo>
                  <a:close/>
                </a:path>
              </a:pathLst>
            </a:custGeom>
            <a:solidFill>
              <a:srgbClr val="000000"/>
            </a:solidFill>
          </p:spPr>
          <p:txBody>
            <a:bodyPr/>
            <a:lstStyle/>
            <a:p>
              <a:endParaRPr lang="en-US"/>
            </a:p>
          </p:txBody>
        </p:sp>
      </p:grpSp>
      <p:pic>
        <p:nvPicPr>
          <p:cNvPr id="9" name="Picture 9"/>
          <p:cNvPicPr>
            <a:picLocks noChangeAspect="1"/>
          </p:cNvPicPr>
          <p:nvPr/>
        </p:nvPicPr>
        <p:blipFill>
          <a:blip r:embed="rId2"/>
          <a:srcRect/>
          <a:stretch>
            <a:fillRect/>
          </a:stretch>
        </p:blipFill>
        <p:spPr>
          <a:xfrm rot="5400000">
            <a:off x="1141188" y="4131331"/>
            <a:ext cx="2966381" cy="1338579"/>
          </a:xfrm>
          <a:prstGeom prst="rect">
            <a:avLst/>
          </a:prstGeom>
        </p:spPr>
      </p:pic>
      <p:sp>
        <p:nvSpPr>
          <p:cNvPr id="11" name="TextBox 11"/>
          <p:cNvSpPr txBox="1"/>
          <p:nvPr/>
        </p:nvSpPr>
        <p:spPr>
          <a:xfrm>
            <a:off x="1274462" y="2105023"/>
            <a:ext cx="2699831" cy="984885"/>
          </a:xfrm>
          <a:prstGeom prst="rect">
            <a:avLst/>
          </a:prstGeom>
        </p:spPr>
        <p:txBody>
          <a:bodyPr wrap="square" lIns="0" tIns="0" rIns="0" bIns="0" rtlCol="0" anchor="t">
            <a:spAutoFit/>
          </a:bodyPr>
          <a:lstStyle/>
          <a:p>
            <a:pPr algn="ctr" defTabSz="457200"/>
            <a:r>
              <a:rPr lang="en-US" sz="3200" b="1">
                <a:ln w="22225">
                  <a:solidFill>
                    <a:srgbClr val="C0504D"/>
                  </a:solidFill>
                  <a:prstDash val="solid"/>
                </a:ln>
                <a:solidFill>
                  <a:sysClr val="windowText" lastClr="000000"/>
                </a:solidFill>
                <a:latin typeface="Nordique Inline" panose="00000500000000000000" pitchFamily="2" charset="0"/>
              </a:rPr>
              <a:t>Writing the Sermon </a:t>
            </a:r>
            <a:r>
              <a:rPr lang="en-US" sz="3200" b="1">
                <a:ln w="22225">
                  <a:solidFill>
                    <a:srgbClr val="C0504D"/>
                  </a:solidFill>
                  <a:prstDash val="solid"/>
                </a:ln>
                <a:solidFill>
                  <a:sysClr val="windowText" lastClr="000000"/>
                </a:solidFill>
                <a:latin typeface="Nordique Inline" panose="00000500000000000000" pitchFamily="2" charset="0"/>
                <a:sym typeface="Wingdings" panose="05000000000000000000" pitchFamily="2" charset="2"/>
              </a:rPr>
              <a:t></a:t>
            </a:r>
            <a:endParaRPr lang="en-US" sz="3200">
              <a:solidFill>
                <a:sysClr val="windowText" lastClr="000000"/>
              </a:solidFill>
              <a:latin typeface="Nordique Inline" panose="00000500000000000000" pitchFamily="2" charset="0"/>
            </a:endParaRPr>
          </a:p>
        </p:txBody>
      </p:sp>
      <p:sp>
        <p:nvSpPr>
          <p:cNvPr id="13" name="TextBox 13"/>
          <p:cNvSpPr txBox="1"/>
          <p:nvPr/>
        </p:nvSpPr>
        <p:spPr>
          <a:xfrm>
            <a:off x="3962155" y="1568232"/>
            <a:ext cx="6316489" cy="3498394"/>
          </a:xfrm>
          <a:prstGeom prst="rect">
            <a:avLst/>
          </a:prstGeom>
        </p:spPr>
        <p:txBody>
          <a:bodyPr wrap="square" lIns="0" tIns="0" rIns="0" bIns="0" rtlCol="0" anchor="t">
            <a:spAutoFit/>
          </a:bodyPr>
          <a:lstStyle/>
          <a:p>
            <a:pPr marL="457200" indent="-457200" defTabSz="457200">
              <a:lnSpc>
                <a:spcPct val="200000"/>
              </a:lnSpc>
              <a:buFont typeface="Wingdings" panose="05000000000000000000" pitchFamily="2" charset="2"/>
              <a:buChar char="v"/>
            </a:pPr>
            <a:r>
              <a:rPr lang="en-US" sz="4000">
                <a:solidFill>
                  <a:srgbClr val="FBF3E4"/>
                </a:solidFill>
                <a:latin typeface="Bernard MT Condensed" panose="02050806060905020404" pitchFamily="18" charset="0"/>
              </a:rPr>
              <a:t>Communicate the </a:t>
            </a:r>
            <a:r>
              <a:rPr lang="en-US" sz="4000" b="1">
                <a:ln w="22225">
                  <a:solidFill>
                    <a:srgbClr val="C0504D"/>
                  </a:solidFill>
                  <a:prstDash val="solid"/>
                </a:ln>
                <a:solidFill>
                  <a:srgbClr val="C0504D">
                    <a:lumMod val="40000"/>
                    <a:lumOff val="60000"/>
                  </a:srgbClr>
                </a:solidFill>
                <a:latin typeface="Bernard MT Condensed" panose="02050806060905020404" pitchFamily="18" charset="0"/>
              </a:rPr>
              <a:t>Doctrine(s)</a:t>
            </a:r>
            <a:endParaRPr lang="en-US" sz="4000">
              <a:solidFill>
                <a:srgbClr val="FBF3E4"/>
              </a:solidFill>
              <a:latin typeface="Bernard MT Condensed" panose="02050806060905020404" pitchFamily="18" charset="0"/>
            </a:endParaRPr>
          </a:p>
          <a:p>
            <a:pPr marL="457200" indent="-457200" defTabSz="457200">
              <a:lnSpc>
                <a:spcPct val="200000"/>
              </a:lnSpc>
              <a:buFont typeface="Wingdings" panose="05000000000000000000" pitchFamily="2" charset="2"/>
              <a:buChar char="v"/>
            </a:pPr>
            <a:r>
              <a:rPr lang="en-US" sz="4000">
                <a:solidFill>
                  <a:srgbClr val="FBF3E4"/>
                </a:solidFill>
                <a:latin typeface="Bernard MT Condensed" panose="02050806060905020404" pitchFamily="18" charset="0"/>
              </a:rPr>
              <a:t>Delineate the </a:t>
            </a:r>
            <a:r>
              <a:rPr lang="en-US" sz="4000" b="1">
                <a:ln w="22225">
                  <a:solidFill>
                    <a:srgbClr val="C0504D"/>
                  </a:solidFill>
                  <a:prstDash val="solid"/>
                </a:ln>
                <a:solidFill>
                  <a:srgbClr val="C0504D">
                    <a:lumMod val="40000"/>
                    <a:lumOff val="60000"/>
                  </a:srgbClr>
                </a:solidFill>
                <a:latin typeface="Bernard MT Condensed" panose="02050806060905020404" pitchFamily="18" charset="0"/>
              </a:rPr>
              <a:t>Duties</a:t>
            </a:r>
            <a:endParaRPr lang="en-US" sz="4000">
              <a:solidFill>
                <a:srgbClr val="FBF3E4"/>
              </a:solidFill>
              <a:latin typeface="Bernard MT Condensed" panose="02050806060905020404" pitchFamily="18" charset="0"/>
            </a:endParaRPr>
          </a:p>
          <a:p>
            <a:pPr marL="457200" indent="-457200" defTabSz="457200">
              <a:lnSpc>
                <a:spcPct val="200000"/>
              </a:lnSpc>
              <a:buFont typeface="Wingdings" panose="05000000000000000000" pitchFamily="2" charset="2"/>
              <a:buChar char="v"/>
            </a:pPr>
            <a:r>
              <a:rPr lang="en-US" sz="4000">
                <a:solidFill>
                  <a:srgbClr val="FBF3E4"/>
                </a:solidFill>
                <a:latin typeface="Bernard MT Condensed" panose="02050806060905020404" pitchFamily="18" charset="0"/>
              </a:rPr>
              <a:t>Elevate the </a:t>
            </a:r>
            <a:r>
              <a:rPr lang="en-US" sz="4000" b="1">
                <a:ln w="22225">
                  <a:solidFill>
                    <a:srgbClr val="C0504D"/>
                  </a:solidFill>
                  <a:prstDash val="solid"/>
                </a:ln>
                <a:solidFill>
                  <a:srgbClr val="C0504D">
                    <a:lumMod val="40000"/>
                    <a:lumOff val="60000"/>
                  </a:srgbClr>
                </a:solidFill>
                <a:latin typeface="Bernard MT Condensed" panose="02050806060905020404" pitchFamily="18" charset="0"/>
              </a:rPr>
              <a:t>Discipleship</a:t>
            </a:r>
            <a:endParaRPr lang="en-US" sz="4000">
              <a:solidFill>
                <a:srgbClr val="FBF3E4"/>
              </a:solidFill>
              <a:latin typeface="Bernard MT Condensed" panose="02050806060905020404" pitchFamily="18" charset="0"/>
            </a:endParaRPr>
          </a:p>
        </p:txBody>
      </p:sp>
      <p:pic>
        <p:nvPicPr>
          <p:cNvPr id="3" name="Picture 5">
            <a:extLst>
              <a:ext uri="{FF2B5EF4-FFF2-40B4-BE49-F238E27FC236}">
                <a16:creationId xmlns:a16="http://schemas.microsoft.com/office/drawing/2014/main" id="{40216EEB-0567-B0DF-0E1F-BC6389FAF851}"/>
              </a:ext>
            </a:extLst>
          </p:cNvPr>
          <p:cNvPicPr>
            <a:picLocks noChangeAspect="1"/>
          </p:cNvPicPr>
          <p:nvPr/>
        </p:nvPicPr>
        <p:blipFill>
          <a:blip r:embed="rId3"/>
          <a:srcRect/>
          <a:stretch/>
        </p:blipFill>
        <p:spPr>
          <a:xfrm>
            <a:off x="4407614" y="6012976"/>
            <a:ext cx="4849402" cy="701266"/>
          </a:xfrm>
          <a:prstGeom prst="rect">
            <a:avLst/>
          </a:prstGeom>
        </p:spPr>
      </p:pic>
      <p:sp>
        <p:nvSpPr>
          <p:cNvPr id="4" name="Title 1">
            <a:extLst>
              <a:ext uri="{FF2B5EF4-FFF2-40B4-BE49-F238E27FC236}">
                <a16:creationId xmlns:a16="http://schemas.microsoft.com/office/drawing/2014/main" id="{D761F8BF-C73B-DD9C-55CD-4F83D264B5FB}"/>
              </a:ext>
            </a:extLst>
          </p:cNvPr>
          <p:cNvSpPr txBox="1">
            <a:spLocks/>
          </p:cNvSpPr>
          <p:nvPr/>
        </p:nvSpPr>
        <p:spPr>
          <a:xfrm>
            <a:off x="1736378" y="14442"/>
            <a:ext cx="8801837" cy="1165969"/>
          </a:xfrm>
          <a:prstGeom prst="rect">
            <a:avLst/>
          </a:prstGeom>
          <a:solidFill>
            <a:sysClr val="windowText" lastClr="00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b="1">
                <a:solidFill>
                  <a:prstClr val="white"/>
                </a:solidFill>
                <a:latin typeface="Lucida Calligraphy" panose="03010101010101010101" pitchFamily="66" charset="0"/>
              </a:rPr>
              <a:t>Approaches to Crafting</a:t>
            </a:r>
            <a:endParaRPr lang="en-US">
              <a:solidFill>
                <a:sysClr val="windowText" lastClr="000000"/>
              </a:solidFill>
              <a:latin typeface="Calibri Light" panose="020F0302020204030204"/>
            </a:endParaRPr>
          </a:p>
        </p:txBody>
      </p:sp>
      <p:sp>
        <p:nvSpPr>
          <p:cNvPr id="2" name="TextBox 1">
            <a:extLst>
              <a:ext uri="{FF2B5EF4-FFF2-40B4-BE49-F238E27FC236}">
                <a16:creationId xmlns:a16="http://schemas.microsoft.com/office/drawing/2014/main" id="{7FF5160B-0BB0-C277-A2E4-670F2511501D}"/>
              </a:ext>
            </a:extLst>
          </p:cNvPr>
          <p:cNvSpPr txBox="1"/>
          <p:nvPr/>
        </p:nvSpPr>
        <p:spPr>
          <a:xfrm>
            <a:off x="3363566" y="5981825"/>
            <a:ext cx="7407978" cy="830997"/>
          </a:xfrm>
          <a:prstGeom prst="rect">
            <a:avLst/>
          </a:prstGeom>
          <a:solidFill>
            <a:srgbClr val="660066"/>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800" b="0" i="0" u="none" strike="noStrike" kern="0" cap="none" spc="0" normalizeH="0" baseline="0" noProof="0" dirty="0">
              <a:ln>
                <a:noFill/>
              </a:ln>
              <a:solidFill>
                <a:prstClr val="black"/>
              </a:solidFill>
              <a:effectLst/>
              <a:uLnTx/>
              <a:uFillTx/>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BF3E4"/>
        </a:solidFill>
        <a:effectLst/>
      </p:bgPr>
    </p:bg>
    <p:spTree>
      <p:nvGrpSpPr>
        <p:cNvPr id="1" name=""/>
        <p:cNvGrpSpPr/>
        <p:nvPr/>
      </p:nvGrpSpPr>
      <p:grpSpPr>
        <a:xfrm>
          <a:off x="0" y="0"/>
          <a:ext cx="0" cy="0"/>
          <a:chOff x="0" y="0"/>
          <a:chExt cx="0" cy="0"/>
        </a:xfrm>
      </p:grpSpPr>
      <p:grpSp>
        <p:nvGrpSpPr>
          <p:cNvPr id="6" name="Group 6"/>
          <p:cNvGrpSpPr/>
          <p:nvPr/>
        </p:nvGrpSpPr>
        <p:grpSpPr>
          <a:xfrm>
            <a:off x="3706762" y="1568232"/>
            <a:ext cx="6721587" cy="4199208"/>
            <a:chOff x="0" y="0"/>
            <a:chExt cx="5511594" cy="8262552"/>
          </a:xfrm>
        </p:grpSpPr>
        <p:sp>
          <p:nvSpPr>
            <p:cNvPr id="7" name="Freeform 7"/>
            <p:cNvSpPr/>
            <p:nvPr/>
          </p:nvSpPr>
          <p:spPr>
            <a:xfrm>
              <a:off x="31750" y="31750"/>
              <a:ext cx="5448094" cy="8199052"/>
            </a:xfrm>
            <a:custGeom>
              <a:avLst/>
              <a:gdLst/>
              <a:ahLst/>
              <a:cxnLst/>
              <a:rect l="l" t="t" r="r" b="b"/>
              <a:pathLst>
                <a:path w="5448094" h="8199052">
                  <a:moveTo>
                    <a:pt x="5355384" y="8199051"/>
                  </a:moveTo>
                  <a:lnTo>
                    <a:pt x="92710" y="8199051"/>
                  </a:lnTo>
                  <a:cubicBezTo>
                    <a:pt x="41910" y="8199051"/>
                    <a:pt x="0" y="8157142"/>
                    <a:pt x="0" y="8106342"/>
                  </a:cubicBezTo>
                  <a:lnTo>
                    <a:pt x="0" y="92710"/>
                  </a:lnTo>
                  <a:cubicBezTo>
                    <a:pt x="0" y="41910"/>
                    <a:pt x="41910" y="0"/>
                    <a:pt x="92710" y="0"/>
                  </a:cubicBezTo>
                  <a:lnTo>
                    <a:pt x="5354114" y="0"/>
                  </a:lnTo>
                  <a:cubicBezTo>
                    <a:pt x="5404914" y="0"/>
                    <a:pt x="5446824" y="41910"/>
                    <a:pt x="5446824" y="92710"/>
                  </a:cubicBezTo>
                  <a:lnTo>
                    <a:pt x="5446824" y="8105072"/>
                  </a:lnTo>
                  <a:cubicBezTo>
                    <a:pt x="5448094" y="8157142"/>
                    <a:pt x="5406184" y="8199052"/>
                    <a:pt x="5355384" y="8199052"/>
                  </a:cubicBezTo>
                  <a:close/>
                </a:path>
              </a:pathLst>
            </a:custGeom>
            <a:solidFill>
              <a:srgbClr val="105652"/>
            </a:solidFill>
          </p:spPr>
          <p:txBody>
            <a:bodyPr/>
            <a:lstStyle/>
            <a:p>
              <a:endParaRPr lang="en-US"/>
            </a:p>
          </p:txBody>
        </p:sp>
        <p:sp>
          <p:nvSpPr>
            <p:cNvPr id="8" name="Freeform 8"/>
            <p:cNvSpPr/>
            <p:nvPr/>
          </p:nvSpPr>
          <p:spPr>
            <a:xfrm>
              <a:off x="0" y="0"/>
              <a:ext cx="5511594" cy="8262552"/>
            </a:xfrm>
            <a:custGeom>
              <a:avLst/>
              <a:gdLst/>
              <a:ahLst/>
              <a:cxnLst/>
              <a:rect l="l" t="t" r="r" b="b"/>
              <a:pathLst>
                <a:path w="5511594" h="8262552">
                  <a:moveTo>
                    <a:pt x="5387134" y="59690"/>
                  </a:moveTo>
                  <a:cubicBezTo>
                    <a:pt x="5422694" y="59690"/>
                    <a:pt x="5451904" y="88900"/>
                    <a:pt x="5451904" y="124460"/>
                  </a:cubicBezTo>
                  <a:lnTo>
                    <a:pt x="5451904" y="8138092"/>
                  </a:lnTo>
                  <a:cubicBezTo>
                    <a:pt x="5451904" y="8173652"/>
                    <a:pt x="5422694" y="8202862"/>
                    <a:pt x="5387134" y="8202862"/>
                  </a:cubicBezTo>
                  <a:lnTo>
                    <a:pt x="124460" y="8202862"/>
                  </a:lnTo>
                  <a:cubicBezTo>
                    <a:pt x="88900" y="8202862"/>
                    <a:pt x="59690" y="8173652"/>
                    <a:pt x="59690" y="8138092"/>
                  </a:cubicBezTo>
                  <a:lnTo>
                    <a:pt x="59690" y="124460"/>
                  </a:lnTo>
                  <a:cubicBezTo>
                    <a:pt x="59690" y="88900"/>
                    <a:pt x="88900" y="59690"/>
                    <a:pt x="124460" y="59690"/>
                  </a:cubicBezTo>
                  <a:lnTo>
                    <a:pt x="5387134" y="59690"/>
                  </a:lnTo>
                  <a:moveTo>
                    <a:pt x="5387134" y="0"/>
                  </a:moveTo>
                  <a:lnTo>
                    <a:pt x="124460" y="0"/>
                  </a:lnTo>
                  <a:cubicBezTo>
                    <a:pt x="55880" y="0"/>
                    <a:pt x="0" y="55880"/>
                    <a:pt x="0" y="124460"/>
                  </a:cubicBezTo>
                  <a:lnTo>
                    <a:pt x="0" y="8138092"/>
                  </a:lnTo>
                  <a:cubicBezTo>
                    <a:pt x="0" y="8206672"/>
                    <a:pt x="55880" y="8262552"/>
                    <a:pt x="124460" y="8262552"/>
                  </a:cubicBezTo>
                  <a:lnTo>
                    <a:pt x="5387134" y="8262552"/>
                  </a:lnTo>
                  <a:cubicBezTo>
                    <a:pt x="5455714" y="8262552"/>
                    <a:pt x="5511594" y="8206672"/>
                    <a:pt x="5511594" y="8138092"/>
                  </a:cubicBezTo>
                  <a:lnTo>
                    <a:pt x="5511594" y="124460"/>
                  </a:lnTo>
                  <a:cubicBezTo>
                    <a:pt x="5511594" y="55880"/>
                    <a:pt x="5455714" y="0"/>
                    <a:pt x="5387134" y="0"/>
                  </a:cubicBezTo>
                  <a:close/>
                </a:path>
              </a:pathLst>
            </a:custGeom>
            <a:solidFill>
              <a:srgbClr val="000000"/>
            </a:solidFill>
          </p:spPr>
          <p:txBody>
            <a:bodyPr/>
            <a:lstStyle/>
            <a:p>
              <a:endParaRPr lang="en-US"/>
            </a:p>
          </p:txBody>
        </p:sp>
      </p:grpSp>
      <p:pic>
        <p:nvPicPr>
          <p:cNvPr id="9" name="Picture 9"/>
          <p:cNvPicPr>
            <a:picLocks noChangeAspect="1"/>
          </p:cNvPicPr>
          <p:nvPr/>
        </p:nvPicPr>
        <p:blipFill>
          <a:blip r:embed="rId2"/>
          <a:srcRect/>
          <a:stretch>
            <a:fillRect/>
          </a:stretch>
        </p:blipFill>
        <p:spPr>
          <a:xfrm rot="5400000">
            <a:off x="1141188" y="4131331"/>
            <a:ext cx="2966381" cy="1338579"/>
          </a:xfrm>
          <a:prstGeom prst="rect">
            <a:avLst/>
          </a:prstGeom>
        </p:spPr>
      </p:pic>
      <p:sp>
        <p:nvSpPr>
          <p:cNvPr id="11" name="TextBox 11"/>
          <p:cNvSpPr txBox="1"/>
          <p:nvPr/>
        </p:nvSpPr>
        <p:spPr>
          <a:xfrm>
            <a:off x="1274462" y="2105023"/>
            <a:ext cx="2699831" cy="984885"/>
          </a:xfrm>
          <a:prstGeom prst="rect">
            <a:avLst/>
          </a:prstGeom>
        </p:spPr>
        <p:txBody>
          <a:bodyPr wrap="square" lIns="0" tIns="0" rIns="0" bIns="0" rtlCol="0" anchor="t">
            <a:spAutoFit/>
          </a:bodyPr>
          <a:lstStyle/>
          <a:p>
            <a:pPr algn="ctr" defTabSz="457200"/>
            <a:r>
              <a:rPr lang="en-US" sz="3200" b="1">
                <a:ln w="22225">
                  <a:solidFill>
                    <a:srgbClr val="C0504D"/>
                  </a:solidFill>
                  <a:prstDash val="solid"/>
                </a:ln>
                <a:solidFill>
                  <a:sysClr val="windowText" lastClr="000000"/>
                </a:solidFill>
                <a:latin typeface="Nordique Inline" panose="00000500000000000000" pitchFamily="2" charset="0"/>
              </a:rPr>
              <a:t>Writing the Sermon </a:t>
            </a:r>
            <a:r>
              <a:rPr lang="en-US" sz="3200" b="1">
                <a:ln w="22225">
                  <a:solidFill>
                    <a:srgbClr val="C0504D"/>
                  </a:solidFill>
                  <a:prstDash val="solid"/>
                </a:ln>
                <a:solidFill>
                  <a:sysClr val="windowText" lastClr="000000"/>
                </a:solidFill>
                <a:latin typeface="Nordique Inline" panose="00000500000000000000" pitchFamily="2" charset="0"/>
                <a:sym typeface="Wingdings" panose="05000000000000000000" pitchFamily="2" charset="2"/>
              </a:rPr>
              <a:t></a:t>
            </a:r>
            <a:endParaRPr lang="en-US" sz="3200">
              <a:solidFill>
                <a:sysClr val="windowText" lastClr="000000"/>
              </a:solidFill>
              <a:latin typeface="Nordique Inline" panose="00000500000000000000" pitchFamily="2" charset="0"/>
            </a:endParaRPr>
          </a:p>
        </p:txBody>
      </p:sp>
      <p:sp>
        <p:nvSpPr>
          <p:cNvPr id="13" name="TextBox 13"/>
          <p:cNvSpPr txBox="1"/>
          <p:nvPr/>
        </p:nvSpPr>
        <p:spPr>
          <a:xfrm>
            <a:off x="3962155" y="1568232"/>
            <a:ext cx="6316489" cy="3077766"/>
          </a:xfrm>
          <a:prstGeom prst="rect">
            <a:avLst/>
          </a:prstGeom>
        </p:spPr>
        <p:txBody>
          <a:bodyPr wrap="square" lIns="0" tIns="0" rIns="0" bIns="0" rtlCol="0" anchor="t">
            <a:spAutoFit/>
          </a:bodyPr>
          <a:lstStyle/>
          <a:p>
            <a:pPr marL="571500" indent="-571500" defTabSz="457200">
              <a:buFont typeface="Wingdings" panose="05000000000000000000" pitchFamily="2" charset="2"/>
              <a:buChar char="&amp;"/>
            </a:pPr>
            <a:r>
              <a:rPr lang="en-US" sz="4000">
                <a:solidFill>
                  <a:srgbClr val="FBF3E4"/>
                </a:solidFill>
                <a:latin typeface="Bernard MT Condensed" panose="02050806060905020404" pitchFamily="18" charset="0"/>
              </a:rPr>
              <a:t>The ____________</a:t>
            </a:r>
          </a:p>
          <a:p>
            <a:pPr marL="571500" indent="-571500" defTabSz="457200">
              <a:buFont typeface="Wingdings" panose="05000000000000000000" pitchFamily="2" charset="2"/>
              <a:buChar char="&amp;"/>
            </a:pPr>
            <a:r>
              <a:rPr lang="en-US" sz="4000">
                <a:solidFill>
                  <a:srgbClr val="FBF3E4"/>
                </a:solidFill>
                <a:latin typeface="Bernard MT Condensed" panose="02050806060905020404" pitchFamily="18" charset="0"/>
              </a:rPr>
              <a:t>The ____________</a:t>
            </a:r>
          </a:p>
          <a:p>
            <a:pPr marL="571500" indent="-571500" defTabSz="457200">
              <a:buFont typeface="Wingdings" panose="05000000000000000000" pitchFamily="2" charset="2"/>
              <a:buChar char="&amp;"/>
            </a:pPr>
            <a:r>
              <a:rPr lang="en-US" sz="4000">
                <a:solidFill>
                  <a:srgbClr val="FBF3E4"/>
                </a:solidFill>
                <a:latin typeface="Bernard MT Condensed" panose="02050806060905020404" pitchFamily="18" charset="0"/>
              </a:rPr>
              <a:t>The ____________</a:t>
            </a:r>
          </a:p>
          <a:p>
            <a:pPr marL="571500" indent="-571500" defTabSz="457200">
              <a:buFont typeface="Wingdings" panose="05000000000000000000" pitchFamily="2" charset="2"/>
              <a:buChar char="&amp;"/>
            </a:pPr>
            <a:r>
              <a:rPr lang="en-US" sz="4000">
                <a:solidFill>
                  <a:srgbClr val="FBF3E4"/>
                </a:solidFill>
                <a:latin typeface="Bernard MT Condensed" panose="02050806060905020404" pitchFamily="18" charset="0"/>
              </a:rPr>
              <a:t>The ____________</a:t>
            </a:r>
          </a:p>
          <a:p>
            <a:pPr marL="571500" indent="-571500" defTabSz="457200">
              <a:buFont typeface="Wingdings" panose="05000000000000000000" pitchFamily="2" charset="2"/>
              <a:buChar char="&amp;"/>
            </a:pPr>
            <a:r>
              <a:rPr lang="en-US" sz="4000">
                <a:solidFill>
                  <a:srgbClr val="FBF3E4"/>
                </a:solidFill>
                <a:latin typeface="Bernard MT Condensed" panose="02050806060905020404" pitchFamily="18" charset="0"/>
              </a:rPr>
              <a:t>The ____________</a:t>
            </a:r>
          </a:p>
        </p:txBody>
      </p:sp>
      <p:pic>
        <p:nvPicPr>
          <p:cNvPr id="3" name="Picture 5">
            <a:extLst>
              <a:ext uri="{FF2B5EF4-FFF2-40B4-BE49-F238E27FC236}">
                <a16:creationId xmlns:a16="http://schemas.microsoft.com/office/drawing/2014/main" id="{40216EEB-0567-B0DF-0E1F-BC6389FAF851}"/>
              </a:ext>
            </a:extLst>
          </p:cNvPr>
          <p:cNvPicPr>
            <a:picLocks noChangeAspect="1"/>
          </p:cNvPicPr>
          <p:nvPr/>
        </p:nvPicPr>
        <p:blipFill>
          <a:blip r:embed="rId3"/>
          <a:srcRect/>
          <a:stretch/>
        </p:blipFill>
        <p:spPr>
          <a:xfrm>
            <a:off x="5185267" y="6012976"/>
            <a:ext cx="3132280" cy="701266"/>
          </a:xfrm>
          <a:prstGeom prst="rect">
            <a:avLst/>
          </a:prstGeom>
        </p:spPr>
      </p:pic>
      <p:sp>
        <p:nvSpPr>
          <p:cNvPr id="4" name="Title 1">
            <a:extLst>
              <a:ext uri="{FF2B5EF4-FFF2-40B4-BE49-F238E27FC236}">
                <a16:creationId xmlns:a16="http://schemas.microsoft.com/office/drawing/2014/main" id="{D761F8BF-C73B-DD9C-55CD-4F83D264B5FB}"/>
              </a:ext>
            </a:extLst>
          </p:cNvPr>
          <p:cNvSpPr txBox="1">
            <a:spLocks/>
          </p:cNvSpPr>
          <p:nvPr/>
        </p:nvSpPr>
        <p:spPr>
          <a:xfrm>
            <a:off x="1736378" y="14442"/>
            <a:ext cx="8801837" cy="1165969"/>
          </a:xfrm>
          <a:prstGeom prst="rect">
            <a:avLst/>
          </a:prstGeom>
          <a:solidFill>
            <a:sysClr val="windowText" lastClr="00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b="1">
                <a:solidFill>
                  <a:prstClr val="white"/>
                </a:solidFill>
                <a:latin typeface="Lucida Calligraphy" panose="03010101010101010101" pitchFamily="66" charset="0"/>
              </a:rPr>
              <a:t>Approaches to Crafting</a:t>
            </a:r>
            <a:endParaRPr lang="en-US">
              <a:solidFill>
                <a:sysClr val="windowText" lastClr="000000"/>
              </a:solidFill>
              <a:latin typeface="Calibri Light" panose="020F0302020204030204"/>
            </a:endParaRPr>
          </a:p>
        </p:txBody>
      </p:sp>
      <p:sp>
        <p:nvSpPr>
          <p:cNvPr id="10" name="Rectangle 9">
            <a:extLst>
              <a:ext uri="{FF2B5EF4-FFF2-40B4-BE49-F238E27FC236}">
                <a16:creationId xmlns:a16="http://schemas.microsoft.com/office/drawing/2014/main" id="{79850E7C-F947-B5FD-885A-0A2383DEE4DC}"/>
              </a:ext>
            </a:extLst>
          </p:cNvPr>
          <p:cNvSpPr/>
          <p:nvPr/>
        </p:nvSpPr>
        <p:spPr>
          <a:xfrm>
            <a:off x="5915470" y="1459644"/>
            <a:ext cx="1505540" cy="707886"/>
          </a:xfrm>
          <a:prstGeom prst="rect">
            <a:avLst/>
          </a:prstGeom>
          <a:noFill/>
        </p:spPr>
        <p:txBody>
          <a:bodyPr wrap="none" lIns="91440" tIns="45720" rIns="91440" bIns="45720">
            <a:spAutoFit/>
          </a:bodyPr>
          <a:lstStyle/>
          <a:p>
            <a:pPr algn="ctr" defTabSz="457200"/>
            <a:r>
              <a:rPr lang="en-US" sz="4000" b="1">
                <a:ln w="22225">
                  <a:solidFill>
                    <a:srgbClr val="ED7D31"/>
                  </a:solidFill>
                  <a:prstDash val="solid"/>
                </a:ln>
                <a:solidFill>
                  <a:srgbClr val="00FFFF"/>
                </a:solidFill>
                <a:latin typeface="Impact" panose="020B0806030902050204" pitchFamily="34" charset="0"/>
                <a:cs typeface="Aharoni" panose="02010803020104030203" pitchFamily="2" charset="-79"/>
              </a:rPr>
              <a:t>Bones</a:t>
            </a:r>
          </a:p>
        </p:txBody>
      </p:sp>
      <p:sp>
        <p:nvSpPr>
          <p:cNvPr id="14" name="Rectangle 13">
            <a:extLst>
              <a:ext uri="{FF2B5EF4-FFF2-40B4-BE49-F238E27FC236}">
                <a16:creationId xmlns:a16="http://schemas.microsoft.com/office/drawing/2014/main" id="{9ECC9D63-1265-8F3C-FF04-5C528F4C61D7}"/>
              </a:ext>
            </a:extLst>
          </p:cNvPr>
          <p:cNvSpPr/>
          <p:nvPr/>
        </p:nvSpPr>
        <p:spPr>
          <a:xfrm>
            <a:off x="6073490" y="2045444"/>
            <a:ext cx="1228221" cy="707886"/>
          </a:xfrm>
          <a:prstGeom prst="rect">
            <a:avLst/>
          </a:prstGeom>
          <a:noFill/>
        </p:spPr>
        <p:txBody>
          <a:bodyPr wrap="none" lIns="91440" tIns="45720" rIns="91440" bIns="45720">
            <a:spAutoFit/>
          </a:bodyPr>
          <a:lstStyle/>
          <a:p>
            <a:pPr algn="ctr" defTabSz="457200"/>
            <a:r>
              <a:rPr lang="en-US" sz="4000" b="1">
                <a:ln w="22225">
                  <a:solidFill>
                    <a:srgbClr val="ED7D31"/>
                  </a:solidFill>
                  <a:prstDash val="solid"/>
                </a:ln>
                <a:solidFill>
                  <a:srgbClr val="00FFFF"/>
                </a:solidFill>
                <a:latin typeface="Impact" panose="020B0806030902050204" pitchFamily="34" charset="0"/>
                <a:cs typeface="Aharoni" panose="02010803020104030203" pitchFamily="2" charset="-79"/>
              </a:rPr>
              <a:t>Body</a:t>
            </a:r>
          </a:p>
        </p:txBody>
      </p:sp>
      <p:sp>
        <p:nvSpPr>
          <p:cNvPr id="15" name="Rectangle 14">
            <a:extLst>
              <a:ext uri="{FF2B5EF4-FFF2-40B4-BE49-F238E27FC236}">
                <a16:creationId xmlns:a16="http://schemas.microsoft.com/office/drawing/2014/main" id="{2CC6CE83-12CB-B8AC-5A74-A15AE3FF296A}"/>
              </a:ext>
            </a:extLst>
          </p:cNvPr>
          <p:cNvSpPr/>
          <p:nvPr/>
        </p:nvSpPr>
        <p:spPr>
          <a:xfrm>
            <a:off x="5574643" y="2644923"/>
            <a:ext cx="2353529" cy="707886"/>
          </a:xfrm>
          <a:prstGeom prst="rect">
            <a:avLst/>
          </a:prstGeom>
          <a:noFill/>
        </p:spPr>
        <p:txBody>
          <a:bodyPr wrap="none" lIns="91440" tIns="45720" rIns="91440" bIns="45720">
            <a:spAutoFit/>
          </a:bodyPr>
          <a:lstStyle/>
          <a:p>
            <a:pPr algn="ctr" defTabSz="457200"/>
            <a:r>
              <a:rPr lang="en-US" sz="4000" b="1">
                <a:ln w="22225">
                  <a:solidFill>
                    <a:srgbClr val="ED7D31"/>
                  </a:solidFill>
                  <a:prstDash val="solid"/>
                </a:ln>
                <a:solidFill>
                  <a:srgbClr val="00FFFF"/>
                </a:solidFill>
                <a:latin typeface="Impact" panose="020B0806030902050204" pitchFamily="34" charset="0"/>
                <a:cs typeface="Aharoni" panose="02010803020104030203" pitchFamily="2" charset="-79"/>
              </a:rPr>
              <a:t>Beginning</a:t>
            </a:r>
          </a:p>
        </p:txBody>
      </p:sp>
      <p:sp>
        <p:nvSpPr>
          <p:cNvPr id="16" name="Rectangle 15">
            <a:extLst>
              <a:ext uri="{FF2B5EF4-FFF2-40B4-BE49-F238E27FC236}">
                <a16:creationId xmlns:a16="http://schemas.microsoft.com/office/drawing/2014/main" id="{84971E86-4E80-56E4-052D-F1DBBF9EA8E6}"/>
              </a:ext>
            </a:extLst>
          </p:cNvPr>
          <p:cNvSpPr/>
          <p:nvPr/>
        </p:nvSpPr>
        <p:spPr>
          <a:xfrm>
            <a:off x="5689257" y="3291517"/>
            <a:ext cx="2124300" cy="707886"/>
          </a:xfrm>
          <a:prstGeom prst="rect">
            <a:avLst/>
          </a:prstGeom>
          <a:noFill/>
        </p:spPr>
        <p:txBody>
          <a:bodyPr wrap="none" lIns="91440" tIns="45720" rIns="91440" bIns="45720">
            <a:spAutoFit/>
          </a:bodyPr>
          <a:lstStyle/>
          <a:p>
            <a:pPr algn="ctr" defTabSz="457200"/>
            <a:r>
              <a:rPr lang="en-US" sz="4000" b="1">
                <a:ln w="22225">
                  <a:solidFill>
                    <a:srgbClr val="ED7D31"/>
                  </a:solidFill>
                  <a:prstDash val="solid"/>
                </a:ln>
                <a:solidFill>
                  <a:srgbClr val="00FFFF"/>
                </a:solidFill>
                <a:latin typeface="Impact" panose="020B0806030902050204" pitchFamily="34" charset="0"/>
                <a:cs typeface="Aharoni" panose="02010803020104030203" pitchFamily="2" charset="-79"/>
              </a:rPr>
              <a:t>Back-End</a:t>
            </a:r>
          </a:p>
        </p:txBody>
      </p:sp>
      <p:sp>
        <p:nvSpPr>
          <p:cNvPr id="17" name="Rectangle 16">
            <a:extLst>
              <a:ext uri="{FF2B5EF4-FFF2-40B4-BE49-F238E27FC236}">
                <a16:creationId xmlns:a16="http://schemas.microsoft.com/office/drawing/2014/main" id="{ABA44A28-B7D8-9C50-66B5-9F7997740F23}"/>
              </a:ext>
            </a:extLst>
          </p:cNvPr>
          <p:cNvSpPr/>
          <p:nvPr/>
        </p:nvSpPr>
        <p:spPr>
          <a:xfrm>
            <a:off x="6129722" y="3885799"/>
            <a:ext cx="1534394" cy="707886"/>
          </a:xfrm>
          <a:prstGeom prst="rect">
            <a:avLst/>
          </a:prstGeom>
          <a:noFill/>
        </p:spPr>
        <p:txBody>
          <a:bodyPr wrap="none" lIns="91440" tIns="45720" rIns="91440" bIns="45720">
            <a:spAutoFit/>
          </a:bodyPr>
          <a:lstStyle/>
          <a:p>
            <a:pPr algn="ctr" defTabSz="457200"/>
            <a:r>
              <a:rPr lang="en-US" sz="4000" b="1">
                <a:ln w="22225">
                  <a:solidFill>
                    <a:srgbClr val="ED7D31"/>
                  </a:solidFill>
                  <a:prstDash val="solid"/>
                </a:ln>
                <a:solidFill>
                  <a:srgbClr val="00FFFF"/>
                </a:solidFill>
                <a:latin typeface="Impact" panose="020B0806030902050204" pitchFamily="34" charset="0"/>
                <a:cs typeface="Aharoni" panose="02010803020104030203" pitchFamily="2" charset="-79"/>
              </a:rPr>
              <a:t>Buy-In</a:t>
            </a:r>
          </a:p>
        </p:txBody>
      </p:sp>
      <p:sp>
        <p:nvSpPr>
          <p:cNvPr id="5" name="TextBox 4">
            <a:extLst>
              <a:ext uri="{FF2B5EF4-FFF2-40B4-BE49-F238E27FC236}">
                <a16:creationId xmlns:a16="http://schemas.microsoft.com/office/drawing/2014/main" id="{AEC7AE72-2D3B-B906-1D78-D27C4C9C6B06}"/>
              </a:ext>
            </a:extLst>
          </p:cNvPr>
          <p:cNvSpPr txBox="1"/>
          <p:nvPr/>
        </p:nvSpPr>
        <p:spPr>
          <a:xfrm>
            <a:off x="3363566" y="5981825"/>
            <a:ext cx="7407978" cy="830997"/>
          </a:xfrm>
          <a:prstGeom prst="rect">
            <a:avLst/>
          </a:prstGeom>
          <a:solidFill>
            <a:srgbClr val="660066"/>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060949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ircle(in)">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ircle(in)">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circle(in)">
                                      <p:cBhvr>
                                        <p:cTn id="22" dur="20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circle(in)">
                                      <p:cBhvr>
                                        <p:cTn id="2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5" grpId="0"/>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5EFD2245-6E50-7BB3-FE92-A11C637CF736}"/>
              </a:ext>
            </a:extLst>
          </p:cNvPr>
          <p:cNvPicPr>
            <a:picLocks noChangeAspect="1"/>
          </p:cNvPicPr>
          <p:nvPr/>
        </p:nvPicPr>
        <p:blipFill>
          <a:blip r:embed="rId2"/>
          <a:stretch>
            <a:fillRect/>
          </a:stretch>
        </p:blipFill>
        <p:spPr>
          <a:xfrm>
            <a:off x="9618" y="-250"/>
            <a:ext cx="12192000" cy="6858000"/>
          </a:xfrm>
          <a:prstGeom prst="rect">
            <a:avLst/>
          </a:prstGeom>
        </p:spPr>
      </p:pic>
      <p:sp>
        <p:nvSpPr>
          <p:cNvPr id="4" name="Rectangle 3">
            <a:extLst>
              <a:ext uri="{FF2B5EF4-FFF2-40B4-BE49-F238E27FC236}">
                <a16:creationId xmlns:a16="http://schemas.microsoft.com/office/drawing/2014/main" id="{76600BCD-6951-25D3-D6BC-692E76F805C0}"/>
              </a:ext>
            </a:extLst>
          </p:cNvPr>
          <p:cNvSpPr/>
          <p:nvPr/>
        </p:nvSpPr>
        <p:spPr>
          <a:xfrm>
            <a:off x="217714" y="485947"/>
            <a:ext cx="11337573" cy="1015663"/>
          </a:xfrm>
          <a:prstGeom prst="rect">
            <a:avLst/>
          </a:prstGeom>
          <a:solidFill>
            <a:schemeClr val="tx1"/>
          </a:solidFill>
        </p:spPr>
        <p:txBody>
          <a:bodyPr wrap="square" lIns="91440" tIns="45720" rIns="91440" bIns="45720">
            <a:spAutoFit/>
          </a:bodyPr>
          <a:lstStyle/>
          <a:p>
            <a:pPr algn="ctr"/>
            <a:r>
              <a:rPr lang="en-US" sz="6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mpact" panose="020B0806030902050204" pitchFamily="34" charset="0"/>
              </a:rPr>
              <a:t>The GOALS of Bible Study</a:t>
            </a:r>
          </a:p>
        </p:txBody>
      </p:sp>
      <p:sp>
        <p:nvSpPr>
          <p:cNvPr id="3" name="Rectangle 2">
            <a:extLst>
              <a:ext uri="{FF2B5EF4-FFF2-40B4-BE49-F238E27FC236}">
                <a16:creationId xmlns:a16="http://schemas.microsoft.com/office/drawing/2014/main" id="{85220D1C-86C1-B087-8A89-64E35C269B3B}"/>
              </a:ext>
            </a:extLst>
          </p:cNvPr>
          <p:cNvSpPr/>
          <p:nvPr/>
        </p:nvSpPr>
        <p:spPr>
          <a:xfrm>
            <a:off x="96799" y="1584043"/>
            <a:ext cx="3103928" cy="2246769"/>
          </a:xfrm>
          <a:prstGeom prst="rect">
            <a:avLst/>
          </a:prstGeom>
          <a:solidFill>
            <a:schemeClr val="accent6">
              <a:lumMod val="50000"/>
            </a:schemeClr>
          </a:solidFill>
        </p:spPr>
        <p:txBody>
          <a:bodyPr wrap="none" lIns="91440" tIns="45720" rIns="91440" bIns="45720">
            <a:spAutoFit/>
          </a:bodyPr>
          <a:lstStyle/>
          <a:p>
            <a:pPr algn="ctr" defTabSz="457200"/>
            <a:r>
              <a:rPr lang="en-US" sz="2800" b="1">
                <a:ln w="6600">
                  <a:solidFill>
                    <a:srgbClr val="ED7D31"/>
                  </a:solidFill>
                  <a:prstDash val="solid"/>
                </a:ln>
                <a:solidFill>
                  <a:srgbClr val="FFFFFF"/>
                </a:solidFill>
                <a:effectLst>
                  <a:outerShdw dist="38100" dir="2700000" algn="tl" rotWithShape="0">
                    <a:srgbClr val="ED7D31"/>
                  </a:outerShdw>
                </a:effectLst>
                <a:latin typeface="Bernard MT Condensed" panose="02050806060905020404" pitchFamily="18" charset="0"/>
              </a:rPr>
              <a:t>Discovering the Word</a:t>
            </a:r>
          </a:p>
          <a:p>
            <a:pPr algn="ctr" defTabSz="457200"/>
            <a:r>
              <a:rPr lang="en-US" sz="2800" b="1">
                <a:ln w="6600">
                  <a:solidFill>
                    <a:srgbClr val="ED7D31"/>
                  </a:solidFill>
                  <a:prstDash val="solid"/>
                </a:ln>
                <a:solidFill>
                  <a:srgbClr val="FFFFFF"/>
                </a:solidFill>
                <a:effectLst>
                  <a:outerShdw dist="38100" dir="2700000" algn="tl" rotWithShape="0">
                    <a:srgbClr val="ED7D31"/>
                  </a:outerShdw>
                </a:effectLst>
                <a:latin typeface="Bernard MT Condensed" panose="02050806060905020404" pitchFamily="18" charset="0"/>
                <a:ea typeface="Yu Gothic UI Semibold" panose="020B0700000000000000" pitchFamily="34" charset="-128"/>
              </a:rPr>
              <a:t>⬇</a:t>
            </a:r>
          </a:p>
          <a:p>
            <a:pPr algn="ctr" defTabSz="457200"/>
            <a:r>
              <a:rPr lang="en-US" sz="2800" b="1">
                <a:ln w="6600">
                  <a:solidFill>
                    <a:srgbClr val="ED7D31"/>
                  </a:solidFill>
                  <a:prstDash val="solid"/>
                </a:ln>
                <a:solidFill>
                  <a:srgbClr val="FFFFFF"/>
                </a:solidFill>
                <a:effectLst>
                  <a:outerShdw dist="38100" dir="2700000" algn="tl" rotWithShape="0">
                    <a:srgbClr val="ED7D31"/>
                  </a:outerShdw>
                </a:effectLst>
                <a:latin typeface="Bernard MT Condensed" panose="02050806060905020404" pitchFamily="18" charset="0"/>
                <a:ea typeface="Yu Gothic UI Semibold" panose="020B0700000000000000" pitchFamily="34" charset="-128"/>
              </a:rPr>
              <a:t>Doing the Word</a:t>
            </a:r>
          </a:p>
          <a:p>
            <a:pPr algn="ctr" defTabSz="457200"/>
            <a:r>
              <a:rPr lang="en-US" sz="2800" b="1">
                <a:ln w="6600">
                  <a:solidFill>
                    <a:srgbClr val="ED7D31"/>
                  </a:solidFill>
                  <a:prstDash val="solid"/>
                </a:ln>
                <a:solidFill>
                  <a:srgbClr val="FFFFFF"/>
                </a:solidFill>
                <a:effectLst>
                  <a:outerShdw dist="38100" dir="2700000" algn="tl" rotWithShape="0">
                    <a:srgbClr val="ED7D31"/>
                  </a:outerShdw>
                </a:effectLst>
                <a:latin typeface="Bernard MT Condensed" panose="02050806060905020404" pitchFamily="18" charset="0"/>
                <a:ea typeface="Yu Gothic UI Semibold" panose="020B0700000000000000" pitchFamily="34" charset="-128"/>
              </a:rPr>
              <a:t>⬇</a:t>
            </a:r>
          </a:p>
          <a:p>
            <a:pPr algn="ctr" defTabSz="457200"/>
            <a:r>
              <a:rPr lang="en-US" sz="2800" b="1">
                <a:ln w="6600">
                  <a:solidFill>
                    <a:srgbClr val="ED7D31"/>
                  </a:solidFill>
                  <a:prstDash val="solid"/>
                </a:ln>
                <a:solidFill>
                  <a:srgbClr val="FFFFFF"/>
                </a:solidFill>
                <a:effectLst>
                  <a:outerShdw dist="38100" dir="2700000" algn="tl" rotWithShape="0">
                    <a:srgbClr val="ED7D31"/>
                  </a:outerShdw>
                </a:effectLst>
                <a:latin typeface="Bernard MT Condensed" panose="02050806060905020404" pitchFamily="18" charset="0"/>
                <a:ea typeface="Yu Gothic UI Semibold" panose="020B0700000000000000" pitchFamily="34" charset="-128"/>
              </a:rPr>
              <a:t>Delivering the Word</a:t>
            </a:r>
            <a:endParaRPr lang="en-US" sz="2800" b="1">
              <a:ln w="6600">
                <a:solidFill>
                  <a:srgbClr val="ED7D31"/>
                </a:solidFill>
                <a:prstDash val="solid"/>
              </a:ln>
              <a:solidFill>
                <a:srgbClr val="FFFFFF"/>
              </a:solidFill>
              <a:effectLst>
                <a:outerShdw dist="38100" dir="2700000" algn="tl" rotWithShape="0">
                  <a:srgbClr val="ED7D31"/>
                </a:outerShdw>
              </a:effectLst>
              <a:latin typeface="Bernard MT Condensed" panose="02050806060905020404" pitchFamily="18" charset="0"/>
            </a:endParaRPr>
          </a:p>
        </p:txBody>
      </p:sp>
      <p:sp>
        <p:nvSpPr>
          <p:cNvPr id="5" name="Rectangle 4">
            <a:extLst>
              <a:ext uri="{FF2B5EF4-FFF2-40B4-BE49-F238E27FC236}">
                <a16:creationId xmlns:a16="http://schemas.microsoft.com/office/drawing/2014/main" id="{B2F9AA2D-9B5A-8B57-2E7D-08E87543BB36}"/>
              </a:ext>
            </a:extLst>
          </p:cNvPr>
          <p:cNvSpPr/>
          <p:nvPr/>
        </p:nvSpPr>
        <p:spPr>
          <a:xfrm>
            <a:off x="96799" y="3913245"/>
            <a:ext cx="2930610" cy="2862322"/>
          </a:xfrm>
          <a:prstGeom prst="rect">
            <a:avLst/>
          </a:prstGeom>
          <a:solidFill>
            <a:srgbClr val="002060"/>
          </a:solidFill>
        </p:spPr>
        <p:txBody>
          <a:bodyPr wrap="none" lIns="91440" tIns="45720" rIns="91440" bIns="45720">
            <a:spAutoFit/>
          </a:bodyPr>
          <a:lstStyle/>
          <a:p>
            <a:pPr algn="ctr" defTabSz="457200"/>
            <a:r>
              <a:rPr lang="en-US" sz="3600" b="1">
                <a:ln w="12700">
                  <a:solidFill>
                    <a:srgbClr val="5B9BD5"/>
                  </a:solidFill>
                  <a:prstDash val="solid"/>
                </a:ln>
                <a:pattFill prst="ltDnDiag">
                  <a:fgClr>
                    <a:srgbClr val="5B9BD5">
                      <a:lumMod val="60000"/>
                      <a:lumOff val="40000"/>
                    </a:srgbClr>
                  </a:fgClr>
                  <a:bgClr>
                    <a:prstClr val="white"/>
                  </a:bgClr>
                </a:pattFill>
                <a:latin typeface="Bernard MT Condensed" panose="02050806060905020404" pitchFamily="18" charset="0"/>
              </a:rPr>
              <a:t>Investigation</a:t>
            </a:r>
          </a:p>
          <a:p>
            <a:pPr algn="ctr" defTabSz="457200"/>
            <a:r>
              <a:rPr lang="en-US" sz="3600" b="1">
                <a:ln w="12700">
                  <a:solidFill>
                    <a:srgbClr val="5B9BD5"/>
                  </a:solidFill>
                  <a:prstDash val="solid"/>
                </a:ln>
                <a:pattFill prst="ltDnDiag">
                  <a:fgClr>
                    <a:srgbClr val="5B9BD5">
                      <a:lumMod val="60000"/>
                      <a:lumOff val="40000"/>
                    </a:srgbClr>
                  </a:fgClr>
                  <a:bgClr>
                    <a:prstClr val="white"/>
                  </a:bgClr>
                </a:pattFill>
                <a:latin typeface="Bernard MT Condensed" panose="02050806060905020404" pitchFamily="18" charset="0"/>
                <a:ea typeface="Yu Gothic UI Semibold" panose="020B0700000000000000" pitchFamily="34" charset="-128"/>
              </a:rPr>
              <a:t>⬇</a:t>
            </a:r>
          </a:p>
          <a:p>
            <a:pPr algn="ctr" defTabSz="457200"/>
            <a:r>
              <a:rPr lang="en-US" sz="3600" b="1">
                <a:ln w="12700">
                  <a:solidFill>
                    <a:srgbClr val="5B9BD5"/>
                  </a:solidFill>
                  <a:prstDash val="solid"/>
                </a:ln>
                <a:pattFill prst="ltDnDiag">
                  <a:fgClr>
                    <a:srgbClr val="5B9BD5">
                      <a:lumMod val="60000"/>
                      <a:lumOff val="40000"/>
                    </a:srgbClr>
                  </a:fgClr>
                  <a:bgClr>
                    <a:prstClr val="white"/>
                  </a:bgClr>
                </a:pattFill>
                <a:latin typeface="Bernard MT Condensed" panose="02050806060905020404" pitchFamily="18" charset="0"/>
                <a:ea typeface="Yu Gothic UI Semibold" panose="020B0700000000000000" pitchFamily="34" charset="-128"/>
              </a:rPr>
              <a:t>Application</a:t>
            </a:r>
          </a:p>
          <a:p>
            <a:pPr algn="ctr" defTabSz="457200"/>
            <a:r>
              <a:rPr lang="en-US" sz="3600" b="1">
                <a:ln w="12700">
                  <a:solidFill>
                    <a:srgbClr val="5B9BD5"/>
                  </a:solidFill>
                  <a:prstDash val="solid"/>
                </a:ln>
                <a:pattFill prst="ltDnDiag">
                  <a:fgClr>
                    <a:srgbClr val="5B9BD5">
                      <a:lumMod val="60000"/>
                      <a:lumOff val="40000"/>
                    </a:srgbClr>
                  </a:fgClr>
                  <a:bgClr>
                    <a:prstClr val="white"/>
                  </a:bgClr>
                </a:pattFill>
                <a:latin typeface="Bernard MT Condensed" panose="02050806060905020404" pitchFamily="18" charset="0"/>
                <a:ea typeface="Yu Gothic UI Semibold" panose="020B0700000000000000" pitchFamily="34" charset="-128"/>
              </a:rPr>
              <a:t>⬇</a:t>
            </a:r>
          </a:p>
          <a:p>
            <a:pPr algn="ctr" defTabSz="457200"/>
            <a:r>
              <a:rPr lang="en-US" sz="3600" b="1">
                <a:ln w="12700">
                  <a:solidFill>
                    <a:srgbClr val="5B9BD5"/>
                  </a:solidFill>
                  <a:prstDash val="solid"/>
                </a:ln>
                <a:pattFill prst="ltDnDiag">
                  <a:fgClr>
                    <a:srgbClr val="5B9BD5">
                      <a:lumMod val="60000"/>
                      <a:lumOff val="40000"/>
                    </a:srgbClr>
                  </a:fgClr>
                  <a:bgClr>
                    <a:prstClr val="white"/>
                  </a:bgClr>
                </a:pattFill>
                <a:latin typeface="Bernard MT Condensed" panose="02050806060905020404" pitchFamily="18" charset="0"/>
                <a:ea typeface="Yu Gothic UI Semibold" panose="020B0700000000000000" pitchFamily="34" charset="-128"/>
              </a:rPr>
              <a:t>Communication</a:t>
            </a:r>
            <a:endParaRPr lang="en-US" sz="3600" b="1">
              <a:ln w="12700">
                <a:solidFill>
                  <a:srgbClr val="5B9BD5"/>
                </a:solidFill>
                <a:prstDash val="solid"/>
              </a:ln>
              <a:pattFill prst="ltDnDiag">
                <a:fgClr>
                  <a:srgbClr val="5B9BD5">
                    <a:lumMod val="60000"/>
                    <a:lumOff val="40000"/>
                  </a:srgbClr>
                </a:fgClr>
                <a:bgClr>
                  <a:prstClr val="white"/>
                </a:bgClr>
              </a:pattFill>
              <a:latin typeface="Bernard MT Condensed" panose="02050806060905020404" pitchFamily="18" charset="0"/>
            </a:endParaRPr>
          </a:p>
        </p:txBody>
      </p:sp>
      <p:sp>
        <p:nvSpPr>
          <p:cNvPr id="6" name="Rectangle 5">
            <a:extLst>
              <a:ext uri="{FF2B5EF4-FFF2-40B4-BE49-F238E27FC236}">
                <a16:creationId xmlns:a16="http://schemas.microsoft.com/office/drawing/2014/main" id="{0F34ABE0-69E2-120C-2B16-E2533E3DE957}"/>
              </a:ext>
            </a:extLst>
          </p:cNvPr>
          <p:cNvSpPr/>
          <p:nvPr/>
        </p:nvSpPr>
        <p:spPr>
          <a:xfrm>
            <a:off x="4386095" y="1584043"/>
            <a:ext cx="7169192" cy="2123658"/>
          </a:xfrm>
          <a:prstGeom prst="rect">
            <a:avLst/>
          </a:prstGeom>
          <a:solidFill>
            <a:schemeClr val="tx1"/>
          </a:solidFill>
          <a:ln w="57150">
            <a:solidFill>
              <a:srgbClr val="66FF33"/>
            </a:solidFill>
            <a:prstDash val="dash"/>
          </a:ln>
        </p:spPr>
        <p:txBody>
          <a:bodyPr wrap="square" lIns="91440" tIns="45720" rIns="91440" bIns="45720">
            <a:spAutoFit/>
          </a:bodyPr>
          <a:lstStyle/>
          <a:p>
            <a:pPr algn="ctr" defTabSz="457200">
              <a:defRPr/>
            </a:pPr>
            <a:r>
              <a:rPr lang="en-US" sz="4400" b="1" dirty="0">
                <a:ln w="12700">
                  <a:solidFill>
                    <a:srgbClr val="4472C4"/>
                  </a:solidFill>
                  <a:prstDash val="solid"/>
                </a:ln>
                <a:pattFill prst="pct50">
                  <a:fgClr>
                    <a:srgbClr val="4472C4"/>
                  </a:fgClr>
                  <a:bgClr>
                    <a:srgbClr val="4472C4">
                      <a:lumMod val="20000"/>
                      <a:lumOff val="80000"/>
                    </a:srgbClr>
                  </a:bgClr>
                </a:pattFill>
                <a:effectLst>
                  <a:outerShdw dist="38100" dir="2640000" algn="bl" rotWithShape="0">
                    <a:srgbClr val="4472C4"/>
                  </a:outerShdw>
                </a:effectLst>
                <a:latin typeface="Bernard MT Condensed" panose="02050806060905020404" pitchFamily="18" charset="0"/>
                <a:cs typeface="Aharoni" panose="02010803020104030203" pitchFamily="2" charset="-79"/>
              </a:rPr>
              <a:t>Moving from </a:t>
            </a:r>
          </a:p>
          <a:p>
            <a:pPr algn="ctr" defTabSz="457200">
              <a:defRPr/>
            </a:pPr>
            <a:r>
              <a:rPr lang="en-US" sz="4400" b="1" dirty="0">
                <a:ln w="12700">
                  <a:solidFill>
                    <a:srgbClr val="4472C4"/>
                  </a:solidFill>
                  <a:prstDash val="solid"/>
                </a:ln>
                <a:pattFill prst="pct50">
                  <a:fgClr>
                    <a:srgbClr val="4472C4"/>
                  </a:fgClr>
                  <a:bgClr>
                    <a:srgbClr val="4472C4">
                      <a:lumMod val="20000"/>
                      <a:lumOff val="80000"/>
                    </a:srgbClr>
                  </a:bgClr>
                </a:pattFill>
                <a:effectLst>
                  <a:outerShdw dist="38100" dir="2640000" algn="bl" rotWithShape="0">
                    <a:srgbClr val="4472C4"/>
                  </a:outerShdw>
                </a:effectLst>
                <a:latin typeface="Bernard MT Condensed" panose="02050806060905020404" pitchFamily="18" charset="0"/>
                <a:cs typeface="Aharoni" panose="02010803020104030203" pitchFamily="2" charset="-79"/>
              </a:rPr>
              <a:t>Investigation to </a:t>
            </a:r>
          </a:p>
          <a:p>
            <a:pPr algn="ctr" defTabSz="457200">
              <a:defRPr/>
            </a:pPr>
            <a:r>
              <a:rPr lang="en-US" sz="4400" b="1" dirty="0">
                <a:ln w="12700">
                  <a:solidFill>
                    <a:srgbClr val="FF0000"/>
                  </a:solidFill>
                  <a:prstDash val="solid"/>
                </a:ln>
                <a:pattFill prst="pct50">
                  <a:fgClr>
                    <a:srgbClr val="4472C4"/>
                  </a:fgClr>
                  <a:bgClr>
                    <a:srgbClr val="4472C4">
                      <a:lumMod val="20000"/>
                      <a:lumOff val="80000"/>
                    </a:srgbClr>
                  </a:bgClr>
                </a:pattFill>
                <a:effectLst>
                  <a:outerShdw dist="38100" dir="2640000" algn="bl" rotWithShape="0">
                    <a:srgbClr val="4472C4"/>
                  </a:outerShdw>
                </a:effectLst>
                <a:latin typeface="Bernard MT Condensed" panose="02050806060905020404" pitchFamily="18" charset="0"/>
                <a:cs typeface="Aharoni" panose="02010803020104030203" pitchFamily="2" charset="-79"/>
              </a:rPr>
              <a:t>Implementation</a:t>
            </a:r>
          </a:p>
        </p:txBody>
      </p:sp>
      <p:sp>
        <p:nvSpPr>
          <p:cNvPr id="8" name="Rectangle 7">
            <a:extLst>
              <a:ext uri="{FF2B5EF4-FFF2-40B4-BE49-F238E27FC236}">
                <a16:creationId xmlns:a16="http://schemas.microsoft.com/office/drawing/2014/main" id="{77B5ADAF-75DB-6F21-3F2E-257557885467}"/>
              </a:ext>
            </a:extLst>
          </p:cNvPr>
          <p:cNvSpPr/>
          <p:nvPr/>
        </p:nvSpPr>
        <p:spPr>
          <a:xfrm>
            <a:off x="5442247" y="4005328"/>
            <a:ext cx="5656161" cy="1446550"/>
          </a:xfrm>
          <a:prstGeom prst="rect">
            <a:avLst/>
          </a:prstGeom>
          <a:solidFill>
            <a:schemeClr val="tx1"/>
          </a:solidFill>
          <a:ln w="57150">
            <a:solidFill>
              <a:srgbClr val="00B0F0"/>
            </a:solidFill>
            <a:prstDash val="dash"/>
          </a:ln>
        </p:spPr>
        <p:txBody>
          <a:bodyPr wrap="square" lIns="91440" tIns="45720" rIns="91440" bIns="45720">
            <a:spAutoFit/>
          </a:bodyPr>
          <a:lstStyle/>
          <a:p>
            <a:pPr algn="ctr" defTabSz="457200">
              <a:defRPr/>
            </a:pPr>
            <a:r>
              <a:rPr lang="en-US" sz="4400" b="1" dirty="0">
                <a:ln w="12700">
                  <a:solidFill>
                    <a:srgbClr val="4472C4"/>
                  </a:solidFill>
                  <a:prstDash val="solid"/>
                </a:ln>
                <a:solidFill>
                  <a:srgbClr val="66FF33"/>
                </a:solidFill>
                <a:effectLst>
                  <a:outerShdw dist="38100" dir="2640000" algn="bl" rotWithShape="0">
                    <a:srgbClr val="4472C4"/>
                  </a:outerShdw>
                </a:effectLst>
                <a:latin typeface="Bernard MT Condensed" panose="02050806060905020404" pitchFamily="18" charset="0"/>
                <a:cs typeface="Aharoni" panose="02010803020104030203" pitchFamily="2" charset="-79"/>
              </a:rPr>
              <a:t>Moving from Exegesis </a:t>
            </a:r>
          </a:p>
          <a:p>
            <a:pPr algn="ctr" defTabSz="457200">
              <a:defRPr/>
            </a:pPr>
            <a:r>
              <a:rPr lang="en-US" sz="4400" b="1" dirty="0">
                <a:ln w="12700">
                  <a:solidFill>
                    <a:srgbClr val="4472C4"/>
                  </a:solidFill>
                  <a:prstDash val="solid"/>
                </a:ln>
                <a:solidFill>
                  <a:srgbClr val="66FF33"/>
                </a:solidFill>
                <a:effectLst>
                  <a:outerShdw dist="38100" dir="2640000" algn="bl" rotWithShape="0">
                    <a:srgbClr val="4472C4"/>
                  </a:outerShdw>
                </a:effectLst>
                <a:latin typeface="Bernard MT Condensed" panose="02050806060905020404" pitchFamily="18" charset="0"/>
                <a:cs typeface="Aharoni" panose="02010803020104030203" pitchFamily="2" charset="-79"/>
              </a:rPr>
              <a:t>to </a:t>
            </a:r>
            <a:r>
              <a:rPr lang="en-US" sz="4400" b="1" dirty="0">
                <a:ln w="12700">
                  <a:solidFill>
                    <a:srgbClr val="FF0000"/>
                  </a:solidFill>
                  <a:prstDash val="solid"/>
                </a:ln>
                <a:solidFill>
                  <a:srgbClr val="66FF33"/>
                </a:solidFill>
                <a:effectLst>
                  <a:outerShdw dist="38100" dir="2640000" algn="bl" rotWithShape="0">
                    <a:srgbClr val="4472C4"/>
                  </a:outerShdw>
                </a:effectLst>
                <a:latin typeface="Bernard MT Condensed" panose="02050806060905020404" pitchFamily="18" charset="0"/>
                <a:cs typeface="Aharoni" panose="02010803020104030203" pitchFamily="2" charset="-79"/>
              </a:rPr>
              <a:t>Exposition</a:t>
            </a:r>
          </a:p>
        </p:txBody>
      </p:sp>
      <p:sp>
        <p:nvSpPr>
          <p:cNvPr id="2" name="TextBox 1">
            <a:extLst>
              <a:ext uri="{FF2B5EF4-FFF2-40B4-BE49-F238E27FC236}">
                <a16:creationId xmlns:a16="http://schemas.microsoft.com/office/drawing/2014/main" id="{5D734880-AF7B-5FB7-4A65-08C43D11D59A}"/>
              </a:ext>
            </a:extLst>
          </p:cNvPr>
          <p:cNvSpPr txBox="1"/>
          <p:nvPr/>
        </p:nvSpPr>
        <p:spPr>
          <a:xfrm>
            <a:off x="3200727" y="5852237"/>
            <a:ext cx="8081446" cy="923330"/>
          </a:xfrm>
          <a:prstGeom prst="rect">
            <a:avLst/>
          </a:prstGeom>
          <a:solidFill>
            <a:srgbClr val="660066"/>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54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593398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A241585D-EF6F-A583-9D58-F0FD38451D80}"/>
              </a:ext>
            </a:extLst>
          </p:cNvPr>
          <p:cNvPicPr>
            <a:picLocks noChangeAspect="1"/>
          </p:cNvPicPr>
          <p:nvPr/>
        </p:nvPicPr>
        <p:blipFill>
          <a:blip r:embed="rId3"/>
          <a:stretch>
            <a:fillRect/>
          </a:stretch>
        </p:blipFill>
        <p:spPr>
          <a:xfrm>
            <a:off x="-25552" y="0"/>
            <a:ext cx="12192000" cy="6858000"/>
          </a:xfrm>
          <a:prstGeom prst="rect">
            <a:avLst/>
          </a:prstGeom>
        </p:spPr>
      </p:pic>
      <p:sp>
        <p:nvSpPr>
          <p:cNvPr id="7" name="TextBox 6">
            <a:extLst>
              <a:ext uri="{FF2B5EF4-FFF2-40B4-BE49-F238E27FC236}">
                <a16:creationId xmlns:a16="http://schemas.microsoft.com/office/drawing/2014/main" id="{0F243719-A1F0-772A-046A-92C2270F3C5D}"/>
              </a:ext>
            </a:extLst>
          </p:cNvPr>
          <p:cNvSpPr txBox="1"/>
          <p:nvPr/>
        </p:nvSpPr>
        <p:spPr>
          <a:xfrm>
            <a:off x="-25552" y="820450"/>
            <a:ext cx="12192000" cy="6037550"/>
          </a:xfrm>
          <a:prstGeom prst="rect">
            <a:avLst/>
          </a:prstGeom>
          <a:solidFill>
            <a:schemeClr val="tx1"/>
          </a:solidFill>
        </p:spPr>
        <p:txBody>
          <a:bodyPr wrap="square">
            <a:spAutoFit/>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Bernard MT Condensed" panose="02050806060905020404" pitchFamily="18" charset="0"/>
                <a:ea typeface="+mn-ea"/>
                <a:cs typeface="+mn-cs"/>
              </a:rPr>
              <a:t>An Ideal Week</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Sunday: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Contemplation + Compilation</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Monday: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Observations + Translations</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Tuesday: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Analyzations</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Wednesday: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Organization</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Thursday: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Dissertation + Publication</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Friday: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Saturation + Memorization</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Saturday: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Saturation + Memorization + Dedication</a:t>
            </a:r>
          </a:p>
        </p:txBody>
      </p:sp>
      <p:sp>
        <p:nvSpPr>
          <p:cNvPr id="4" name="TextBox 3">
            <a:extLst>
              <a:ext uri="{FF2B5EF4-FFF2-40B4-BE49-F238E27FC236}">
                <a16:creationId xmlns:a16="http://schemas.microsoft.com/office/drawing/2014/main" id="{67CEAB14-A964-70AD-76D0-3405E0C0D7EC}"/>
              </a:ext>
            </a:extLst>
          </p:cNvPr>
          <p:cNvSpPr txBox="1"/>
          <p:nvPr/>
        </p:nvSpPr>
        <p:spPr>
          <a:xfrm>
            <a:off x="1118304" y="110143"/>
            <a:ext cx="9904288" cy="600164"/>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300" i="0" u="none" strike="noStrike" kern="1200" normalizeH="0" baseline="0" noProof="0" dirty="0">
                <a:ln w="28575">
                  <a:solidFill>
                    <a:schemeClr val="tx1"/>
                  </a:solidFill>
                </a:ln>
                <a:gradFill>
                  <a:gsLst>
                    <a:gs pos="21000">
                      <a:srgbClr val="53575C"/>
                    </a:gs>
                    <a:gs pos="88000">
                      <a:srgbClr val="C5C7CA"/>
                    </a:gs>
                  </a:gsLst>
                  <a:lin ang="5400000"/>
                </a:gradFill>
                <a:uLnTx/>
                <a:uFillTx/>
                <a:latin typeface="Cooper Black" panose="0208090404030B020404" pitchFamily="18" charset="0"/>
              </a:rPr>
              <a:t>Developing a Rhythm of Sermon Preparation</a:t>
            </a:r>
          </a:p>
        </p:txBody>
      </p:sp>
      <p:sp>
        <p:nvSpPr>
          <p:cNvPr id="2" name="TextBox 1">
            <a:extLst>
              <a:ext uri="{FF2B5EF4-FFF2-40B4-BE49-F238E27FC236}">
                <a16:creationId xmlns:a16="http://schemas.microsoft.com/office/drawing/2014/main" id="{4E37EEB4-D41E-0A07-464F-C6F2B781545E}"/>
              </a:ext>
            </a:extLst>
          </p:cNvPr>
          <p:cNvSpPr txBox="1"/>
          <p:nvPr/>
        </p:nvSpPr>
        <p:spPr>
          <a:xfrm rot="5400000">
            <a:off x="8409056" y="3075056"/>
            <a:ext cx="6858002" cy="707886"/>
          </a:xfrm>
          <a:prstGeom prst="rect">
            <a:avLst/>
          </a:prstGeom>
          <a:solidFill>
            <a:srgbClr val="660066"/>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0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307456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5EFD2245-6E50-7BB3-FE92-A11C637CF736}"/>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99A52E6-5793-B4AC-C9B5-791421B17A44}"/>
              </a:ext>
            </a:extLst>
          </p:cNvPr>
          <p:cNvSpPr txBox="1"/>
          <p:nvPr/>
        </p:nvSpPr>
        <p:spPr>
          <a:xfrm>
            <a:off x="1157983" y="2614020"/>
            <a:ext cx="9876033" cy="4211409"/>
          </a:xfrm>
          <a:prstGeom prst="rect">
            <a:avLst/>
          </a:prstGeom>
          <a:solidFill>
            <a:schemeClr val="tx1"/>
          </a:solidFill>
        </p:spPr>
        <p:txBody>
          <a:bodyPr wrap="square">
            <a:spAutoFit/>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Bernard MT Condensed" panose="02050806060905020404" pitchFamily="18" charset="0"/>
                <a:ea typeface="+mn-ea"/>
                <a:cs typeface="+mn-cs"/>
              </a:rPr>
              <a:t>Every Week</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Read Yourself Full: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John 5:39</a:t>
            </a:r>
            <a:endPar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Write Yourself Clear: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2 Timothy 2:15c</a:t>
            </a:r>
            <a:endPar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Pray Yourself Hot: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James 5:13-16</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Preach Yourself Empty: </a:t>
            </a:r>
            <a:r>
              <a:rPr kumimoji="0" lang="en-US" sz="4000" b="1" i="0" u="none" strike="noStrike" kern="1200" cap="none" spc="0" normalizeH="0" baseline="0" noProof="0" dirty="0">
                <a:ln>
                  <a:noFill/>
                </a:ln>
                <a:solidFill>
                  <a:srgbClr val="FFFF00"/>
                </a:solidFill>
                <a:effectLst/>
                <a:uLnTx/>
                <a:uFillTx/>
                <a:latin typeface="Agency FB" panose="020B0503020202020204" pitchFamily="34" charset="0"/>
                <a:ea typeface="+mn-ea"/>
                <a:cs typeface="+mn-cs"/>
              </a:rPr>
              <a:t>Acts 20:25-28*</a:t>
            </a:r>
          </a:p>
          <a:p>
            <a:pPr marL="228600" marR="0" lvl="0" indent="-228600" algn="l" defTabSz="914400" rtl="0" eaLnBrk="1" fontAlgn="auto" latinLnBrk="0" hangingPunct="1">
              <a:lnSpc>
                <a:spcPct val="100000"/>
              </a:lnSpc>
              <a:spcBef>
                <a:spcPts val="1000"/>
              </a:spcBef>
              <a:spcAft>
                <a:spcPts val="0"/>
              </a:spcAft>
              <a:buClrTx/>
              <a:buSzTx/>
              <a:buFont typeface="Wingdings" panose="05000000000000000000" pitchFamily="2" charset="2"/>
              <a:buChar char="è"/>
              <a:tabLst/>
              <a:defRPr/>
            </a:pPr>
            <a:endParaRPr lang="en-US" dirty="0"/>
          </a:p>
        </p:txBody>
      </p:sp>
      <p:sp>
        <p:nvSpPr>
          <p:cNvPr id="3" name="TextBox 2">
            <a:extLst>
              <a:ext uri="{FF2B5EF4-FFF2-40B4-BE49-F238E27FC236}">
                <a16:creationId xmlns:a16="http://schemas.microsoft.com/office/drawing/2014/main" id="{FD851B95-D8AA-9B1B-041B-46329A6DBA3F}"/>
              </a:ext>
            </a:extLst>
          </p:cNvPr>
          <p:cNvSpPr txBox="1"/>
          <p:nvPr/>
        </p:nvSpPr>
        <p:spPr>
          <a:xfrm>
            <a:off x="1157983" y="1809277"/>
            <a:ext cx="9876033" cy="769441"/>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4400" b="1" i="0" u="none" strike="noStrike" kern="1200" normalizeH="0" baseline="0" noProof="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uLnTx/>
                <a:uFillTx/>
                <a:latin typeface="Bernard MT Condensed" panose="02050806060905020404" pitchFamily="18" charset="0"/>
                <a:ea typeface="+mn-ea"/>
                <a:cs typeface="+mn-cs"/>
              </a:rPr>
              <a:t>The Disciplines of the Expository Preacher</a:t>
            </a:r>
          </a:p>
        </p:txBody>
      </p:sp>
      <p:sp>
        <p:nvSpPr>
          <p:cNvPr id="2" name="TextBox 1">
            <a:extLst>
              <a:ext uri="{FF2B5EF4-FFF2-40B4-BE49-F238E27FC236}">
                <a16:creationId xmlns:a16="http://schemas.microsoft.com/office/drawing/2014/main" id="{724BECA8-3B71-A9CE-E62C-CBF0A42CD999}"/>
              </a:ext>
            </a:extLst>
          </p:cNvPr>
          <p:cNvSpPr txBox="1"/>
          <p:nvPr/>
        </p:nvSpPr>
        <p:spPr>
          <a:xfrm>
            <a:off x="1157982" y="844616"/>
            <a:ext cx="9876033" cy="830997"/>
          </a:xfrm>
          <a:prstGeom prst="rect">
            <a:avLst/>
          </a:prstGeom>
          <a:solidFill>
            <a:srgbClr val="660066"/>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w="12700">
                  <a:solidFill>
                    <a:srgbClr val="FF0000"/>
                  </a:solidFill>
                </a:ln>
                <a:solidFill>
                  <a:srgbClr val="FFFF00"/>
                </a:solidFill>
                <a:effectLst/>
                <a:uLnTx/>
                <a:uFillTx/>
                <a:latin typeface="Bernard MT Condensed" panose="02050806060905020404" pitchFamily="18" charset="0"/>
              </a:rPr>
              <a:t>The Preacher &amp; His Sermons</a:t>
            </a:r>
            <a:endParaRPr kumimoji="0" lang="en-US" sz="4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0015710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D4E146D-7809-4510-AE91-C6C1CD32DB71}"/>
              </a:ext>
            </a:extLst>
          </p:cNvPr>
          <p:cNvPicPr>
            <a:picLocks noGrp="1" noChangeAspect="1"/>
          </p:cNvPicPr>
          <p:nvPr>
            <p:ph idx="1"/>
          </p:nvPr>
        </p:nvPicPr>
        <p:blipFill>
          <a:blip r:embed="rId2">
            <a:duotone>
              <a:prstClr val="black"/>
              <a:srgbClr val="D9C3A5">
                <a:tint val="50000"/>
                <a:satMod val="180000"/>
              </a:srgbClr>
            </a:duotone>
          </a:blip>
          <a:stretch>
            <a:fillRect/>
          </a:stretch>
        </p:blipFill>
        <p:spPr>
          <a:xfrm>
            <a:off x="82193" y="282576"/>
            <a:ext cx="11845573" cy="6359525"/>
          </a:xfrm>
          <a:prstGeom prst="rect">
            <a:avLst/>
          </a:prstGeom>
        </p:spPr>
      </p:pic>
      <p:pic>
        <p:nvPicPr>
          <p:cNvPr id="3" name="Picture 2" descr="Background pattern&#10;&#10;Description automatically generated">
            <a:extLst>
              <a:ext uri="{FF2B5EF4-FFF2-40B4-BE49-F238E27FC236}">
                <a16:creationId xmlns:a16="http://schemas.microsoft.com/office/drawing/2014/main" id="{F989CFC6-96AC-CE4F-0043-FA3EC94DD201}"/>
              </a:ext>
            </a:extLst>
          </p:cNvPr>
          <p:cNvPicPr>
            <a:picLocks noChangeAspect="1"/>
          </p:cNvPicPr>
          <p:nvPr/>
        </p:nvPicPr>
        <p:blipFill>
          <a:blip r:embed="rId3"/>
          <a:stretch>
            <a:fillRect/>
          </a:stretch>
        </p:blipFill>
        <p:spPr>
          <a:xfrm rot="5400000">
            <a:off x="8231977" y="2946311"/>
            <a:ext cx="6210582" cy="1180998"/>
          </a:xfrm>
          <a:prstGeom prst="rect">
            <a:avLst/>
          </a:prstGeom>
        </p:spPr>
      </p:pic>
    </p:spTree>
    <p:extLst>
      <p:ext uri="{BB962C8B-B14F-4D97-AF65-F5344CB8AC3E}">
        <p14:creationId xmlns:p14="http://schemas.microsoft.com/office/powerpoint/2010/main" val="2176790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5EFD2245-6E50-7BB3-FE92-A11C637CF736}"/>
              </a:ext>
            </a:extLst>
          </p:cNvPr>
          <p:cNvPicPr>
            <a:picLocks noChangeAspect="1"/>
          </p:cNvPicPr>
          <p:nvPr/>
        </p:nvPicPr>
        <p:blipFill>
          <a:blip r:embed="rId2"/>
          <a:stretch>
            <a:fillRect/>
          </a:stretch>
        </p:blipFill>
        <p:spPr>
          <a:xfrm>
            <a:off x="0" y="0"/>
            <a:ext cx="12192000" cy="6858000"/>
          </a:xfrm>
          <a:prstGeom prst="rect">
            <a:avLst/>
          </a:prstGeom>
        </p:spPr>
      </p:pic>
      <p:sp>
        <p:nvSpPr>
          <p:cNvPr id="2" name="Content Placeholder 2">
            <a:extLst>
              <a:ext uri="{FF2B5EF4-FFF2-40B4-BE49-F238E27FC236}">
                <a16:creationId xmlns:a16="http://schemas.microsoft.com/office/drawing/2014/main" id="{5C0B9CAD-B6F9-A459-9C87-CE7FA41FF35B}"/>
              </a:ext>
            </a:extLst>
          </p:cNvPr>
          <p:cNvSpPr txBox="1">
            <a:spLocks/>
          </p:cNvSpPr>
          <p:nvPr/>
        </p:nvSpPr>
        <p:spPr>
          <a:xfrm>
            <a:off x="103121" y="681153"/>
            <a:ext cx="11985757" cy="5980904"/>
          </a:xfrm>
          <a:prstGeom prst="rect">
            <a:avLst/>
          </a:prstGeom>
          <a:solidFill>
            <a:srgbClr val="FFC00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0" u="none" strike="noStrike" kern="1200" cap="none" spc="0" normalizeH="0" baseline="0" noProof="0" dirty="0">
                <a:ln>
                  <a:solidFill>
                    <a:srgbClr val="FF0000"/>
                  </a:solidFill>
                </a:ln>
                <a:solidFill>
                  <a:prstClr val="black"/>
                </a:solidFill>
                <a:effectLst/>
                <a:uLnTx/>
                <a:uFillTx/>
                <a:latin typeface="Berlin Sans FB Demi" panose="020E0802020502020306" pitchFamily="34" charset="0"/>
                <a:ea typeface="+mn-ea"/>
                <a:cs typeface="+mn-cs"/>
              </a:rPr>
              <a:t>Exhortations for the Preacher </a:t>
            </a:r>
            <a:endParaRPr kumimoji="0" lang="en-US" sz="4800" b="0" i="0" u="none" strike="noStrike" kern="1200" cap="none" spc="0" normalizeH="0" baseline="0" noProof="0" dirty="0">
              <a:ln>
                <a:noFill/>
              </a:ln>
              <a:solidFill>
                <a:prstClr val="black"/>
              </a:solidFill>
              <a:effectLst/>
              <a:highlight>
                <a:srgbClr val="00FFFF"/>
              </a:highlight>
              <a:uLnTx/>
              <a:uFillTx/>
              <a:latin typeface="Berlin Sans FB Demi" panose="020E0802020502020306" pitchFamily="34" charset="0"/>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v"/>
              <a:tabLst/>
              <a:defRPr/>
            </a:pPr>
            <a:r>
              <a:rPr kumimoji="0" lang="en-US" sz="4800" b="1"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Preach the Word </a:t>
            </a:r>
            <a:r>
              <a:rPr kumimoji="0" lang="en-US" sz="4800" b="1" i="0" u="none" strike="noStrike" kern="1200" cap="none" spc="0" normalizeH="0" baseline="0" noProof="0" dirty="0">
                <a:ln w="28575" cmpd="sng">
                  <a:solidFill>
                    <a:prstClr val="black"/>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Amasis MT Pro Black" panose="02040A04050005020304" pitchFamily="18" charset="0"/>
                <a:ea typeface="+mn-ea"/>
                <a:cs typeface="+mn-cs"/>
              </a:rPr>
              <a:t>Conscientiously</a:t>
            </a:r>
            <a:endParaRPr kumimoji="0" lang="en-US" sz="4800" b="1" i="0" u="none" strike="noStrike" kern="1200" cap="none" spc="0" normalizeH="0" baseline="0" noProof="0" dirty="0">
              <a:ln w="28575" cmpd="sng">
                <a:solidFill>
                  <a:prstClr val="black"/>
                </a:solidFill>
                <a:prstDash val="solid"/>
              </a:ln>
              <a:solidFill>
                <a:prstClr val="black"/>
              </a:solidFill>
              <a:effectLst/>
              <a:uLnTx/>
              <a:uFillTx/>
              <a:latin typeface="Amasis MT Pro Black" panose="02040A04050005020304" pitchFamily="18" charset="0"/>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v"/>
              <a:tabLst/>
              <a:defRPr/>
            </a:pPr>
            <a:r>
              <a:rPr kumimoji="0" lang="en-US" sz="4800" b="1"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Preach the Word </a:t>
            </a:r>
            <a:r>
              <a:rPr kumimoji="0" lang="en-US" sz="4800" b="1" i="0" u="none" strike="noStrike" kern="1200" cap="none" spc="0" normalizeH="0" baseline="0" noProof="0" dirty="0">
                <a:ln w="28575" cmpd="sng">
                  <a:solidFill>
                    <a:prstClr val="black"/>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Amasis MT Pro Black" panose="02040A04050005020304" pitchFamily="18" charset="0"/>
                <a:ea typeface="+mn-ea"/>
                <a:cs typeface="+mn-cs"/>
              </a:rPr>
              <a:t>Continuously</a:t>
            </a:r>
            <a:endParaRPr kumimoji="0" lang="en-US" sz="4800" b="1" i="0" u="none" strike="noStrike" kern="1200" cap="none" spc="0" normalizeH="0" baseline="0" noProof="0" dirty="0">
              <a:ln w="28575" cmpd="sng">
                <a:solidFill>
                  <a:prstClr val="black"/>
                </a:solidFill>
                <a:prstDash val="solid"/>
              </a:ln>
              <a:solidFill>
                <a:srgbClr val="FFFF00"/>
              </a:solidFill>
              <a:effectLst/>
              <a:uLnTx/>
              <a:uFillTx/>
              <a:latin typeface="Amasis MT Pro Black" panose="02040A04050005020304" pitchFamily="18" charset="0"/>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v"/>
              <a:tabLst/>
              <a:defRPr/>
            </a:pPr>
            <a:r>
              <a:rPr kumimoji="0" lang="en-US" sz="4800" b="1"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Preach the Word </a:t>
            </a:r>
            <a:r>
              <a:rPr kumimoji="0" lang="en-US" sz="4800" b="1" i="0" u="none" strike="noStrike" kern="1200" cap="none" spc="0" normalizeH="0" baseline="0" noProof="0" dirty="0">
                <a:ln w="28575" cmpd="sng">
                  <a:solidFill>
                    <a:prstClr val="black"/>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Amasis MT Pro Black" panose="02040A04050005020304" pitchFamily="18" charset="0"/>
                <a:ea typeface="+mn-ea"/>
                <a:cs typeface="+mn-cs"/>
              </a:rPr>
              <a:t>Comprehensively</a:t>
            </a:r>
            <a:endParaRPr kumimoji="0" lang="en-US" sz="4800" b="1" i="0" u="none" strike="noStrike" kern="1200" cap="none" spc="0" normalizeH="0" baseline="0" noProof="0" dirty="0">
              <a:ln w="28575" cmpd="sng">
                <a:solidFill>
                  <a:prstClr val="black"/>
                </a:solidFill>
                <a:prstDash val="solid"/>
              </a:ln>
              <a:solidFill>
                <a:prstClr val="black"/>
              </a:solidFill>
              <a:effectLst/>
              <a:uLnTx/>
              <a:uFillTx/>
              <a:latin typeface="Amasis MT Pro Black" panose="02040A04050005020304" pitchFamily="18" charset="0"/>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v"/>
              <a:tabLst/>
              <a:defRPr/>
            </a:pPr>
            <a:r>
              <a:rPr kumimoji="0" lang="en-US" sz="4800" b="1"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Preach the Word </a:t>
            </a:r>
            <a:r>
              <a:rPr kumimoji="0" lang="en-US" sz="4800" b="1" i="0" u="none" strike="noStrike" kern="1200" cap="none" spc="0" normalizeH="0" baseline="0" noProof="0" dirty="0">
                <a:ln w="28575" cmpd="sng">
                  <a:solidFill>
                    <a:prstClr val="black"/>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Amasis MT Pro Black" panose="02040A04050005020304" pitchFamily="18" charset="0"/>
                <a:ea typeface="+mn-ea"/>
                <a:cs typeface="+mn-cs"/>
              </a:rPr>
              <a:t>Courageously</a:t>
            </a:r>
            <a:endParaRPr kumimoji="0" lang="en-US" sz="4800" b="1" i="0" u="none" strike="noStrike" kern="1200" cap="none" spc="0" normalizeH="0" baseline="0" noProof="0" dirty="0">
              <a:ln w="28575" cmpd="sng">
                <a:solidFill>
                  <a:prstClr val="black"/>
                </a:solidFill>
                <a:prstDash val="solid"/>
              </a:ln>
              <a:solidFill>
                <a:prstClr val="black"/>
              </a:solidFill>
              <a:effectLst/>
              <a:uLnTx/>
              <a:uFillTx/>
              <a:latin typeface="Amasis MT Pro Black" panose="02040A04050005020304" pitchFamily="18" charset="0"/>
              <a:ea typeface="+mn-ea"/>
              <a:cs typeface="+mn-cs"/>
            </a:endParaRPr>
          </a:p>
        </p:txBody>
      </p:sp>
    </p:spTree>
    <p:extLst>
      <p:ext uri="{BB962C8B-B14F-4D97-AF65-F5344CB8AC3E}">
        <p14:creationId xmlns:p14="http://schemas.microsoft.com/office/powerpoint/2010/main" val="24284633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CC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84256" y="75415"/>
            <a:ext cx="8842342" cy="1310326"/>
          </a:xfrm>
          <a:solidFill>
            <a:schemeClr val="tx1"/>
          </a:solidFill>
          <a:ln w="76200">
            <a:solidFill>
              <a:srgbClr val="FFFF00"/>
            </a:solidFill>
          </a:ln>
        </p:spPr>
        <p:txBody>
          <a:bodyPr>
            <a:normAutofit/>
          </a:bodyPr>
          <a:lstStyle/>
          <a:p>
            <a:pPr algn="ctr" defTabSz="457200">
              <a:lnSpc>
                <a:spcPts val="7729"/>
              </a:lnSpc>
              <a:spcBef>
                <a:spcPts val="0"/>
              </a:spcBef>
              <a:defRPr/>
            </a:pPr>
            <a:r>
              <a:rPr lang="en-US" sz="4800" b="1" dirty="0">
                <a:ln w="22225">
                  <a:solidFill>
                    <a:srgbClr val="C0504D"/>
                  </a:solidFill>
                  <a:prstDash val="solid"/>
                </a:ln>
                <a:solidFill>
                  <a:srgbClr val="C0504D">
                    <a:lumMod val="40000"/>
                    <a:lumOff val="60000"/>
                  </a:srgbClr>
                </a:solidFill>
                <a:latin typeface="Cooper Black" panose="0208090404030B020404" pitchFamily="18" charset="0"/>
                <a:ea typeface="+mn-ea"/>
                <a:cs typeface="+mn-cs"/>
              </a:rPr>
              <a:t>Parting Exhortation</a:t>
            </a:r>
          </a:p>
        </p:txBody>
      </p:sp>
      <p:sp>
        <p:nvSpPr>
          <p:cNvPr id="3" name="Content Placeholder 2"/>
          <p:cNvSpPr>
            <a:spLocks noGrp="1"/>
          </p:cNvSpPr>
          <p:nvPr>
            <p:ph idx="1"/>
          </p:nvPr>
        </p:nvSpPr>
        <p:spPr>
          <a:xfrm>
            <a:off x="361507" y="1536571"/>
            <a:ext cx="11174819" cy="4766258"/>
          </a:xfrm>
          <a:solidFill>
            <a:schemeClr val="tx1"/>
          </a:solidFill>
          <a:ln w="76200">
            <a:solidFill>
              <a:srgbClr val="FFFF00"/>
            </a:solidFill>
          </a:ln>
        </p:spPr>
        <p:txBody>
          <a:bodyPr>
            <a:normAutofit/>
          </a:bodyPr>
          <a:lstStyle/>
          <a:p>
            <a:pPr marL="0" indent="0">
              <a:lnSpc>
                <a:spcPct val="120000"/>
              </a:lnSpc>
              <a:buNone/>
            </a:pPr>
            <a:r>
              <a:rPr lang="en-US" sz="4800" dirty="0">
                <a:ln w="28575">
                  <a:solidFill>
                    <a:srgbClr val="C00000"/>
                  </a:solidFill>
                </a:ln>
                <a:solidFill>
                  <a:schemeClr val="bg1"/>
                </a:solidFill>
                <a:latin typeface="Wide Latin" panose="020A0A07050505020404" pitchFamily="18" charset="0"/>
                <a:ea typeface="+mj-ea"/>
                <a:cs typeface="+mj-cs"/>
              </a:rPr>
              <a:t>Every Week</a:t>
            </a:r>
          </a:p>
          <a:p>
            <a:pPr>
              <a:lnSpc>
                <a:spcPct val="120000"/>
              </a:lnSpc>
              <a:buFont typeface="Wingdings" panose="05000000000000000000" pitchFamily="2" charset="2"/>
              <a:buChar char="è"/>
            </a:pPr>
            <a:r>
              <a:rPr lang="en-US" sz="4400" dirty="0">
                <a:solidFill>
                  <a:schemeClr val="bg1"/>
                </a:solidFill>
                <a:latin typeface="Bernard MT Condensed" panose="02050806060905020404" pitchFamily="18" charset="0"/>
              </a:rPr>
              <a:t>Read Yourself Full</a:t>
            </a:r>
            <a:r>
              <a:rPr lang="en-US" sz="4400" dirty="0">
                <a:solidFill>
                  <a:prstClr val="white"/>
                </a:solidFill>
                <a:latin typeface="Bernard MT Condensed" panose="02050806060905020404" pitchFamily="18" charset="0"/>
              </a:rPr>
              <a:t>: </a:t>
            </a:r>
            <a:r>
              <a:rPr lang="en-US" sz="4400" b="1" dirty="0">
                <a:solidFill>
                  <a:srgbClr val="FFFF00"/>
                </a:solidFill>
                <a:latin typeface="Agency FB" panose="020B0503020202020204" pitchFamily="34" charset="0"/>
              </a:rPr>
              <a:t>John 5:39</a:t>
            </a:r>
            <a:endParaRPr lang="en-US" sz="4400" dirty="0">
              <a:solidFill>
                <a:schemeClr val="bg1"/>
              </a:solidFill>
              <a:latin typeface="Bernard MT Condensed" panose="02050806060905020404" pitchFamily="18" charset="0"/>
            </a:endParaRPr>
          </a:p>
          <a:p>
            <a:pPr>
              <a:lnSpc>
                <a:spcPct val="100000"/>
              </a:lnSpc>
              <a:buFont typeface="Wingdings" panose="05000000000000000000" pitchFamily="2" charset="2"/>
              <a:buChar char="è"/>
            </a:pPr>
            <a:r>
              <a:rPr lang="en-US" sz="4400" dirty="0">
                <a:solidFill>
                  <a:schemeClr val="bg1"/>
                </a:solidFill>
                <a:latin typeface="Bernard MT Condensed" panose="02050806060905020404" pitchFamily="18" charset="0"/>
              </a:rPr>
              <a:t>Write Yourself Clear</a:t>
            </a:r>
            <a:r>
              <a:rPr lang="en-US" sz="4400" dirty="0">
                <a:solidFill>
                  <a:prstClr val="white"/>
                </a:solidFill>
                <a:latin typeface="Bernard MT Condensed" panose="02050806060905020404" pitchFamily="18" charset="0"/>
              </a:rPr>
              <a:t>: </a:t>
            </a:r>
            <a:r>
              <a:rPr lang="en-US" sz="4400" b="1" dirty="0">
                <a:solidFill>
                  <a:srgbClr val="FFFF00"/>
                </a:solidFill>
                <a:latin typeface="Agency FB" panose="020B0503020202020204" pitchFamily="34" charset="0"/>
              </a:rPr>
              <a:t>2 Timothy 2:15c</a:t>
            </a:r>
            <a:endParaRPr lang="en-US" sz="4400" dirty="0">
              <a:solidFill>
                <a:schemeClr val="bg1"/>
              </a:solidFill>
              <a:latin typeface="Bernard MT Condensed" panose="02050806060905020404" pitchFamily="18" charset="0"/>
            </a:endParaRPr>
          </a:p>
          <a:p>
            <a:pPr>
              <a:lnSpc>
                <a:spcPct val="100000"/>
              </a:lnSpc>
              <a:buFont typeface="Wingdings" panose="05000000000000000000" pitchFamily="2" charset="2"/>
              <a:buChar char="è"/>
            </a:pPr>
            <a:r>
              <a:rPr lang="en-US" sz="4400" dirty="0">
                <a:solidFill>
                  <a:schemeClr val="bg1"/>
                </a:solidFill>
                <a:latin typeface="Bernard MT Condensed" panose="02050806060905020404" pitchFamily="18" charset="0"/>
              </a:rPr>
              <a:t>Pray Yourself Hot</a:t>
            </a:r>
            <a:r>
              <a:rPr lang="en-US" sz="4400" dirty="0">
                <a:solidFill>
                  <a:prstClr val="white"/>
                </a:solidFill>
                <a:latin typeface="Bernard MT Condensed" panose="02050806060905020404" pitchFamily="18" charset="0"/>
              </a:rPr>
              <a:t>: </a:t>
            </a:r>
            <a:r>
              <a:rPr lang="en-US" sz="4400" b="1" dirty="0">
                <a:solidFill>
                  <a:srgbClr val="FFFF00"/>
                </a:solidFill>
                <a:latin typeface="Agency FB" panose="020B0503020202020204" pitchFamily="34" charset="0"/>
              </a:rPr>
              <a:t>James 5:13-16</a:t>
            </a:r>
          </a:p>
          <a:p>
            <a:pPr lvl="0">
              <a:lnSpc>
                <a:spcPct val="100000"/>
              </a:lnSpc>
              <a:buFont typeface="Wingdings" panose="05000000000000000000" pitchFamily="2" charset="2"/>
              <a:buChar char="è"/>
            </a:pPr>
            <a:r>
              <a:rPr lang="en-US" sz="4400" dirty="0">
                <a:solidFill>
                  <a:prstClr val="white"/>
                </a:solidFill>
                <a:latin typeface="Bernard MT Condensed" panose="02050806060905020404" pitchFamily="18" charset="0"/>
              </a:rPr>
              <a:t>Preach Yourself Empty: </a:t>
            </a:r>
            <a:r>
              <a:rPr lang="en-US" sz="4400" b="1" dirty="0">
                <a:solidFill>
                  <a:srgbClr val="FFFF00"/>
                </a:solidFill>
                <a:latin typeface="Agency FB" panose="020B0503020202020204" pitchFamily="34" charset="0"/>
              </a:rPr>
              <a:t>Acts 20:25-28*</a:t>
            </a:r>
          </a:p>
          <a:p>
            <a:pPr lvl="0">
              <a:lnSpc>
                <a:spcPct val="100000"/>
              </a:lnSpc>
              <a:buFont typeface="Wingdings" panose="05000000000000000000" pitchFamily="2" charset="2"/>
              <a:buChar char="è"/>
            </a:pPr>
            <a:endParaRPr lang="en-US" sz="4000" b="1" dirty="0">
              <a:solidFill>
                <a:srgbClr val="FFFF00"/>
              </a:solidFill>
              <a:latin typeface="Agency FB" panose="020B0503020202020204" pitchFamily="34" charset="0"/>
            </a:endParaRPr>
          </a:p>
          <a:p>
            <a:pPr>
              <a:lnSpc>
                <a:spcPct val="100000"/>
              </a:lnSpc>
              <a:buFont typeface="Wingdings" panose="05000000000000000000" pitchFamily="2" charset="2"/>
              <a:buChar char="è"/>
            </a:pPr>
            <a:endParaRPr lang="en-US" sz="4000" b="1" dirty="0">
              <a:solidFill>
                <a:srgbClr val="FFFF00"/>
              </a:solidFill>
              <a:latin typeface="Agency FB" panose="020B0503020202020204" pitchFamily="34" charset="0"/>
            </a:endParaRPr>
          </a:p>
        </p:txBody>
      </p:sp>
    </p:spTree>
    <p:extLst>
      <p:ext uri="{BB962C8B-B14F-4D97-AF65-F5344CB8AC3E}">
        <p14:creationId xmlns:p14="http://schemas.microsoft.com/office/powerpoint/2010/main" val="29155119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70957"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6643" y="477749"/>
            <a:ext cx="1986278" cy="3657600"/>
          </a:xfrm>
          <a:prstGeom prst="rect">
            <a:avLst/>
          </a:prstGeom>
        </p:spPr>
      </p:pic>
      <p:sp>
        <p:nvSpPr>
          <p:cNvPr id="16" name="Rectangle 15">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807551" y="463354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2" name="Title 1"/>
          <p:cNvSpPr>
            <a:spLocks noGrp="1"/>
          </p:cNvSpPr>
          <p:nvPr>
            <p:ph type="title"/>
          </p:nvPr>
        </p:nvSpPr>
        <p:spPr>
          <a:xfrm>
            <a:off x="1918552" y="4212514"/>
            <a:ext cx="8354891" cy="930447"/>
          </a:xfrm>
          <a:solidFill>
            <a:schemeClr val="tx1"/>
          </a:solidFill>
          <a:ln>
            <a:noFill/>
          </a:ln>
        </p:spPr>
        <p:txBody>
          <a:bodyPr vert="horz" lIns="91440" tIns="45720" rIns="91440" bIns="45720" rtlCol="0" anchor="b">
            <a:normAutofit/>
          </a:bodyPr>
          <a:lstStyle/>
          <a:p>
            <a:pPr algn="ctr"/>
            <a:r>
              <a:rPr lang="en-US" sz="4700">
                <a:solidFill>
                  <a:srgbClr val="FFFFFF"/>
                </a:solidFill>
                <a:latin typeface="Impact" panose="020B0806030902050204" pitchFamily="34" charset="0"/>
              </a:rPr>
              <a:t>$20 Separately and $60 as a Set</a:t>
            </a:r>
          </a:p>
        </p:txBody>
      </p:sp>
      <p:pic>
        <p:nvPicPr>
          <p:cNvPr id="6" name="Content Placeholder 7">
            <a:extLst>
              <a:ext uri="{FF2B5EF4-FFF2-40B4-BE49-F238E27FC236}">
                <a16:creationId xmlns:a16="http://schemas.microsoft.com/office/drawing/2014/main" id="{2CED7F96-E42C-4A79-835E-4DAE2F1850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4224" y="477750"/>
            <a:ext cx="2066085" cy="3613409"/>
          </a:xfrm>
          <a:prstGeom prst="rect">
            <a:avLst/>
          </a:prstGeom>
          <a:pattFill prst="horzBrick">
            <a:fgClr>
              <a:schemeClr val="accent2">
                <a:lumMod val="50000"/>
              </a:schemeClr>
            </a:fgClr>
            <a:bgClr>
              <a:schemeClr val="bg1"/>
            </a:bgClr>
          </a:pattFill>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1605" y="474106"/>
            <a:ext cx="1985008" cy="3613409"/>
          </a:xfrm>
          <a:prstGeom prst="rect">
            <a:avLst/>
          </a:prstGeom>
        </p:spPr>
      </p:pic>
      <p:cxnSp>
        <p:nvCxnSpPr>
          <p:cNvPr id="18" name="Straight Connector 17">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264"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23572"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Content Placeholder 4"/>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1719129" y="477750"/>
            <a:ext cx="1986279" cy="3613409"/>
          </a:xfrm>
          <a:prstGeom prst="rect">
            <a:avLst/>
          </a:prstGeom>
        </p:spPr>
      </p:pic>
      <p:cxnSp>
        <p:nvCxnSpPr>
          <p:cNvPr id="22" name="Straight Connector 21">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0" y="573869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FCE08FD7-4DAD-404B-B9AA-DB573A9D694A}"/>
              </a:ext>
            </a:extLst>
          </p:cNvPr>
          <p:cNvSpPr/>
          <p:nvPr/>
        </p:nvSpPr>
        <p:spPr>
          <a:xfrm>
            <a:off x="1599232" y="5056328"/>
            <a:ext cx="8855309" cy="754053"/>
          </a:xfrm>
          <a:prstGeom prst="rect">
            <a:avLst/>
          </a:prstGeom>
          <a:noFill/>
        </p:spPr>
        <p:txBody>
          <a:bodyPr wrap="none" lIns="91440" tIns="45720" rIns="91440" bIns="45720">
            <a:spAutoFit/>
          </a:bodyPr>
          <a:lstStyle/>
          <a:p>
            <a:pPr algn="ctr" defTabSz="457200">
              <a:defRPr/>
            </a:pPr>
            <a:r>
              <a:rPr lang="en-US" sz="4300" b="1">
                <a:ln w="22225">
                  <a:solidFill>
                    <a:srgbClr val="ED7D31"/>
                  </a:solidFill>
                  <a:prstDash val="solid"/>
                </a:ln>
                <a:solidFill>
                  <a:srgbClr val="ED7D31">
                    <a:lumMod val="40000"/>
                    <a:lumOff val="60000"/>
                  </a:srgbClr>
                </a:solidFill>
                <a:latin typeface="Harrington" panose="04040505050A02020702" pitchFamily="82" charset="0"/>
                <a:cs typeface="Aharoni" panose="02010803020104030203" pitchFamily="2" charset="-79"/>
              </a:rPr>
              <a:t>Homiletical &amp; Devotional Resources</a:t>
            </a:r>
          </a:p>
        </p:txBody>
      </p:sp>
      <p:sp>
        <p:nvSpPr>
          <p:cNvPr id="4" name="Rectangle 3">
            <a:extLst>
              <a:ext uri="{FF2B5EF4-FFF2-40B4-BE49-F238E27FC236}">
                <a16:creationId xmlns:a16="http://schemas.microsoft.com/office/drawing/2014/main" id="{E4932938-8447-4C0C-A6C0-ED02F94FC9B4}"/>
              </a:ext>
            </a:extLst>
          </p:cNvPr>
          <p:cNvSpPr/>
          <p:nvPr/>
        </p:nvSpPr>
        <p:spPr>
          <a:xfrm>
            <a:off x="3791214" y="5805760"/>
            <a:ext cx="4225837" cy="707886"/>
          </a:xfrm>
          <a:prstGeom prst="rect">
            <a:avLst/>
          </a:prstGeom>
          <a:solidFill>
            <a:srgbClr val="00B050"/>
          </a:solidFill>
        </p:spPr>
        <p:txBody>
          <a:bodyPr wrap="none" lIns="91440" tIns="45720" rIns="91440" bIns="45720">
            <a:spAutoFit/>
          </a:bodyPr>
          <a:lstStyle/>
          <a:p>
            <a:pPr algn="ctr" defTabSz="457200">
              <a:defRPr/>
            </a:pPr>
            <a:r>
              <a:rPr lang="en-US" sz="4000" b="1">
                <a:ln w="12700">
                  <a:solidFill>
                    <a:prstClr val="white"/>
                  </a:solidFill>
                  <a:prstDash val="solid"/>
                </a:ln>
                <a:solidFill>
                  <a:prstClr val="black"/>
                </a:solidFill>
                <a:effectLst>
                  <a:outerShdw dist="38100" dir="2640000" algn="bl" rotWithShape="0">
                    <a:srgbClr val="44546A">
                      <a:lumMod val="75000"/>
                    </a:srgbClr>
                  </a:outerShdw>
                </a:effectLst>
                <a:latin typeface="Britannic Bold" panose="020B0903060703020204" pitchFamily="34" charset="0"/>
              </a:rPr>
              <a:t>$</a:t>
            </a:r>
            <a:r>
              <a:rPr lang="en-US" sz="4000" b="1" err="1">
                <a:ln w="12700">
                  <a:solidFill>
                    <a:prstClr val="white"/>
                  </a:solidFill>
                  <a:prstDash val="solid"/>
                </a:ln>
                <a:solidFill>
                  <a:prstClr val="black"/>
                </a:solidFill>
                <a:effectLst>
                  <a:outerShdw dist="38100" dir="2640000" algn="bl" rotWithShape="0">
                    <a:srgbClr val="44546A">
                      <a:lumMod val="75000"/>
                    </a:srgbClr>
                  </a:outerShdw>
                </a:effectLst>
                <a:latin typeface="Britannic Bold" panose="020B0903060703020204" pitchFamily="34" charset="0"/>
              </a:rPr>
              <a:t>ReginaldDTaylor</a:t>
            </a:r>
            <a:endParaRPr lang="en-US" sz="4000" b="1">
              <a:ln w="12700">
                <a:solidFill>
                  <a:prstClr val="white"/>
                </a:solidFill>
                <a:prstDash val="solid"/>
              </a:ln>
              <a:solidFill>
                <a:prstClr val="black"/>
              </a:solidFill>
              <a:effectLst>
                <a:outerShdw dist="38100" dir="2640000" algn="bl" rotWithShape="0">
                  <a:srgbClr val="44546A">
                    <a:lumMod val="75000"/>
                  </a:srgbClr>
                </a:outerShdw>
              </a:effectLst>
              <a:latin typeface="Britannic Bold" panose="020B0903060703020204" pitchFamily="34" charset="0"/>
            </a:endParaRPr>
          </a:p>
        </p:txBody>
      </p:sp>
    </p:spTree>
    <p:extLst>
      <p:ext uri="{BB962C8B-B14F-4D97-AF65-F5344CB8AC3E}">
        <p14:creationId xmlns:p14="http://schemas.microsoft.com/office/powerpoint/2010/main" val="3629413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D5B56-A5D7-4A19-8CE6-B28F38501D6A}"/>
              </a:ext>
            </a:extLst>
          </p:cNvPr>
          <p:cNvSpPr>
            <a:spLocks noGrp="1"/>
          </p:cNvSpPr>
          <p:nvPr>
            <p:ph type="title"/>
          </p:nvPr>
        </p:nvSpPr>
        <p:spPr>
          <a:xfrm>
            <a:off x="1698134" y="5127630"/>
            <a:ext cx="7886700" cy="862633"/>
          </a:xfrm>
          <a:solidFill>
            <a:schemeClr val="tx1"/>
          </a:solidFill>
          <a:ln w="76200">
            <a:solidFill>
              <a:srgbClr val="00FF00"/>
            </a:solidFill>
            <a:prstDash val="lgDash"/>
          </a:ln>
        </p:spPr>
        <p:txBody>
          <a:bodyPr>
            <a:noAutofit/>
          </a:bodyPr>
          <a:lstStyle/>
          <a:p>
            <a:pPr algn="ctr"/>
            <a:r>
              <a:rPr lang="en-US" sz="4800">
                <a:ln>
                  <a:solidFill>
                    <a:srgbClr val="FF0000"/>
                  </a:solidFill>
                </a:ln>
                <a:solidFill>
                  <a:schemeClr val="bg1"/>
                </a:solidFill>
                <a:latin typeface="Bernard MT Condensed" panose="02050806060905020404" pitchFamily="18" charset="0"/>
              </a:rPr>
              <a:t>Spiritual Growth </a:t>
            </a:r>
            <a:r>
              <a:rPr lang="en-US" sz="4800" err="1">
                <a:ln>
                  <a:solidFill>
                    <a:srgbClr val="FF0000"/>
                  </a:solidFill>
                </a:ln>
                <a:solidFill>
                  <a:schemeClr val="bg1"/>
                </a:solidFill>
                <a:latin typeface="Bernard MT Condensed" panose="02050806060905020404" pitchFamily="18" charset="0"/>
              </a:rPr>
              <a:t>ResourceS</a:t>
            </a:r>
            <a:endParaRPr lang="en-US" sz="4800">
              <a:ln>
                <a:solidFill>
                  <a:srgbClr val="FF0000"/>
                </a:solidFill>
              </a:ln>
              <a:solidFill>
                <a:schemeClr val="bg1"/>
              </a:solidFill>
              <a:latin typeface="Bernard MT Condensed" panose="02050806060905020404" pitchFamily="18" charset="0"/>
            </a:endParaRPr>
          </a:p>
        </p:txBody>
      </p:sp>
      <p:pic>
        <p:nvPicPr>
          <p:cNvPr id="11" name="Content Placeholder 10" descr="A picture containing text, lighter&#10;&#10;Description automatically generated">
            <a:extLst>
              <a:ext uri="{FF2B5EF4-FFF2-40B4-BE49-F238E27FC236}">
                <a16:creationId xmlns:a16="http://schemas.microsoft.com/office/drawing/2014/main" id="{1B24818C-D2AB-49D6-9432-9A896939953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98134" y="1022063"/>
            <a:ext cx="3886200" cy="2472283"/>
          </a:xfrm>
        </p:spPr>
      </p:pic>
      <p:sp>
        <p:nvSpPr>
          <p:cNvPr id="12" name="Rectangle 11">
            <a:extLst>
              <a:ext uri="{FF2B5EF4-FFF2-40B4-BE49-F238E27FC236}">
                <a16:creationId xmlns:a16="http://schemas.microsoft.com/office/drawing/2014/main" id="{F520DE40-1DB8-463B-BEEB-AB0D921B9789}"/>
              </a:ext>
            </a:extLst>
          </p:cNvPr>
          <p:cNvSpPr/>
          <p:nvPr/>
        </p:nvSpPr>
        <p:spPr>
          <a:xfrm>
            <a:off x="1796280" y="12031"/>
            <a:ext cx="3788055" cy="923330"/>
          </a:xfrm>
          <a:prstGeom prst="rect">
            <a:avLst/>
          </a:prstGeom>
          <a:noFill/>
        </p:spPr>
        <p:txBody>
          <a:bodyPr wrap="square" lIns="91440" tIns="45720" rIns="91440" bIns="45720">
            <a:spAutoFit/>
          </a:bodyPr>
          <a:lstStyle/>
          <a:p>
            <a:pPr algn="ctr" defTabSz="457200">
              <a:defRPr/>
            </a:pPr>
            <a:r>
              <a:rPr lang="en-US" sz="5400" b="1">
                <a:ln w="12700">
                  <a:solidFill>
                    <a:srgbClr val="FFC000"/>
                  </a:solidFill>
                  <a:prstDash val="solid"/>
                </a:ln>
                <a:solidFill>
                  <a:srgbClr val="FFFF00"/>
                </a:solidFill>
                <a:effectLst>
                  <a:outerShdw dist="38100" dir="2640000" algn="bl" rotWithShape="0">
                    <a:srgbClr val="4472C4"/>
                  </a:outerShdw>
                </a:effectLst>
                <a:latin typeface="Gill Sans MT Ext Condensed Bold" panose="020B0902020104020203" pitchFamily="34" charset="0"/>
                <a:cs typeface="Arial" panose="020B0604020202020204" pitchFamily="34" charset="0"/>
              </a:rPr>
              <a:t>Spiritual Growth 101</a:t>
            </a:r>
          </a:p>
        </p:txBody>
      </p:sp>
      <p:pic>
        <p:nvPicPr>
          <p:cNvPr id="6" name="Content Placeholder 10" descr="A picture containing text, lighter&#10;&#10;Description automatically generated">
            <a:extLst>
              <a:ext uri="{FF2B5EF4-FFF2-40B4-BE49-F238E27FC236}">
                <a16:creationId xmlns:a16="http://schemas.microsoft.com/office/drawing/2014/main" id="{A527E370-2C19-44E5-ABB3-7BBA011C28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948947" y="1598427"/>
            <a:ext cx="3695662" cy="3386986"/>
          </a:xfrm>
        </p:spPr>
      </p:pic>
      <p:sp>
        <p:nvSpPr>
          <p:cNvPr id="7" name="Rectangle 6">
            <a:extLst>
              <a:ext uri="{FF2B5EF4-FFF2-40B4-BE49-F238E27FC236}">
                <a16:creationId xmlns:a16="http://schemas.microsoft.com/office/drawing/2014/main" id="{6FBB68B7-8C7A-45E6-8D1D-C0D3685C0F62}"/>
              </a:ext>
            </a:extLst>
          </p:cNvPr>
          <p:cNvSpPr/>
          <p:nvPr/>
        </p:nvSpPr>
        <p:spPr>
          <a:xfrm>
            <a:off x="1698134" y="3657965"/>
            <a:ext cx="3886200" cy="923330"/>
          </a:xfrm>
          <a:prstGeom prst="rect">
            <a:avLst/>
          </a:prstGeom>
          <a:solidFill>
            <a:schemeClr val="tx1"/>
          </a:solidFill>
        </p:spPr>
        <p:txBody>
          <a:bodyPr wrap="square" lIns="91440" tIns="45720" rIns="91440" bIns="45720">
            <a:spAutoFit/>
          </a:bodyPr>
          <a:lstStyle/>
          <a:p>
            <a:pPr algn="ctr" defTabSz="457200">
              <a:defRPr/>
            </a:pPr>
            <a:r>
              <a:rPr lang="en-US" sz="5400" b="1">
                <a:ln w="12700">
                  <a:solidFill>
                    <a:srgbClr val="FFC000"/>
                  </a:solidFill>
                  <a:prstDash val="solid"/>
                </a:ln>
                <a:solidFill>
                  <a:prstClr val="white"/>
                </a:solidFill>
                <a:effectLst>
                  <a:outerShdw dist="38100" dir="2640000" algn="bl" rotWithShape="0">
                    <a:srgbClr val="4472C4"/>
                  </a:outerShdw>
                </a:effectLst>
                <a:latin typeface="Gill Sans MT Ext Condensed Bold" panose="020B0902020104020203" pitchFamily="34" charset="0"/>
                <a:cs typeface="Arial" panose="020B0604020202020204" pitchFamily="34" charset="0"/>
              </a:rPr>
              <a:t>101 Sermons for $50</a:t>
            </a:r>
          </a:p>
        </p:txBody>
      </p:sp>
      <p:sp>
        <p:nvSpPr>
          <p:cNvPr id="8" name="Rectangle 7">
            <a:extLst>
              <a:ext uri="{FF2B5EF4-FFF2-40B4-BE49-F238E27FC236}">
                <a16:creationId xmlns:a16="http://schemas.microsoft.com/office/drawing/2014/main" id="{ADF86EB5-901B-44F0-A496-6AE716D81113}"/>
              </a:ext>
            </a:extLst>
          </p:cNvPr>
          <p:cNvSpPr/>
          <p:nvPr/>
        </p:nvSpPr>
        <p:spPr>
          <a:xfrm>
            <a:off x="5851072" y="212086"/>
            <a:ext cx="4618531" cy="1446550"/>
          </a:xfrm>
          <a:prstGeom prst="rect">
            <a:avLst/>
          </a:prstGeom>
          <a:noFill/>
        </p:spPr>
        <p:txBody>
          <a:bodyPr wrap="square" lIns="91440" tIns="45720" rIns="91440" bIns="45720">
            <a:spAutoFit/>
          </a:bodyPr>
          <a:lstStyle/>
          <a:p>
            <a:pPr algn="ctr" defTabSz="457200">
              <a:defRPr/>
            </a:pPr>
            <a:r>
              <a:rPr lang="en-US" sz="4400" b="1">
                <a:ln w="6600">
                  <a:solidFill>
                    <a:srgbClr val="ED7D31"/>
                  </a:solidFill>
                  <a:prstDash val="solid"/>
                </a:ln>
                <a:solidFill>
                  <a:srgbClr val="FFFFFF"/>
                </a:solidFill>
                <a:effectLst>
                  <a:outerShdw dist="38100" dir="2700000" algn="tl" rotWithShape="0">
                    <a:srgbClr val="ED7D31"/>
                  </a:outerShdw>
                </a:effectLst>
                <a:latin typeface="Gill Sans MT Ext Condensed Bold" panose="020B0902020104020203" pitchFamily="34" charset="0"/>
                <a:cs typeface="Arial" panose="020B0604020202020204" pitchFamily="34" charset="0"/>
              </a:rPr>
              <a:t>Maintaining A Biblical Perspective During A Bad Pandemic</a:t>
            </a:r>
          </a:p>
        </p:txBody>
      </p:sp>
      <p:sp>
        <p:nvSpPr>
          <p:cNvPr id="9" name="Rectangle 8">
            <a:extLst>
              <a:ext uri="{FF2B5EF4-FFF2-40B4-BE49-F238E27FC236}">
                <a16:creationId xmlns:a16="http://schemas.microsoft.com/office/drawing/2014/main" id="{DB75998F-CDF9-4F0E-80DA-3A10D1EA7C3C}"/>
              </a:ext>
            </a:extLst>
          </p:cNvPr>
          <p:cNvSpPr/>
          <p:nvPr/>
        </p:nvSpPr>
        <p:spPr>
          <a:xfrm rot="5400000">
            <a:off x="8222948" y="2967335"/>
            <a:ext cx="3886200" cy="923330"/>
          </a:xfrm>
          <a:prstGeom prst="rect">
            <a:avLst/>
          </a:prstGeom>
          <a:solidFill>
            <a:schemeClr val="tx1"/>
          </a:solidFill>
        </p:spPr>
        <p:txBody>
          <a:bodyPr wrap="square" lIns="91440" tIns="45720" rIns="91440" bIns="45720">
            <a:spAutoFit/>
          </a:bodyPr>
          <a:lstStyle/>
          <a:p>
            <a:pPr algn="ctr" defTabSz="457200">
              <a:defRPr/>
            </a:pPr>
            <a:r>
              <a:rPr lang="en-US" sz="5400" b="1">
                <a:ln w="12700">
                  <a:solidFill>
                    <a:srgbClr val="FFC000"/>
                  </a:solidFill>
                  <a:prstDash val="solid"/>
                </a:ln>
                <a:solidFill>
                  <a:prstClr val="white"/>
                </a:solidFill>
                <a:effectLst>
                  <a:outerShdw dist="38100" dir="2640000" algn="bl" rotWithShape="0">
                    <a:srgbClr val="4472C4"/>
                  </a:outerShdw>
                </a:effectLst>
                <a:latin typeface="Gill Sans MT Ext Condensed Bold" panose="020B0902020104020203" pitchFamily="34" charset="0"/>
                <a:cs typeface="Arial" panose="020B0604020202020204" pitchFamily="34" charset="0"/>
              </a:rPr>
              <a:t>40 Sermons for $20</a:t>
            </a:r>
          </a:p>
        </p:txBody>
      </p:sp>
      <p:sp>
        <p:nvSpPr>
          <p:cNvPr id="10" name="Rectangle 9">
            <a:extLst>
              <a:ext uri="{FF2B5EF4-FFF2-40B4-BE49-F238E27FC236}">
                <a16:creationId xmlns:a16="http://schemas.microsoft.com/office/drawing/2014/main" id="{8B19E6DE-1B27-4EB2-873B-433821CD0D00}"/>
              </a:ext>
            </a:extLst>
          </p:cNvPr>
          <p:cNvSpPr/>
          <p:nvPr/>
        </p:nvSpPr>
        <p:spPr>
          <a:xfrm>
            <a:off x="3836029" y="6132478"/>
            <a:ext cx="4225837" cy="707886"/>
          </a:xfrm>
          <a:prstGeom prst="rect">
            <a:avLst/>
          </a:prstGeom>
          <a:solidFill>
            <a:srgbClr val="00B050"/>
          </a:solidFill>
        </p:spPr>
        <p:txBody>
          <a:bodyPr wrap="none" lIns="91440" tIns="45720" rIns="91440" bIns="45720">
            <a:spAutoFit/>
          </a:bodyPr>
          <a:lstStyle/>
          <a:p>
            <a:pPr algn="ctr" defTabSz="457200">
              <a:defRPr/>
            </a:pPr>
            <a:r>
              <a:rPr lang="en-US" sz="4000" b="1">
                <a:ln w="12700">
                  <a:solidFill>
                    <a:prstClr val="white"/>
                  </a:solidFill>
                  <a:prstDash val="solid"/>
                </a:ln>
                <a:solidFill>
                  <a:prstClr val="black"/>
                </a:solidFill>
                <a:effectLst>
                  <a:outerShdw dist="38100" dir="2640000" algn="bl" rotWithShape="0">
                    <a:srgbClr val="44546A">
                      <a:lumMod val="75000"/>
                    </a:srgbClr>
                  </a:outerShdw>
                </a:effectLst>
                <a:latin typeface="Britannic Bold" panose="020B0903060703020204" pitchFamily="34" charset="0"/>
              </a:rPr>
              <a:t>$</a:t>
            </a:r>
            <a:r>
              <a:rPr lang="en-US" sz="4000" b="1" err="1">
                <a:ln w="12700">
                  <a:solidFill>
                    <a:prstClr val="white"/>
                  </a:solidFill>
                  <a:prstDash val="solid"/>
                </a:ln>
                <a:solidFill>
                  <a:prstClr val="black"/>
                </a:solidFill>
                <a:effectLst>
                  <a:outerShdw dist="38100" dir="2640000" algn="bl" rotWithShape="0">
                    <a:srgbClr val="44546A">
                      <a:lumMod val="75000"/>
                    </a:srgbClr>
                  </a:outerShdw>
                </a:effectLst>
                <a:latin typeface="Britannic Bold" panose="020B0903060703020204" pitchFamily="34" charset="0"/>
              </a:rPr>
              <a:t>ReginaldDTaylor</a:t>
            </a:r>
            <a:endParaRPr lang="en-US" sz="4000" b="1">
              <a:ln w="12700">
                <a:solidFill>
                  <a:prstClr val="white"/>
                </a:solidFill>
                <a:prstDash val="solid"/>
              </a:ln>
              <a:solidFill>
                <a:prstClr val="black"/>
              </a:solidFill>
              <a:effectLst>
                <a:outerShdw dist="38100" dir="2640000" algn="bl" rotWithShape="0">
                  <a:srgbClr val="44546A">
                    <a:lumMod val="75000"/>
                  </a:srgbClr>
                </a:outerShdw>
              </a:effectLst>
              <a:latin typeface="Britannic Bold" panose="020B0903060703020204" pitchFamily="34" charset="0"/>
            </a:endParaRPr>
          </a:p>
        </p:txBody>
      </p:sp>
    </p:spTree>
    <p:extLst>
      <p:ext uri="{BB962C8B-B14F-4D97-AF65-F5344CB8AC3E}">
        <p14:creationId xmlns:p14="http://schemas.microsoft.com/office/powerpoint/2010/main" val="3439909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451151C0-4F62-6FE6-C8F2-0434BD114D00}"/>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C0A6E0E7-C44A-498F-E823-2EF05CE41FB7}"/>
              </a:ext>
            </a:extLst>
          </p:cNvPr>
          <p:cNvPicPr>
            <a:picLocks noChangeAspect="1"/>
          </p:cNvPicPr>
          <p:nvPr/>
        </p:nvPicPr>
        <p:blipFill>
          <a:blip r:embed="rId3"/>
          <a:stretch>
            <a:fillRect/>
          </a:stretch>
        </p:blipFill>
        <p:spPr>
          <a:xfrm>
            <a:off x="0" y="291658"/>
            <a:ext cx="12192000" cy="6274683"/>
          </a:xfrm>
          <a:prstGeom prst="rect">
            <a:avLst/>
          </a:prstGeom>
        </p:spPr>
      </p:pic>
    </p:spTree>
    <p:extLst>
      <p:ext uri="{BB962C8B-B14F-4D97-AF65-F5344CB8AC3E}">
        <p14:creationId xmlns:p14="http://schemas.microsoft.com/office/powerpoint/2010/main" val="34021651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TotalTime>
  <Words>1569</Words>
  <Application>Microsoft Office PowerPoint</Application>
  <PresentationFormat>Widescreen</PresentationFormat>
  <Paragraphs>257</Paragraphs>
  <Slides>39</Slides>
  <Notes>2</Notes>
  <HiddenSlides>0</HiddenSlides>
  <MMClips>0</MMClips>
  <ScaleCrop>false</ScaleCrop>
  <HeadingPairs>
    <vt:vector size="6" baseType="variant">
      <vt:variant>
        <vt:lpstr>Fonts Used</vt:lpstr>
      </vt:variant>
      <vt:variant>
        <vt:i4>22</vt:i4>
      </vt:variant>
      <vt:variant>
        <vt:lpstr>Theme</vt:lpstr>
      </vt:variant>
      <vt:variant>
        <vt:i4>7</vt:i4>
      </vt:variant>
      <vt:variant>
        <vt:lpstr>Slide Titles</vt:lpstr>
      </vt:variant>
      <vt:variant>
        <vt:i4>39</vt:i4>
      </vt:variant>
    </vt:vector>
  </HeadingPairs>
  <TitlesOfParts>
    <vt:vector size="68" baseType="lpstr">
      <vt:lpstr>Agency FB</vt:lpstr>
      <vt:lpstr>Aharoni</vt:lpstr>
      <vt:lpstr>Amasis MT Pro Black</vt:lpstr>
      <vt:lpstr>Arial</vt:lpstr>
      <vt:lpstr>Avenir Next LT Pro Demi</vt:lpstr>
      <vt:lpstr>Berlin Sans FB Demi</vt:lpstr>
      <vt:lpstr>Bernard MT Condensed</vt:lpstr>
      <vt:lpstr>Britannic Bold</vt:lpstr>
      <vt:lpstr>Brush Script MT</vt:lpstr>
      <vt:lpstr>Calibri</vt:lpstr>
      <vt:lpstr>Calibri Light</vt:lpstr>
      <vt:lpstr>Cooper Black</vt:lpstr>
      <vt:lpstr>Copperplate Gothic Bold</vt:lpstr>
      <vt:lpstr>Gill Sans MT Ext Condensed Bold</vt:lpstr>
      <vt:lpstr>Harrington</vt:lpstr>
      <vt:lpstr>Impact</vt:lpstr>
      <vt:lpstr>Lucida Calligraphy</vt:lpstr>
      <vt:lpstr>Nordique Inline</vt:lpstr>
      <vt:lpstr>Times New Roman</vt:lpstr>
      <vt:lpstr>Wide Latin</vt:lpstr>
      <vt:lpstr>Wingdings</vt:lpstr>
      <vt:lpstr>Wingdings 2</vt:lpstr>
      <vt:lpstr>Office Theme</vt:lpstr>
      <vt:lpstr>2_Office Theme</vt:lpstr>
      <vt:lpstr>5_Office Theme</vt:lpstr>
      <vt:lpstr>4_Office Theme</vt:lpstr>
      <vt:lpstr>3_Office Theme</vt:lpstr>
      <vt:lpstr>6_Office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Joshua 1:8</vt:lpstr>
      <vt:lpstr>PowerPoint Presentation</vt:lpstr>
      <vt:lpstr>Dr. Jeffrey Campbell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Parting Exhortation</vt:lpstr>
      <vt:lpstr>$20 Separately and $60 as a Set</vt:lpstr>
      <vt:lpstr>Spiritual Growth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Brown</dc:creator>
  <cp:lastModifiedBy>Reginald D. Taylor</cp:lastModifiedBy>
  <cp:revision>5</cp:revision>
  <dcterms:created xsi:type="dcterms:W3CDTF">2022-08-23T15:52:43Z</dcterms:created>
  <dcterms:modified xsi:type="dcterms:W3CDTF">2026-06-25T18:12:04Z</dcterms:modified>
</cp:coreProperties>
</file>