
<file path=[Content_Types].xml><?xml version="1.0" encoding="utf-8"?>
<Types xmlns="http://schemas.openxmlformats.org/package/2006/content-types">
  <Default Extension="bmp" ContentType="image/bmp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  <p:sldMasterId id="2147483684" r:id="rId3"/>
    <p:sldMasterId id="2147483696" r:id="rId4"/>
    <p:sldMasterId id="2147483720" r:id="rId5"/>
    <p:sldMasterId id="2147483744" r:id="rId6"/>
    <p:sldMasterId id="2147483756" r:id="rId7"/>
    <p:sldMasterId id="2147483768" r:id="rId8"/>
    <p:sldMasterId id="2147483780" r:id="rId9"/>
  </p:sldMasterIdLst>
  <p:notesMasterIdLst>
    <p:notesMasterId r:id="rId59"/>
  </p:notesMasterIdLst>
  <p:sldIdLst>
    <p:sldId id="452" r:id="rId10"/>
    <p:sldId id="256" r:id="rId11"/>
    <p:sldId id="454" r:id="rId12"/>
    <p:sldId id="455" r:id="rId13"/>
    <p:sldId id="1153" r:id="rId14"/>
    <p:sldId id="453" r:id="rId15"/>
    <p:sldId id="298" r:id="rId16"/>
    <p:sldId id="1145" r:id="rId17"/>
    <p:sldId id="321" r:id="rId18"/>
    <p:sldId id="335" r:id="rId19"/>
    <p:sldId id="336" r:id="rId20"/>
    <p:sldId id="337" r:id="rId21"/>
    <p:sldId id="325" r:id="rId22"/>
    <p:sldId id="1136" r:id="rId23"/>
    <p:sldId id="1137" r:id="rId24"/>
    <p:sldId id="1138" r:id="rId25"/>
    <p:sldId id="323" r:id="rId26"/>
    <p:sldId id="318" r:id="rId27"/>
    <p:sldId id="263" r:id="rId28"/>
    <p:sldId id="322" r:id="rId29"/>
    <p:sldId id="319" r:id="rId30"/>
    <p:sldId id="1146" r:id="rId31"/>
    <p:sldId id="264" r:id="rId32"/>
    <p:sldId id="265" r:id="rId33"/>
    <p:sldId id="266" r:id="rId34"/>
    <p:sldId id="438" r:id="rId35"/>
    <p:sldId id="267" r:id="rId36"/>
    <p:sldId id="1147" r:id="rId37"/>
    <p:sldId id="1148" r:id="rId38"/>
    <p:sldId id="324" r:id="rId39"/>
    <p:sldId id="1149" r:id="rId40"/>
    <p:sldId id="1150" r:id="rId41"/>
    <p:sldId id="428" r:id="rId42"/>
    <p:sldId id="423" r:id="rId43"/>
    <p:sldId id="424" r:id="rId44"/>
    <p:sldId id="429" r:id="rId45"/>
    <p:sldId id="430" r:id="rId46"/>
    <p:sldId id="431" r:id="rId47"/>
    <p:sldId id="432" r:id="rId48"/>
    <p:sldId id="407" r:id="rId49"/>
    <p:sldId id="434" r:id="rId50"/>
    <p:sldId id="435" r:id="rId51"/>
    <p:sldId id="314" r:id="rId52"/>
    <p:sldId id="436" r:id="rId53"/>
    <p:sldId id="1151" r:id="rId54"/>
    <p:sldId id="1152" r:id="rId55"/>
    <p:sldId id="316" r:id="rId56"/>
    <p:sldId id="317" r:id="rId57"/>
    <p:sldId id="258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FF00FF"/>
    <a:srgbClr val="FF0066"/>
    <a:srgbClr val="00FFCC"/>
    <a:srgbClr val="000099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447" autoAdjust="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outlineViewPr>
    <p:cViewPr>
      <p:scale>
        <a:sx n="33" d="100"/>
        <a:sy n="33" d="100"/>
      </p:scale>
      <p:origin x="0" y="-120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589A5-27CE-42E0-BBB6-C70FD446ED8F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2FC0E-F7CB-4B24-9F1E-808488C43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46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/>
              <a:t>Be Studious, Stable, Steadfast, &amp; Standardized Outline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Imperative to Study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Importance of Study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Implications of Study</a:t>
            </a:r>
            <a:endParaRPr lang="en-US"/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/>
              <a:t>2 Tim. 3:16-4:2 = The 7M’s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/>
              <a:t>Matt. 4:1-11 = Worldview, Warfare, Worship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/>
              <a:t>2 Tim. 2:1-2 = Scholarship for Discipleship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FBF71-0B7C-4028-B15B-563653520F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934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12FC0E-F7CB-4B24-9F1E-808488C431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434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12FC0E-F7CB-4B24-9F1E-808488C431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2252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12FC0E-F7CB-4B24-9F1E-808488C431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6130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DE247-9BE6-8569-FBF8-21EE692561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CCC557-477C-7540-9D68-B4768B264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35A16-A944-FA22-A07D-C4EBF7DB3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B68E-2A44-114D-B65C-3853D633289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3230A-620A-CE2E-1734-D2D7D332D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921BD-CE20-DC0D-BDD9-7AE315CCC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8328A-E973-5043-BA12-BEB385D04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77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6A6CC-3C04-1CDB-159A-F1A2E618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3CB3F-DE2C-4FF8-573F-2851B79F4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3A0DE-0A0A-AF06-31F4-47F8D461F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B68E-2A44-114D-B65C-3853D633289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CC2EA-80FE-32BC-4F5D-5AF1349F8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934C0-B04F-9AD1-98B0-1186C9413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8328A-E973-5043-BA12-BEB385D04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0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3B47F-5EF6-5264-CF32-B0D9F65F3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526A1-E221-EE09-E768-9450C3AB3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8C9FFE-26A1-E6B2-E6AF-AAFEAF2B9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B68E-2A44-114D-B65C-3853D633289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5BB05-F2B0-2CDB-0FEF-AA360CD9B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9DD09-49F0-0AF7-ADE4-E291409EB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8328A-E973-5043-BA12-BEB385D04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7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B5029-9447-DD64-3659-E33BF00C3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D59BE-DA97-295C-C9F7-87F24AB658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09259C-EC6E-9B61-2CCC-31C97AA78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B8B9EE-6941-A6AB-A2B6-96299F061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B68E-2A44-114D-B65C-3853D633289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8B675-6FA4-9EB0-5FBF-4B39D5078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16363-3987-C56B-219A-F0F0C6673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8328A-E973-5043-BA12-BEB385D04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42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5FBBE-FD39-3BDA-7590-9E9877715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C59C2-E906-F7D8-E467-219CF9E34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A83453-83AF-3318-23BC-44F1023240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A44877-8D7A-773A-9ED4-D70B9E312C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32B930-D63F-DD4A-A63D-ED82A742A6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B89F9B-96A0-C411-FECD-C6BC43331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B68E-2A44-114D-B65C-3853D633289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F3B467-95CD-F391-AECF-E9A7C63A5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37F9CF-EF9C-85E3-B350-B7CD7C46F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8328A-E973-5043-BA12-BEB385D04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9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58007-6D58-F4BA-D903-5DE227677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65D687-6582-2C43-3FDD-C75FA0D89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B68E-2A44-114D-B65C-3853D633289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CCAD2D-A4AC-F8CD-D8D8-22599F614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A4E6F-59E2-8AAC-8DB6-27070CB79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8328A-E973-5043-BA12-BEB385D04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768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3786FB-B590-4E63-9E17-767BC8F0C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B68E-2A44-114D-B65C-3853D633289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1352CE-BB19-60A8-38B6-05BAD39E7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73435-6C7D-BD72-85BB-19712B246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8328A-E973-5043-BA12-BEB385D04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500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D412-7F12-2097-0BF6-4E668BBA0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FA927-B207-21E4-2C10-48816AF0D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D42FE-87DD-435F-7FCF-DD5FAEE171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DD3AA-B5A4-C04E-E661-0A5C220AE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B68E-2A44-114D-B65C-3853D633289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2AAEE-F7A7-4BC2-B38C-AF063104A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247E68-307E-58C3-5FDD-7A4FE969E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8328A-E973-5043-BA12-BEB385D04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341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5B52B-54EF-F20D-2CD7-F32CBBA84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05AA36-20BB-F739-FD54-2BE1E6FCE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BEB7D-DD42-3E76-5ED6-1653806B97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949395-EE16-1248-FBDF-35CFF222B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B68E-2A44-114D-B65C-3853D633289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A747A-5195-56B7-CFB7-DC23AB7D6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80975D-BE7B-300C-0525-B925F6815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8328A-E973-5043-BA12-BEB385D04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99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00A2B-37EF-199B-C98E-A23304AF0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DF7598-5F24-0B90-77D4-AF104BD9A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AD64D-457D-BF17-30BC-ED431253F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B68E-2A44-114D-B65C-3853D633289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F5AD6-D448-F588-37C1-42E087CFC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ED15D-E0A7-10FF-141C-7C256DA9D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8328A-E973-5043-BA12-BEB385D04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8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1DAAD7-31BF-93FD-D246-263B2363F2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BA3974-4066-F981-07FB-E63C0D0946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A4D55-5B9F-D44C-7C38-75A62EFE0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0B68E-2A44-114D-B65C-3853D633289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8A463-610C-AA84-C5C6-32814D377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4E4EB-73CD-B263-0A25-0607B14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8328A-E973-5043-BA12-BEB385D04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110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4B13-0B38-4E90-BFC4-9E225C98A89C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30B7F-9B25-4372-B871-4B7726A0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98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4B13-0B38-4E90-BFC4-9E225C98A89C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30B7F-9B25-4372-B871-4B7726A0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14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4B13-0B38-4E90-BFC4-9E225C98A89C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30B7F-9B25-4372-B871-4B7726A0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34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4B13-0B38-4E90-BFC4-9E225C98A89C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30B7F-9B25-4372-B871-4B7726A0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623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4B13-0B38-4E90-BFC4-9E225C98A89C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30B7F-9B25-4372-B871-4B7726A0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34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4B13-0B38-4E90-BFC4-9E225C98A89C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30B7F-9B25-4372-B871-4B7726A0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024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4B13-0B38-4E90-BFC4-9E225C98A89C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30B7F-9B25-4372-B871-4B7726A0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364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4B13-0B38-4E90-BFC4-9E225C98A89C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30B7F-9B25-4372-B871-4B7726A0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32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4B13-0B38-4E90-BFC4-9E225C98A89C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30B7F-9B25-4372-B871-4B7726A0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915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4B13-0B38-4E90-BFC4-9E225C98A89C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30B7F-9B25-4372-B871-4B7726A0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59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4B13-0B38-4E90-BFC4-9E225C98A89C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30B7F-9B25-4372-B871-4B7726A0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811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F249-DEED-4D6C-91E1-5791310715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B2AC-2FBC-4599-BA8B-465924A76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302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F249-DEED-4D6C-91E1-5791310715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B2AC-2FBC-4599-BA8B-465924A76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663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7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72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F249-DEED-4D6C-91E1-5791310715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B2AC-2FBC-4599-BA8B-465924A76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263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F249-DEED-4D6C-91E1-5791310715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B2AC-2FBC-4599-BA8B-465924A76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413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7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7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F249-DEED-4D6C-91E1-5791310715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B2AC-2FBC-4599-BA8B-465924A76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105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F249-DEED-4D6C-91E1-5791310715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B2AC-2FBC-4599-BA8B-465924A76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010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F249-DEED-4D6C-91E1-5791310715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B2AC-2FBC-4599-BA8B-465924A76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599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2" y="987434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F249-DEED-4D6C-91E1-5791310715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B2AC-2FBC-4599-BA8B-465924A76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3807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2" y="987434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F249-DEED-4D6C-91E1-5791310715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B2AC-2FBC-4599-BA8B-465924A76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07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F249-DEED-4D6C-91E1-5791310715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B2AC-2FBC-4599-BA8B-465924A76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58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3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F249-DEED-4D6C-91E1-5791310715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EB2AC-2FBC-4599-BA8B-465924A76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579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CF13-B64D-4E53-B087-EFC2667E654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482B-CFC4-426B-8D01-613D8950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5004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CF13-B64D-4E53-B087-EFC2667E654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482B-CFC4-426B-8D01-613D8950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699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CF13-B64D-4E53-B087-EFC2667E654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482B-CFC4-426B-8D01-613D8950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304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CF13-B64D-4E53-B087-EFC2667E654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482B-CFC4-426B-8D01-613D8950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655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CF13-B64D-4E53-B087-EFC2667E654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482B-CFC4-426B-8D01-613D8950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3912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CF13-B64D-4E53-B087-EFC2667E654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482B-CFC4-426B-8D01-613D8950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401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CF13-B64D-4E53-B087-EFC2667E654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482B-CFC4-426B-8D01-613D8950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314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CF13-B64D-4E53-B087-EFC2667E654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482B-CFC4-426B-8D01-613D8950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165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CF13-B64D-4E53-B087-EFC2667E654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482B-CFC4-426B-8D01-613D8950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299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CF13-B64D-4E53-B087-EFC2667E654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482B-CFC4-426B-8D01-613D8950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430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1CF13-B64D-4E53-B087-EFC2667E654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F482B-CFC4-426B-8D01-613D8950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451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25E6-F74D-42CC-AE03-5EACD1C076B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118F0-B6EB-4C97-AC79-9E2E42A9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6249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25E6-F74D-42CC-AE03-5EACD1C076B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118F0-B6EB-4C97-AC79-9E2E42A9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0175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25E6-F74D-42CC-AE03-5EACD1C076B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118F0-B6EB-4C97-AC79-9E2E42A9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596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25E6-F74D-42CC-AE03-5EACD1C076B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118F0-B6EB-4C97-AC79-9E2E42A9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485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25E6-F74D-42CC-AE03-5EACD1C076B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118F0-B6EB-4C97-AC79-9E2E42A9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9133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25E6-F74D-42CC-AE03-5EACD1C076B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118F0-B6EB-4C97-AC79-9E2E42A9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169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25E6-F74D-42CC-AE03-5EACD1C076B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118F0-B6EB-4C97-AC79-9E2E42A9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530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25E6-F74D-42CC-AE03-5EACD1C076B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118F0-B6EB-4C97-AC79-9E2E42A9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8971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25E6-F74D-42CC-AE03-5EACD1C076B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118F0-B6EB-4C97-AC79-9E2E42A9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035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25E6-F74D-42CC-AE03-5EACD1C076B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118F0-B6EB-4C97-AC79-9E2E42A9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9249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25E6-F74D-42CC-AE03-5EACD1C076B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118F0-B6EB-4C97-AC79-9E2E42A9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2478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1E5F5-80CE-466F-ECDE-D0FEF72BD4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36D638-70E0-16D7-56ED-60B17EDAF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DBDCB-A09D-2360-6128-70595335C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C2F82-EC0F-4944-9886-B31239EB211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0BE31-B1A6-C45D-0D9A-202F597A3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F8499-A33E-68D2-4204-23226B0AB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101-AB9D-4DC1-AC96-E94E74845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505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FAE2-D738-C168-D993-D44E37222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BAD86-53EB-A5C5-EA00-0F3C7312A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60B19-F3A5-370F-172E-E74FD0FB4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C2F82-EC0F-4944-9886-B31239EB211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159BC-323A-EB08-D9DD-7B53FF719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265D8-1350-B8C4-C3CA-1E14F521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101-AB9D-4DC1-AC96-E94E74845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0032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DC03E-2220-CF5A-DA3C-48C637D31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61CA2-85FE-2B08-F92A-CEC0FCBF6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77B43-7287-5BEC-7627-3CDA8CBBC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C2F82-EC0F-4944-9886-B31239EB211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41F96-5C57-91BC-0C17-C7E27A5F4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194FE-2A3C-A4B2-8EC5-869658EC5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101-AB9D-4DC1-AC96-E94E74845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117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091B4-E3B6-420E-7169-62A8DDDF8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86122-5A83-9382-6144-6A0B1FFFEA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BA8F87-7FDC-A625-2810-C1DB34A80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557008-F415-82AC-92E6-BD7811227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C2F82-EC0F-4944-9886-B31239EB211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C869B-80CE-0F78-47F1-37216AB45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B3701-CD3B-81B0-4677-69B28B5E9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101-AB9D-4DC1-AC96-E94E74845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117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84C26-F802-9E20-0905-A1162557D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B6B9CD-F332-BA6B-6673-0D10BB9B6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7925F-300B-3523-7FA1-5189116E4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EFFCA9-2242-0D47-BF4C-EA93C7A6A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B51D47-E252-6016-7E90-A07B9C52B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1C9E1A-BD91-F3A3-6D58-ABAD2E908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C2F82-EC0F-4944-9886-B31239EB211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DD0207-BFCA-AFCA-E9E6-C6A49EAC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FC8B6-20D7-0CFC-842C-B65949E73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101-AB9D-4DC1-AC96-E94E74845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895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1002F-032A-1D55-9395-2A3913512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46CEC4-CD26-063B-39CE-5458D7853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C2F82-EC0F-4944-9886-B31239EB211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0F084F-809B-A831-8E59-65B608706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81E2A-B860-1561-B018-23FE665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101-AB9D-4DC1-AC96-E94E74845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916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87171C-A3DE-D1F7-9BAA-C7D3FFBB9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C2F82-EC0F-4944-9886-B31239EB211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4DC249-9450-26E6-16F2-20CA8683D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5469A-EFDE-327A-96E4-8D48091D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101-AB9D-4DC1-AC96-E94E74845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583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87DBD-CD55-DBF3-BD29-F78C4332E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7230C-9261-5CF4-CDD6-1D84EC48F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69DFA-954E-BBD9-791C-BE6284FCA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4EE36-9635-7EC2-8A28-40D41F6EB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C2F82-EC0F-4944-9886-B31239EB211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9E42E5-7F4B-FEBF-0E29-CBA0A9970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7A926C-BDD4-849F-2315-47FBAFC3D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101-AB9D-4DC1-AC96-E94E74845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87742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E5DFA-4FBD-5C6F-605B-BCE4761B6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3622D7-B2B3-05B1-C4DA-9E9D1868FA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C24E1-C2A3-C7B5-E8F7-82DD7EDF0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509009-9F30-5FD4-7EAF-3C77049E0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C2F82-EC0F-4944-9886-B31239EB211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E9C69A-A08A-EAB9-0141-E459F5CD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F21F9A-CC69-92D5-5019-C62BED93D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101-AB9D-4DC1-AC96-E94E74845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76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71C7-A682-34F0-F20C-6146AE34C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0A50E3-6445-8D73-043B-77DC9A7BD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3846B-B969-1167-4E59-47DFDE4F5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C2F82-EC0F-4944-9886-B31239EB211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A7842-BB26-D7E9-FA01-B2268FC7D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ED6CD-0E5B-D87C-9144-F4841D87D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101-AB9D-4DC1-AC96-E94E74845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6682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BEA94F-93D8-DCA8-FFDB-7ED9C33DBF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4CF65F-1BAD-8A14-59C6-A5CEF07B5F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AF8D1-533C-8BB5-1B60-A15A916D4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C2F82-EC0F-4944-9886-B31239EB211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6EA7C-D28E-E8E3-7A36-784ECBDA6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593EC-28C8-BBE5-3949-7DB8FC604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101-AB9D-4DC1-AC96-E94E74845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437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DC86A-D64E-4285-FD6D-62963A54A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761"/>
            <a:ext cx="9144000" cy="2387203"/>
          </a:xfrm>
        </p:spPr>
        <p:txBody>
          <a:bodyPr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5B8A1D-2652-5293-5374-8ABA9FB31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1642"/>
            <a:ext cx="9144000" cy="1656159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49014681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C1BF-618A-9293-02B7-9E5D65BAA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E651D-0103-E485-11BB-E470BD9AF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2394691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CED21-5688-815D-D356-0F161105F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247" y="1709737"/>
            <a:ext cx="10515600" cy="2852738"/>
          </a:xfrm>
        </p:spPr>
        <p:txBody>
          <a:bodyPr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CA0DD9-9D63-285C-045B-7CB71C05D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247" y="4589860"/>
            <a:ext cx="10515600" cy="1500188"/>
          </a:xfrm>
        </p:spPr>
        <p:txBody>
          <a:bodyPr/>
          <a:lstStyle>
            <a:lvl1pPr marL="0" indent="0">
              <a:buNone/>
              <a:defRPr sz="1350"/>
            </a:lvl1pPr>
            <a:lvl2pPr marL="257175" indent="0">
              <a:buNone/>
              <a:defRPr sz="1125"/>
            </a:lvl2pPr>
            <a:lvl3pPr marL="514350" indent="0">
              <a:buNone/>
              <a:defRPr sz="1013"/>
            </a:lvl3pPr>
            <a:lvl4pPr marL="771525" indent="0">
              <a:buNone/>
              <a:defRPr sz="900"/>
            </a:lvl4pPr>
            <a:lvl5pPr marL="1028700" indent="0">
              <a:buNone/>
              <a:defRPr sz="900"/>
            </a:lvl5pPr>
            <a:lvl6pPr marL="1285875" indent="0">
              <a:buNone/>
              <a:defRPr sz="900"/>
            </a:lvl6pPr>
            <a:lvl7pPr marL="1543050" indent="0">
              <a:buNone/>
              <a:defRPr sz="900"/>
            </a:lvl7pPr>
            <a:lvl8pPr marL="1800225" indent="0">
              <a:buNone/>
              <a:defRPr sz="900"/>
            </a:lvl8pPr>
            <a:lvl9pPr marL="20574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1815090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80CB5-2E05-5765-D603-C39A861D6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A1DC1-FC75-47C4-E434-711474DA5C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6775" y="3533775"/>
            <a:ext cx="5167312" cy="790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CAC52-8B5A-2ECB-2E70-B979B7090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8388" y="3533775"/>
            <a:ext cx="5167312" cy="790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332948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4406D-5FF4-1819-B30B-F6C03B886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391" y="365524"/>
            <a:ext cx="10515600" cy="13251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7D62FD-8087-A58A-AF5B-F26229C4F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391" y="1681163"/>
            <a:ext cx="5157788" cy="82391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71B794-F526-3D7E-46A8-BF3392CE0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391" y="2505076"/>
            <a:ext cx="5157788" cy="36849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349DF8-2B02-297C-7B26-A51F313F25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2791" cy="823913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45287-2323-D501-B404-D7F3410C97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2791" cy="36849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6335366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72803-C842-7C63-84E8-809C1D439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515577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512012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D7D04-3E85-B4C5-2416-D1CD71B0B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391" y="457200"/>
            <a:ext cx="3932635" cy="1600200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0AD2B-81D2-214D-6BDB-5D41B07E7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2791" y="987030"/>
            <a:ext cx="6172200" cy="4874419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5250F-EF56-2F1A-0130-F3EA4BD6D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391" y="2057401"/>
            <a:ext cx="3932635" cy="38111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0994610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7C89A-EFC2-48AA-0F88-9099FE12D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391" y="457200"/>
            <a:ext cx="3932635" cy="1600200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76DE22-5BC6-5F64-496E-2D5040BA35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791" y="987030"/>
            <a:ext cx="6172200" cy="4874419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9CF15-D5C7-FE15-8D1E-B09E1D1856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391" y="2057401"/>
            <a:ext cx="3932635" cy="38111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5805171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729AD-4CE3-9335-6598-5028961CF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3C1C5C-226D-BD8C-99D5-2E69E20E9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5080181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BECBB8-4282-70F8-3A29-921778166B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03470" y="1152526"/>
            <a:ext cx="2612231" cy="31718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359B12-8361-0C1E-14B6-1BBC88CA6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66777" y="1152526"/>
            <a:ext cx="7722393" cy="31718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767901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3F872-0310-428A-B348-13B0EC7AE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930C28-05DA-BED2-BE40-60D853F7A0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EB0B3-DFC1-F729-9949-9E1B1AF5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1940-A93B-455B-9CF2-868D26FBB42F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03603-BABA-F985-E9B6-7F9FC7035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B3395-8360-BBE1-DAFA-76C28F1F2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05E5-D233-4259-ACCE-0F21797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7824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56637-D409-9760-07B9-7FD42F9B5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B90BC-7ED9-7F41-835B-4AAB5EBA3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F67F3-7F99-FC3E-2F8F-52199E410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1940-A93B-455B-9CF2-868D26FBB42F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FFAEE-02E2-35AC-7B68-34EE4CD17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5E4B2-1E74-7F41-03BF-A6D9BDBDB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05E5-D233-4259-ACCE-0F21797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84815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FD061-42E6-36DA-1B05-C7960F080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59A45-68F8-8F2F-39A5-7EF2C05CE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6B545-1543-CA07-BF66-99EA0EDAA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1940-A93B-455B-9CF2-868D26FBB42F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4D244-E80A-628E-5DDF-E745A8549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11344-2647-34E4-BA77-D63864F43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05E5-D233-4259-ACCE-0F21797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157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91A0A-16C5-CF8E-D307-A1C4152A8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1576C-16E8-9AD9-0BC2-52FDB52C1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7557C3-7978-BF08-2B7C-9D2913D0F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FD380C-D657-CB15-4D78-B6947E7DF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1940-A93B-455B-9CF2-868D26FBB42F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0F403F-D265-7ABB-FB71-8749A09A9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CA5E73-43EE-E356-BEB4-D92182441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05E5-D233-4259-ACCE-0F21797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122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92822-EC7C-2FFE-3D5F-113AB5DD3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D93DB-E9B8-A7E6-188B-1C2CB4ED9D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0C7AAC-2A59-B258-3385-98087EF02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29B1F7-690D-F174-FED8-E0A92EAFC8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63D26F-C568-46CB-F448-2195B039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4AD5A7-5E2A-D45B-44D4-5447C7000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1940-A93B-455B-9CF2-868D26FBB42F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61742-372E-54BB-868C-3698EA377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3DF8B6-4816-0EE2-293B-358EA7065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05E5-D233-4259-ACCE-0F21797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0278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9C8BD-225C-F82D-9917-5269635B2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1CD092-37EB-C215-87D7-6D8C42E35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1940-A93B-455B-9CF2-868D26FBB42F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D59DD4-6757-A0B3-D715-1A451A803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4B3C4-1BA0-0C3A-894D-51107DA55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05E5-D233-4259-ACCE-0F21797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9678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FB0B96-9D17-AE00-AEC3-2E41977C3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1940-A93B-455B-9CF2-868D26FBB42F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F59700-C99C-F784-3338-9077CE4F9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E4E2F-19E0-B353-E1F2-6FCB63AE3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05E5-D233-4259-ACCE-0F21797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6813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6A5A2-6D9C-C6C3-1E93-51C90A910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17514-1BFB-A351-609C-D3FB439F9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56E49-2AAF-37F0-FE32-3DF7B4D27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806FC-D94E-996F-AE29-E18359521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1940-A93B-455B-9CF2-868D26FBB42F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04C5E3-7065-2344-8828-64642F281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F1766-1C59-40BC-973F-098984E0D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05E5-D233-4259-ACCE-0F21797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24234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FA146-E574-D7C9-C01A-51C181F68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92409A-E2FF-56CD-C649-5E70A0C344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C07A5-160D-4F67-82BF-9DD979E67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4309FC-3550-C564-04D5-65EA8659A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1940-A93B-455B-9CF2-868D26FBB42F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F8364D-3690-5EB6-8C4B-C0FD50704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B666B-ECBE-FDC6-27F4-35F04E424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05E5-D233-4259-ACCE-0F21797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5718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F4592-A442-F11A-C50B-0A5A9EFFF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0C61DB-9B8F-1DE5-CEC3-14C04A5463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52478-8FD8-4512-B01D-1313D1C44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1940-A93B-455B-9CF2-868D26FBB42F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20BF7-8238-E6EB-3618-CCC06B093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0FD67-F9FD-A51B-A91A-2799F1ADD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05E5-D233-4259-ACCE-0F21797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6118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6F8B93-0685-843D-E1D1-948E06CE0A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86233D-26C0-F7E3-60AD-D8ECC2160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4E2EE-BBB4-873A-7A09-24CBC52AD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1940-A93B-455B-9CF2-868D26FBB42F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4F0EB-F629-FB44-7871-9AC46BD07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284EE-50C7-A6B1-22C8-5B3C78B5D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05E5-D233-4259-ACCE-0F21797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11358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5365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08066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3" y="2937935"/>
            <a:ext cx="5181600" cy="908050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3" y="1937813"/>
            <a:ext cx="5181600" cy="10001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59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18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783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377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2972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566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16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755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48712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5"/>
            <a:ext cx="26924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5"/>
            <a:ext cx="26924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9039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1" y="1023409"/>
            <a:ext cx="2693459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595" indent="0">
              <a:buNone/>
              <a:defRPr sz="1000" b="1"/>
            </a:lvl2pPr>
            <a:lvl3pPr marL="457189" indent="0">
              <a:buNone/>
              <a:defRPr sz="900" b="1"/>
            </a:lvl3pPr>
            <a:lvl4pPr marL="685783" indent="0">
              <a:buNone/>
              <a:defRPr sz="800" b="1"/>
            </a:lvl4pPr>
            <a:lvl5pPr marL="914377" indent="0">
              <a:buNone/>
              <a:defRPr sz="800" b="1"/>
            </a:lvl5pPr>
            <a:lvl6pPr marL="1142972" indent="0">
              <a:buNone/>
              <a:defRPr sz="800" b="1"/>
            </a:lvl6pPr>
            <a:lvl7pPr marL="1371566" indent="0">
              <a:buNone/>
              <a:defRPr sz="800" b="1"/>
            </a:lvl7pPr>
            <a:lvl8pPr marL="1600160" indent="0">
              <a:buNone/>
              <a:defRPr sz="800" b="1"/>
            </a:lvl8pPr>
            <a:lvl9pPr marL="1828755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1" y="1449917"/>
            <a:ext cx="2693459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595" indent="0">
              <a:buNone/>
              <a:defRPr sz="1000" b="1"/>
            </a:lvl2pPr>
            <a:lvl3pPr marL="457189" indent="0">
              <a:buNone/>
              <a:defRPr sz="900" b="1"/>
            </a:lvl3pPr>
            <a:lvl4pPr marL="685783" indent="0">
              <a:buNone/>
              <a:defRPr sz="800" b="1"/>
            </a:lvl4pPr>
            <a:lvl5pPr marL="914377" indent="0">
              <a:buNone/>
              <a:defRPr sz="800" b="1"/>
            </a:lvl5pPr>
            <a:lvl6pPr marL="1142972" indent="0">
              <a:buNone/>
              <a:defRPr sz="800" b="1"/>
            </a:lvl6pPr>
            <a:lvl7pPr marL="1371566" indent="0">
              <a:buNone/>
              <a:defRPr sz="800" b="1"/>
            </a:lvl7pPr>
            <a:lvl8pPr marL="1600160" indent="0">
              <a:buNone/>
              <a:defRPr sz="800" b="1"/>
            </a:lvl8pPr>
            <a:lvl9pPr marL="1828755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90228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4101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19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3" y="182033"/>
            <a:ext cx="2005543" cy="7747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8" y="182038"/>
            <a:ext cx="3407835" cy="39020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3" y="956738"/>
            <a:ext cx="2005543" cy="3127375"/>
          </a:xfrm>
        </p:spPr>
        <p:txBody>
          <a:bodyPr/>
          <a:lstStyle>
            <a:lvl1pPr marL="0" indent="0">
              <a:buNone/>
              <a:defRPr sz="700"/>
            </a:lvl1pPr>
            <a:lvl2pPr marL="228595" indent="0">
              <a:buNone/>
              <a:defRPr sz="600"/>
            </a:lvl2pPr>
            <a:lvl3pPr marL="457189" indent="0">
              <a:buNone/>
              <a:defRPr sz="500"/>
            </a:lvl3pPr>
            <a:lvl4pPr marL="685783" indent="0">
              <a:buNone/>
              <a:defRPr sz="450"/>
            </a:lvl4pPr>
            <a:lvl5pPr marL="914377" indent="0">
              <a:buNone/>
              <a:defRPr sz="450"/>
            </a:lvl5pPr>
            <a:lvl6pPr marL="1142972" indent="0">
              <a:buNone/>
              <a:defRPr sz="450"/>
            </a:lvl6pPr>
            <a:lvl7pPr marL="1371566" indent="0">
              <a:buNone/>
              <a:defRPr sz="450"/>
            </a:lvl7pPr>
            <a:lvl8pPr marL="1600160" indent="0">
              <a:buNone/>
              <a:defRPr sz="450"/>
            </a:lvl8pPr>
            <a:lvl9pPr marL="1828755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5634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3"/>
            <a:ext cx="3657600" cy="3778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1600"/>
            </a:lvl1pPr>
            <a:lvl2pPr marL="228595" indent="0">
              <a:buNone/>
              <a:defRPr sz="1400"/>
            </a:lvl2pPr>
            <a:lvl3pPr marL="457189" indent="0">
              <a:buNone/>
              <a:defRPr sz="1200"/>
            </a:lvl3pPr>
            <a:lvl4pPr marL="685783" indent="0">
              <a:buNone/>
              <a:defRPr sz="1000"/>
            </a:lvl4pPr>
            <a:lvl5pPr marL="914377" indent="0">
              <a:buNone/>
              <a:defRPr sz="1000"/>
            </a:lvl5pPr>
            <a:lvl6pPr marL="1142972" indent="0">
              <a:buNone/>
              <a:defRPr sz="1000"/>
            </a:lvl6pPr>
            <a:lvl7pPr marL="1371566" indent="0">
              <a:buNone/>
              <a:defRPr sz="1000"/>
            </a:lvl7pPr>
            <a:lvl8pPr marL="1600160" indent="0">
              <a:buNone/>
              <a:defRPr sz="1000"/>
            </a:lvl8pPr>
            <a:lvl9pPr marL="1828755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8"/>
            <a:ext cx="3657600" cy="536575"/>
          </a:xfrm>
        </p:spPr>
        <p:txBody>
          <a:bodyPr/>
          <a:lstStyle>
            <a:lvl1pPr marL="0" indent="0">
              <a:buNone/>
              <a:defRPr sz="700"/>
            </a:lvl1pPr>
            <a:lvl2pPr marL="228595" indent="0">
              <a:buNone/>
              <a:defRPr sz="600"/>
            </a:lvl2pPr>
            <a:lvl3pPr marL="457189" indent="0">
              <a:buNone/>
              <a:defRPr sz="500"/>
            </a:lvl3pPr>
            <a:lvl4pPr marL="685783" indent="0">
              <a:buNone/>
              <a:defRPr sz="450"/>
            </a:lvl4pPr>
            <a:lvl5pPr marL="914377" indent="0">
              <a:buNone/>
              <a:defRPr sz="450"/>
            </a:lvl5pPr>
            <a:lvl6pPr marL="1142972" indent="0">
              <a:buNone/>
              <a:defRPr sz="450"/>
            </a:lvl6pPr>
            <a:lvl7pPr marL="1371566" indent="0">
              <a:buNone/>
              <a:defRPr sz="450"/>
            </a:lvl7pPr>
            <a:lvl8pPr marL="1600160" indent="0">
              <a:buNone/>
              <a:defRPr sz="450"/>
            </a:lvl8pPr>
            <a:lvl9pPr marL="1828755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69689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3149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7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7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5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bmp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AEBD20-0EE1-D327-E999-8054DE258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8589C-9B7F-5A43-FF55-E40334E46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A4ACD-06EE-D0E3-DFA8-C1BB045167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0B68E-2A44-114D-B65C-3853D633289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12A40-9939-17A5-FAB9-5792503E3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DBF7A-42EC-8FA8-957A-301002117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8328A-E973-5043-BA12-BEB385D048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35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D4B13-0B38-4E90-BFC4-9E225C98A89C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30B7F-9B25-4372-B871-4B7726A00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87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FF249-DEED-4D6C-91E1-579131071560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EB2AC-2FBC-4599-BA8B-465924A76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0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1CF13-B64D-4E53-B087-EFC2667E654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F482B-CFC4-426B-8D01-613D89502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289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725E6-F74D-42CC-AE03-5EACD1C076B8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118F0-B6EB-4C97-AC79-9E2E42A95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022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BBB594-2225-973F-944B-CE43C240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74860-DDF3-360C-CFA1-877971B43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4B0B5-FA4E-F9C1-1295-E81F125D46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C2F82-EC0F-4944-9886-B31239EB211A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FBA37-ED63-4DD2-2644-5D9BCCB87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2D958-D89A-0AAD-1F97-A27867A99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7C101-AB9D-4DC1-AC96-E94E74845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457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23AE6BA1-BDC0-31BA-6F2C-3FF876D31D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66775" y="1152526"/>
            <a:ext cx="10448925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charset="0"/>
              </a:rPr>
              <a:t>Click to edit Master title style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B80AFFF9-A619-692C-E816-189C65D2E2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66775" y="3533775"/>
            <a:ext cx="10448925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Gill Sans" charset="0"/>
              </a:rPr>
              <a:t>Second level</a:t>
            </a:r>
          </a:p>
          <a:p>
            <a:pPr lvl="2"/>
            <a:r>
              <a:rPr lang="en-US" altLang="en-US">
                <a:sym typeface="Gill Sans" charset="0"/>
              </a:rPr>
              <a:t>Third level</a:t>
            </a:r>
          </a:p>
          <a:p>
            <a:pPr lvl="3"/>
            <a:r>
              <a:rPr lang="en-US" altLang="en-US">
                <a:sym typeface="Gill Sans" charset="0"/>
              </a:rPr>
              <a:t>Fourth level</a:t>
            </a:r>
          </a:p>
          <a:p>
            <a:pPr lvl="4"/>
            <a:r>
              <a:rPr lang="en-US" altLang="en-US">
                <a:sym typeface="Gill Sans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565064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275" kern="12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4275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4275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4275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4275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5pPr>
      <a:lvl6pPr marL="257175" algn="ctr" rtl="0" fontAlgn="base">
        <a:spcBef>
          <a:spcPct val="0"/>
        </a:spcBef>
        <a:spcAft>
          <a:spcPct val="0"/>
        </a:spcAft>
        <a:defRPr sz="4275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6pPr>
      <a:lvl7pPr marL="514350" algn="ctr" rtl="0" fontAlgn="base">
        <a:spcBef>
          <a:spcPct val="0"/>
        </a:spcBef>
        <a:spcAft>
          <a:spcPct val="0"/>
        </a:spcAft>
        <a:defRPr sz="4275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7pPr>
      <a:lvl8pPr marL="771525" algn="ctr" rtl="0" fontAlgn="base">
        <a:spcBef>
          <a:spcPct val="0"/>
        </a:spcBef>
        <a:spcAft>
          <a:spcPct val="0"/>
        </a:spcAft>
        <a:defRPr sz="4275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8pPr>
      <a:lvl9pPr marL="1028700" algn="ctr" rtl="0" fontAlgn="base">
        <a:spcBef>
          <a:spcPct val="0"/>
        </a:spcBef>
        <a:spcAft>
          <a:spcPct val="0"/>
        </a:spcAft>
        <a:defRPr sz="4275">
          <a:solidFill>
            <a:schemeClr val="tx1"/>
          </a:solidFill>
          <a:latin typeface="Gill Sans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180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180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180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180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1800" kern="1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115DD2-2A57-03C0-E022-4FAFA8A5E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94554-71BE-ED75-12EB-86ECFCDCC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A96B3-33C0-4DE3-EB78-E981DF9984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871940-A93B-455B-9CF2-868D26FBB42F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41BF6-BCAD-D07A-B96C-E2BE0CEC1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C5673-6E29-5C14-A52E-F53241769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9505E5-D233-4259-ACCE-0F2179704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1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5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71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71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71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474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457189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457189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66" indent="-142872" algn="l" defTabSz="457189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486" indent="-114297" algn="l" defTabSz="457189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080" indent="-114297" algn="l" defTabSz="457189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indent="-114297" algn="l" defTabSz="457189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269" indent="-114297" algn="l" defTabSz="457189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863" indent="-114297" algn="l" defTabSz="457189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457" indent="-114297" algn="l" defTabSz="457189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052" indent="-114297" algn="l" defTabSz="457189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595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189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783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377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2972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566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160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755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7710B-55F5-D909-4A9B-13AA57C1C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6CB391CF-0878-7319-F0B0-FB20E1622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5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8D9D54-9CAD-728B-7507-583C097B3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89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1A51BD0B-0CB7-ED1D-4303-899C14CD4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5954AA7-1433-F1D5-1A3B-1284DCE0F2B2}"/>
              </a:ext>
            </a:extLst>
          </p:cNvPr>
          <p:cNvSpPr/>
          <p:nvPr/>
        </p:nvSpPr>
        <p:spPr>
          <a:xfrm>
            <a:off x="2228466" y="-104849"/>
            <a:ext cx="77350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Amasis MT Pro Black" panose="02040A04050005020304" pitchFamily="18" charset="0"/>
              </a:rPr>
              <a:t>Making the Text Talk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CA7D5C-7AC8-93A5-B715-2AB6A42FDA0C}"/>
              </a:ext>
            </a:extLst>
          </p:cNvPr>
          <p:cNvSpPr/>
          <p:nvPr/>
        </p:nvSpPr>
        <p:spPr>
          <a:xfrm>
            <a:off x="-2" y="818481"/>
            <a:ext cx="12192002" cy="498598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Frank Ray Conference Teaching Plan</a:t>
            </a:r>
          </a:p>
          <a:p>
            <a:r>
              <a:rPr lang="en-US" sz="4400" b="1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Day </a:t>
            </a:r>
            <a:r>
              <a:rPr lang="en-US" sz="4400" b="1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 = 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Thinking Holistically as an </a:t>
            </a:r>
          </a:p>
          <a:p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Expository Preacher</a:t>
            </a:r>
          </a:p>
          <a:p>
            <a:r>
              <a:rPr lang="en-US" sz="4400" b="1" cap="none" spc="0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ernard MT Condensed" panose="02050806060905020404" pitchFamily="18" charset="0"/>
                <a:sym typeface="Wingdings" panose="05000000000000000000" pitchFamily="2" charset="2"/>
              </a:rPr>
              <a:t>Day  = </a:t>
            </a:r>
            <a:r>
              <a:rPr lang="en-US" sz="4400" b="1" dirty="0">
                <a:ln w="38100" cmpd="sng">
                  <a:noFill/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Thinking Hermeneutically for </a:t>
            </a:r>
          </a:p>
          <a:p>
            <a:r>
              <a:rPr lang="en-US" sz="4400" b="1" dirty="0">
                <a:ln w="38100" cmpd="sng">
                  <a:noFill/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Expository Preaching</a:t>
            </a:r>
          </a:p>
          <a:p>
            <a:r>
              <a:rPr lang="en-US" sz="4400" b="1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ernard MT Condensed" panose="02050806060905020404" pitchFamily="18" charset="0"/>
                <a:sym typeface="Wingdings" panose="05000000000000000000" pitchFamily="2" charset="2"/>
              </a:rPr>
              <a:t>Day  = </a:t>
            </a:r>
            <a:r>
              <a:rPr lang="en-US" sz="4400" b="1" dirty="0">
                <a:ln w="38100" cmpd="sng">
                  <a:solidFill>
                    <a:srgbClr val="00B050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lin Sans FB Demi" panose="020E0802020502020306" pitchFamily="34" charset="0"/>
                <a:sym typeface="Wingdings" panose="05000000000000000000" pitchFamily="2" charset="2"/>
              </a:rPr>
              <a:t>Thinking Homiletically towards </a:t>
            </a:r>
          </a:p>
          <a:p>
            <a:r>
              <a:rPr lang="en-US" sz="4400" b="1" dirty="0">
                <a:ln w="38100" cmpd="sng">
                  <a:solidFill>
                    <a:srgbClr val="00B050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lin Sans FB Demi" panose="020E0802020502020306" pitchFamily="34" charset="0"/>
                <a:sym typeface="Wingdings" panose="05000000000000000000" pitchFamily="2" charset="2"/>
              </a:rPr>
              <a:t>Expository Preaching</a:t>
            </a:r>
            <a:endParaRPr lang="en-US" sz="4400" b="1" dirty="0">
              <a:ln w="38100" cmpd="sng">
                <a:solidFill>
                  <a:srgbClr val="00B050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Berlin Sans FB Demi" panose="020E0802020502020306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560396-B1F1-B42B-A583-13106B02A20D}"/>
              </a:ext>
            </a:extLst>
          </p:cNvPr>
          <p:cNvSpPr/>
          <p:nvPr/>
        </p:nvSpPr>
        <p:spPr>
          <a:xfrm>
            <a:off x="0" y="5657671"/>
            <a:ext cx="12192000" cy="1200329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 w="57150">
                  <a:solidFill>
                    <a:srgbClr val="FF0066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gency FB" panose="020B0503020202020204" pitchFamily="34" charset="0"/>
              </a:rPr>
              <a:t>Pastor Reginald D. Taylor 901-258-2876</a:t>
            </a:r>
          </a:p>
          <a:p>
            <a:pPr algn="ctr"/>
            <a:r>
              <a:rPr lang="en-US" sz="3600" b="1" dirty="0">
                <a:ln/>
                <a:solidFill>
                  <a:srgbClr val="00B0F0"/>
                </a:solidFill>
                <a:latin typeface="Agency FB" panose="020B0503020202020204" pitchFamily="34" charset="0"/>
              </a:rPr>
              <a:t>r</a:t>
            </a:r>
            <a:r>
              <a:rPr lang="en-US" sz="3600" b="1" cap="none" spc="0" dirty="0">
                <a:ln/>
                <a:solidFill>
                  <a:srgbClr val="00B0F0"/>
                </a:solidFill>
                <a:effectLst/>
                <a:latin typeface="Agency FB" panose="020B0503020202020204" pitchFamily="34" charset="0"/>
              </a:rPr>
              <a:t>eginaldtaylorministries@gmail.com</a:t>
            </a:r>
          </a:p>
        </p:txBody>
      </p:sp>
    </p:spTree>
    <p:extLst>
      <p:ext uri="{BB962C8B-B14F-4D97-AF65-F5344CB8AC3E}">
        <p14:creationId xmlns:p14="http://schemas.microsoft.com/office/powerpoint/2010/main" val="37399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7A32E-5267-77F3-2A14-FC44F9821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835EE3CA-C5E3-B260-06B5-08CD1C0E0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9FFB4E8-A026-7F50-A3CB-AAD9EA3846EC}"/>
              </a:ext>
            </a:extLst>
          </p:cNvPr>
          <p:cNvSpPr/>
          <p:nvPr/>
        </p:nvSpPr>
        <p:spPr>
          <a:xfrm>
            <a:off x="2228465" y="619051"/>
            <a:ext cx="77350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Amasis MT Pro Black" panose="02040A04050005020304" pitchFamily="18" charset="0"/>
              </a:rPr>
              <a:t>Making the Text Talk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CF7F7D-4822-84ED-A425-09A65700E230}"/>
              </a:ext>
            </a:extLst>
          </p:cNvPr>
          <p:cNvSpPr/>
          <p:nvPr/>
        </p:nvSpPr>
        <p:spPr>
          <a:xfrm>
            <a:off x="0" y="1753729"/>
            <a:ext cx="12192002" cy="295465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Frank Ray Conference Teaching Plan</a:t>
            </a:r>
          </a:p>
          <a:p>
            <a:r>
              <a:rPr lang="en-US" sz="4400" b="1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Day </a:t>
            </a:r>
            <a:r>
              <a:rPr lang="en-US" sz="4400" b="1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 = 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Some Foundations for Exposition</a:t>
            </a:r>
          </a:p>
          <a:p>
            <a:r>
              <a:rPr lang="en-US" sz="4400" b="1" cap="none" spc="0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ernard MT Condensed" panose="02050806060905020404" pitchFamily="18" charset="0"/>
                <a:sym typeface="Wingdings" panose="05000000000000000000" pitchFamily="2" charset="2"/>
              </a:rPr>
              <a:t>Day  = 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Some </a:t>
            </a:r>
            <a:r>
              <a:rPr lang="en-US" sz="4400" b="1" dirty="0">
                <a:ln w="38100" cmpd="sng">
                  <a:noFill/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Functions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 for Exposition</a:t>
            </a:r>
          </a:p>
          <a:p>
            <a:r>
              <a:rPr lang="en-US" sz="4400" b="1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ernard MT Condensed" panose="02050806060905020404" pitchFamily="18" charset="0"/>
                <a:sym typeface="Wingdings" panose="05000000000000000000" pitchFamily="2" charset="2"/>
              </a:rPr>
              <a:t>Day  = 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Some </a:t>
            </a:r>
            <a:r>
              <a:rPr lang="en-US" sz="4400" b="1" dirty="0">
                <a:ln w="38100" cmpd="sng">
                  <a:solidFill>
                    <a:srgbClr val="00B050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lin Sans FB Demi" panose="020E0802020502020306" pitchFamily="34" charset="0"/>
                <a:sym typeface="Wingdings" panose="05000000000000000000" pitchFamily="2" charset="2"/>
              </a:rPr>
              <a:t>Flows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 for Exposition</a:t>
            </a:r>
            <a:endParaRPr lang="en-US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Bernard MT Condensed" panose="020508060609050204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6677C8-540B-CAD0-1640-9F909073FAC6}"/>
              </a:ext>
            </a:extLst>
          </p:cNvPr>
          <p:cNvSpPr/>
          <p:nvPr/>
        </p:nvSpPr>
        <p:spPr>
          <a:xfrm>
            <a:off x="0" y="5289371"/>
            <a:ext cx="12192000" cy="1323439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000" b="1" dirty="0">
                <a:ln w="57150">
                  <a:solidFill>
                    <a:srgbClr val="FF0066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gency FB" panose="020B0503020202020204" pitchFamily="34" charset="0"/>
              </a:rPr>
              <a:t>Pastor Reginald D. Taylor 901-258-2876</a:t>
            </a:r>
          </a:p>
          <a:p>
            <a:pPr algn="ctr"/>
            <a:r>
              <a:rPr lang="en-US" sz="4000" b="1" dirty="0">
                <a:ln/>
                <a:solidFill>
                  <a:srgbClr val="00B0F0"/>
                </a:solidFill>
                <a:latin typeface="Agency FB" panose="020B0503020202020204" pitchFamily="34" charset="0"/>
              </a:rPr>
              <a:t>r</a:t>
            </a:r>
            <a:r>
              <a:rPr lang="en-US" sz="4000" b="1" cap="none" spc="0" dirty="0">
                <a:ln/>
                <a:solidFill>
                  <a:srgbClr val="00B0F0"/>
                </a:solidFill>
                <a:effectLst/>
                <a:latin typeface="Agency FB" panose="020B0503020202020204" pitchFamily="34" charset="0"/>
              </a:rPr>
              <a:t>eginaldtaylorministries@gmail.com</a:t>
            </a:r>
          </a:p>
        </p:txBody>
      </p:sp>
    </p:spTree>
    <p:extLst>
      <p:ext uri="{BB962C8B-B14F-4D97-AF65-F5344CB8AC3E}">
        <p14:creationId xmlns:p14="http://schemas.microsoft.com/office/powerpoint/2010/main" val="2085331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BF782-2EED-0024-AEAD-6EC777704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12838207-7E7D-92D9-A2D5-36D887D19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EA6A150-BBCE-AA22-D719-6E53177B16C7}"/>
              </a:ext>
            </a:extLst>
          </p:cNvPr>
          <p:cNvSpPr/>
          <p:nvPr/>
        </p:nvSpPr>
        <p:spPr>
          <a:xfrm>
            <a:off x="2228465" y="619051"/>
            <a:ext cx="77350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Amasis MT Pro Black" panose="02040A04050005020304" pitchFamily="18" charset="0"/>
              </a:rPr>
              <a:t>Making the Text Talk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2ADDE0-C213-99AC-1DB6-B55F033F3114}"/>
              </a:ext>
            </a:extLst>
          </p:cNvPr>
          <p:cNvSpPr/>
          <p:nvPr/>
        </p:nvSpPr>
        <p:spPr>
          <a:xfrm>
            <a:off x="0" y="1753729"/>
            <a:ext cx="12192002" cy="295465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Frank Ray Conference Teaching Plan</a:t>
            </a:r>
          </a:p>
          <a:p>
            <a:r>
              <a:rPr lang="en-US" sz="4400" b="1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Day </a:t>
            </a:r>
            <a:r>
              <a:rPr lang="en-US" sz="4400" b="1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 = 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Our Posture—the </a:t>
            </a:r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ernard MT Condensed" panose="02050806060905020404" pitchFamily="18" charset="0"/>
                <a:sym typeface="Wingdings" panose="05000000000000000000" pitchFamily="2" charset="2"/>
              </a:rPr>
              <a:t>Heart</a:t>
            </a:r>
            <a:endParaRPr lang="en-US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Bernard MT Condensed" panose="02050806060905020404" pitchFamily="18" charset="0"/>
              <a:sym typeface="Wingdings" panose="05000000000000000000" pitchFamily="2" charset="2"/>
            </a:endParaRPr>
          </a:p>
          <a:p>
            <a:r>
              <a:rPr lang="en-US" sz="4400" b="1" cap="none" spc="0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ernard MT Condensed" panose="02050806060905020404" pitchFamily="18" charset="0"/>
                <a:sym typeface="Wingdings" panose="05000000000000000000" pitchFamily="2" charset="2"/>
              </a:rPr>
              <a:t>Day  = 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Our </a:t>
            </a:r>
            <a:r>
              <a:rPr lang="en-US" sz="4400" b="1" dirty="0">
                <a:ln w="38100" cmpd="sng">
                  <a:noFill/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Preparation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—the </a:t>
            </a:r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ernard MT Condensed" panose="02050806060905020404" pitchFamily="18" charset="0"/>
                <a:sym typeface="Wingdings" panose="05000000000000000000" pitchFamily="2" charset="2"/>
              </a:rPr>
              <a:t>Habits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 </a:t>
            </a:r>
          </a:p>
          <a:p>
            <a:r>
              <a:rPr lang="en-US" sz="4400" b="1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ernard MT Condensed" panose="02050806060905020404" pitchFamily="18" charset="0"/>
                <a:sym typeface="Wingdings" panose="05000000000000000000" pitchFamily="2" charset="2"/>
              </a:rPr>
              <a:t>Day  = 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Our </a:t>
            </a:r>
            <a:r>
              <a:rPr lang="en-US" sz="4400" b="1" dirty="0">
                <a:ln w="38100" cmpd="sng">
                  <a:solidFill>
                    <a:srgbClr val="00B050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lin Sans FB Demi" panose="020E0802020502020306" pitchFamily="34" charset="0"/>
                <a:sym typeface="Wingdings" panose="05000000000000000000" pitchFamily="2" charset="2"/>
              </a:rPr>
              <a:t>Preaching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—the </a:t>
            </a:r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ernard MT Condensed" panose="02050806060905020404" pitchFamily="18" charset="0"/>
                <a:sym typeface="Wingdings" panose="05000000000000000000" pitchFamily="2" charset="2"/>
              </a:rPr>
              <a:t>Heralding</a:t>
            </a:r>
            <a:endParaRPr lang="en-US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Bernard MT Condensed" panose="020508060609050204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9FE0F5-FC72-BE49-B7C5-1F77A5BC35F9}"/>
              </a:ext>
            </a:extLst>
          </p:cNvPr>
          <p:cNvSpPr/>
          <p:nvPr/>
        </p:nvSpPr>
        <p:spPr>
          <a:xfrm>
            <a:off x="0" y="5289371"/>
            <a:ext cx="12192000" cy="1323439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000" b="1" dirty="0">
                <a:ln w="57150">
                  <a:solidFill>
                    <a:srgbClr val="FF0066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gency FB" panose="020B0503020202020204" pitchFamily="34" charset="0"/>
              </a:rPr>
              <a:t>Pastor Reginald D. Taylor 901-258-2876</a:t>
            </a:r>
          </a:p>
          <a:p>
            <a:pPr algn="ctr"/>
            <a:r>
              <a:rPr lang="en-US" sz="4000" b="1" dirty="0">
                <a:ln/>
                <a:solidFill>
                  <a:srgbClr val="00B0F0"/>
                </a:solidFill>
                <a:latin typeface="Agency FB" panose="020B0503020202020204" pitchFamily="34" charset="0"/>
              </a:rPr>
              <a:t>r</a:t>
            </a:r>
            <a:r>
              <a:rPr lang="en-US" sz="4000" b="1" cap="none" spc="0" dirty="0">
                <a:ln/>
                <a:solidFill>
                  <a:srgbClr val="00B0F0"/>
                </a:solidFill>
                <a:effectLst/>
                <a:latin typeface="Agency FB" panose="020B0503020202020204" pitchFamily="34" charset="0"/>
              </a:rPr>
              <a:t>eginaldtaylorministries@gmail.com</a:t>
            </a:r>
          </a:p>
        </p:txBody>
      </p:sp>
    </p:spTree>
    <p:extLst>
      <p:ext uri="{BB962C8B-B14F-4D97-AF65-F5344CB8AC3E}">
        <p14:creationId xmlns:p14="http://schemas.microsoft.com/office/powerpoint/2010/main" val="3800754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67338-AEB7-4875-F387-C19791D58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0D523137-84BA-C50E-C9FC-CBF28C300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4E5C24A-09DA-1A94-659E-1BBC1426BA40}"/>
              </a:ext>
            </a:extLst>
          </p:cNvPr>
          <p:cNvSpPr/>
          <p:nvPr/>
        </p:nvSpPr>
        <p:spPr>
          <a:xfrm>
            <a:off x="2228465" y="619051"/>
            <a:ext cx="77350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Amasis MT Pro Black" panose="02040A04050005020304" pitchFamily="18" charset="0"/>
              </a:rPr>
              <a:t>Making the Text Talk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4595A7-43F0-E271-1C49-11C12C30F8FE}"/>
              </a:ext>
            </a:extLst>
          </p:cNvPr>
          <p:cNvSpPr/>
          <p:nvPr/>
        </p:nvSpPr>
        <p:spPr>
          <a:xfrm>
            <a:off x="0" y="1753729"/>
            <a:ext cx="12192002" cy="2954655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Frank Ray Conference Teaching Plan</a:t>
            </a:r>
          </a:p>
          <a:p>
            <a:r>
              <a:rPr lang="en-US" sz="4400" b="1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Day </a:t>
            </a:r>
            <a:r>
              <a:rPr lang="en-US" sz="4400" b="1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 = 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Devotional</a:t>
            </a:r>
          </a:p>
          <a:p>
            <a:r>
              <a:rPr lang="en-US" sz="4400" b="1" cap="none" spc="0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ernard MT Condensed" panose="02050806060905020404" pitchFamily="18" charset="0"/>
                <a:sym typeface="Wingdings" panose="05000000000000000000" pitchFamily="2" charset="2"/>
              </a:rPr>
              <a:t>Day  = 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Technical </a:t>
            </a:r>
          </a:p>
          <a:p>
            <a:r>
              <a:rPr lang="en-US" sz="4400" b="1" dirty="0">
                <a:ln w="28575" cmpd="sng">
                  <a:solidFill>
                    <a:srgbClr val="FF0066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ernard MT Condensed" panose="02050806060905020404" pitchFamily="18" charset="0"/>
                <a:sym typeface="Wingdings" panose="05000000000000000000" pitchFamily="2" charset="2"/>
              </a:rPr>
              <a:t>Day  = </a:t>
            </a:r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  <a:sym typeface="Wingdings" panose="05000000000000000000" pitchFamily="2" charset="2"/>
              </a:rPr>
              <a:t>Practical</a:t>
            </a:r>
            <a:endParaRPr lang="en-US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Bernard MT Condensed" panose="020508060609050204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567CBE-9B36-62F4-1060-2B542DE728B5}"/>
              </a:ext>
            </a:extLst>
          </p:cNvPr>
          <p:cNvSpPr/>
          <p:nvPr/>
        </p:nvSpPr>
        <p:spPr>
          <a:xfrm>
            <a:off x="0" y="5289371"/>
            <a:ext cx="12192000" cy="1323439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000" b="1" dirty="0">
                <a:ln w="57150">
                  <a:solidFill>
                    <a:srgbClr val="FF0066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gency FB" panose="020B0503020202020204" pitchFamily="34" charset="0"/>
              </a:rPr>
              <a:t>Pastor Reginald D. Taylor 901-258-2876</a:t>
            </a:r>
          </a:p>
          <a:p>
            <a:pPr algn="ctr"/>
            <a:r>
              <a:rPr lang="en-US" sz="4000" b="1" dirty="0">
                <a:ln/>
                <a:solidFill>
                  <a:srgbClr val="00B0F0"/>
                </a:solidFill>
                <a:latin typeface="Agency FB" panose="020B0503020202020204" pitchFamily="34" charset="0"/>
              </a:rPr>
              <a:t>r</a:t>
            </a:r>
            <a:r>
              <a:rPr lang="en-US" sz="4000" b="1" cap="none" spc="0" dirty="0">
                <a:ln/>
                <a:solidFill>
                  <a:srgbClr val="00B0F0"/>
                </a:solidFill>
                <a:effectLst/>
                <a:latin typeface="Agency FB" panose="020B0503020202020204" pitchFamily="34" charset="0"/>
              </a:rPr>
              <a:t>eginaldtaylorministries@gmail.com</a:t>
            </a:r>
          </a:p>
        </p:txBody>
      </p:sp>
    </p:spTree>
    <p:extLst>
      <p:ext uri="{BB962C8B-B14F-4D97-AF65-F5344CB8AC3E}">
        <p14:creationId xmlns:p14="http://schemas.microsoft.com/office/powerpoint/2010/main" val="745612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8516-B14B-779C-6E98-4DCD1B8B0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761F2530-8951-3FC5-4493-862A81B22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86C2C3-5E05-DEE1-AE8A-01FB06CC3FAE}"/>
              </a:ext>
            </a:extLst>
          </p:cNvPr>
          <p:cNvSpPr/>
          <p:nvPr/>
        </p:nvSpPr>
        <p:spPr>
          <a:xfrm>
            <a:off x="1945764" y="189065"/>
            <a:ext cx="83004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Amasis MT Pro Black" panose="02040A04050005020304" pitchFamily="18" charset="0"/>
              </a:rPr>
              <a:t>Thinking Homiletically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148D41-4F54-666B-AE5A-23EF977EB9BB}"/>
              </a:ext>
            </a:extLst>
          </p:cNvPr>
          <p:cNvSpPr/>
          <p:nvPr/>
        </p:nvSpPr>
        <p:spPr>
          <a:xfrm>
            <a:off x="1931339" y="4817221"/>
            <a:ext cx="783470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 w="57150">
                  <a:solidFill>
                    <a:srgbClr val="FF0066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Impact" panose="020B0806030902050204" pitchFamily="34" charset="0"/>
              </a:rPr>
              <a:t>Pastor Reginald D. Taylor, Instructor</a:t>
            </a:r>
          </a:p>
          <a:p>
            <a:pPr algn="ctr"/>
            <a:r>
              <a:rPr lang="en-US" sz="3600" b="1" dirty="0">
                <a:ln w="57150">
                  <a:solidFill>
                    <a:srgbClr val="FF0066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Impact" panose="020B0806030902050204" pitchFamily="34" charset="0"/>
              </a:rPr>
              <a:t>901-258-2876</a:t>
            </a:r>
          </a:p>
          <a:p>
            <a:pPr algn="ctr"/>
            <a:r>
              <a:rPr lang="en-US" sz="3600" b="1" cap="none" spc="0" dirty="0">
                <a:ln/>
                <a:solidFill>
                  <a:srgbClr val="00B0F0"/>
                </a:solidFill>
                <a:effectLst/>
                <a:latin typeface="Avenir Next LT Pro Demi" panose="020B0704020202020204" pitchFamily="34" charset="0"/>
              </a:rPr>
              <a:t>reginaldtaylorministries@gmail.com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A26404-1905-C345-D83C-FE17FEC7F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2387" y="4812984"/>
            <a:ext cx="1905000" cy="1905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F66347-D6AD-EF4A-16B3-48E6B012D396}"/>
              </a:ext>
            </a:extLst>
          </p:cNvPr>
          <p:cNvSpPr/>
          <p:nvPr/>
        </p:nvSpPr>
        <p:spPr>
          <a:xfrm>
            <a:off x="2669429" y="2138127"/>
            <a:ext cx="6853158" cy="1754326"/>
          </a:xfrm>
          <a:prstGeom prst="rect">
            <a:avLst/>
          </a:prstGeom>
          <a:solidFill>
            <a:schemeClr val="tx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Designing &amp; Delivering </a:t>
            </a:r>
          </a:p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Expository Sermons</a:t>
            </a:r>
          </a:p>
        </p:txBody>
      </p:sp>
    </p:spTree>
    <p:extLst>
      <p:ext uri="{BB962C8B-B14F-4D97-AF65-F5344CB8AC3E}">
        <p14:creationId xmlns:p14="http://schemas.microsoft.com/office/powerpoint/2010/main" val="453509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B3642CF-5E84-BB13-BE50-1CD9726ED7C3}"/>
              </a:ext>
            </a:extLst>
          </p:cNvPr>
          <p:cNvSpPr txBox="1"/>
          <p:nvPr/>
        </p:nvSpPr>
        <p:spPr>
          <a:xfrm>
            <a:off x="279400" y="1249351"/>
            <a:ext cx="5271655" cy="5186869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342900" lvl="1" algn="ctr" defTabSz="685800">
              <a:lnSpc>
                <a:spcPct val="110000"/>
              </a:lnSpc>
              <a:spcBef>
                <a:spcPct val="20000"/>
              </a:spcBef>
              <a:defRPr/>
            </a:pPr>
            <a:r>
              <a:rPr lang="en-US" sz="28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latin typeface="Bernard MT Condensed" panose="02050806060905020404" pitchFamily="18" charset="0"/>
              </a:rPr>
              <a:t>Joshua 1:8 (KJV) </a:t>
            </a:r>
          </a:p>
          <a:p>
            <a:pPr marL="342900" lvl="1" algn="ctr" defTabSz="685800">
              <a:lnSpc>
                <a:spcPct val="110000"/>
              </a:lnSpc>
              <a:spcBef>
                <a:spcPct val="20000"/>
              </a:spcBef>
              <a:defRPr/>
            </a:pPr>
            <a:r>
              <a:rPr lang="en-US" sz="3000" baseline="30000" dirty="0">
                <a:solidFill>
                  <a:prstClr val="white"/>
                </a:solidFill>
                <a:latin typeface="Bernard MT Condensed" panose="02050806060905020404" pitchFamily="18" charset="0"/>
              </a:rPr>
              <a:t>8 </a:t>
            </a:r>
            <a:r>
              <a:rPr lang="en-US" sz="3000" dirty="0">
                <a:solidFill>
                  <a:prstClr val="white"/>
                </a:solidFill>
                <a:latin typeface="Bernard MT Condensed" panose="02050806060905020404" pitchFamily="18" charset="0"/>
              </a:rPr>
              <a:t>This book of the law shall not depart out of thy mouth; but thou shalt meditate therein day and night, that thou mayest observe to do according to all that is written therein: for then thou shalt make thy way prosperous, and then thou shalt have good success. </a:t>
            </a:r>
            <a:endParaRPr lang="en-US" sz="3000" b="1" spc="38" dirty="0">
              <a:ln w="9525" cmpd="sng">
                <a:solidFill>
                  <a:srgbClr val="4F81BD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Bernard MT Condensed" panose="020508060609050204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4071DE-B959-7794-1B98-5498F40A4FD5}"/>
              </a:ext>
            </a:extLst>
          </p:cNvPr>
          <p:cNvSpPr/>
          <p:nvPr/>
        </p:nvSpPr>
        <p:spPr>
          <a:xfrm>
            <a:off x="2248504" y="264029"/>
            <a:ext cx="788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54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Lucida Calligraphy" panose="03010101010101010101" pitchFamily="66" charset="0"/>
              </a:rPr>
              <a:t>Devotional Thoughts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DAF328-CD16-FDFD-4DFE-362C962DC25E}"/>
              </a:ext>
            </a:extLst>
          </p:cNvPr>
          <p:cNvSpPr/>
          <p:nvPr/>
        </p:nvSpPr>
        <p:spPr>
          <a:xfrm>
            <a:off x="6176522" y="1249351"/>
            <a:ext cx="5405877" cy="551779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4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Calibri" panose="020F0502020204030204"/>
              </a:rPr>
              <a:t>Proclamation</a:t>
            </a:r>
          </a:p>
          <a:p>
            <a:pPr algn="ctr" defTabSz="457200">
              <a:lnSpc>
                <a:spcPct val="150000"/>
              </a:lnSpc>
            </a:pPr>
            <a:r>
              <a:rPr lang="en-US" sz="4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Calibri" panose="020F0502020204030204"/>
              </a:rPr>
              <a:t>Meditation</a:t>
            </a:r>
          </a:p>
          <a:p>
            <a:pPr algn="ctr" defTabSz="457200">
              <a:lnSpc>
                <a:spcPct val="150000"/>
              </a:lnSpc>
            </a:pPr>
            <a:r>
              <a:rPr lang="en-US" sz="4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Calibri" panose="020F0502020204030204"/>
              </a:rPr>
              <a:t>Observation</a:t>
            </a:r>
          </a:p>
          <a:p>
            <a:pPr algn="ctr" defTabSz="457200">
              <a:lnSpc>
                <a:spcPct val="150000"/>
              </a:lnSpc>
            </a:pPr>
            <a:r>
              <a:rPr lang="en-US" sz="4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Calibri" panose="020F0502020204030204"/>
              </a:rPr>
              <a:t>Application</a:t>
            </a:r>
          </a:p>
          <a:p>
            <a:pPr algn="ctr" defTabSz="457200">
              <a:lnSpc>
                <a:spcPct val="150000"/>
              </a:lnSpc>
            </a:pPr>
            <a:r>
              <a:rPr lang="en-US" sz="4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Calibri" panose="020F0502020204030204"/>
              </a:rPr>
              <a:t>Expectation</a:t>
            </a:r>
          </a:p>
        </p:txBody>
      </p:sp>
    </p:spTree>
    <p:extLst>
      <p:ext uri="{BB962C8B-B14F-4D97-AF65-F5344CB8AC3E}">
        <p14:creationId xmlns:p14="http://schemas.microsoft.com/office/powerpoint/2010/main" val="866897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B3642CF-5E84-BB13-BE50-1CD9726ED7C3}"/>
              </a:ext>
            </a:extLst>
          </p:cNvPr>
          <p:cNvSpPr txBox="1"/>
          <p:nvPr/>
        </p:nvSpPr>
        <p:spPr>
          <a:xfrm>
            <a:off x="203200" y="1249351"/>
            <a:ext cx="5347855" cy="5391604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342900" lvl="1" algn="ctr" defTabSz="685800">
              <a:lnSpc>
                <a:spcPct val="110000"/>
              </a:lnSpc>
              <a:spcBef>
                <a:spcPct val="20000"/>
              </a:spcBef>
              <a:defRPr/>
            </a:pPr>
            <a:r>
              <a:rPr lang="en-US" sz="31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latin typeface="Bernard MT Condensed" panose="02050806060905020404" pitchFamily="18" charset="0"/>
              </a:rPr>
              <a:t>Joshua 1:8 (KJV) </a:t>
            </a:r>
          </a:p>
          <a:p>
            <a:pPr marL="342900" lvl="1" algn="ctr" defTabSz="685800">
              <a:lnSpc>
                <a:spcPct val="110000"/>
              </a:lnSpc>
              <a:spcBef>
                <a:spcPct val="20000"/>
              </a:spcBef>
              <a:defRPr/>
            </a:pPr>
            <a:r>
              <a:rPr lang="en-US" sz="3100" baseline="30000" dirty="0">
                <a:solidFill>
                  <a:prstClr val="white"/>
                </a:solidFill>
                <a:latin typeface="Bernard MT Condensed" panose="02050806060905020404" pitchFamily="18" charset="0"/>
              </a:rPr>
              <a:t>8 </a:t>
            </a:r>
            <a:r>
              <a:rPr lang="en-US" sz="3100" dirty="0">
                <a:solidFill>
                  <a:prstClr val="white"/>
                </a:solidFill>
                <a:latin typeface="Bernard MT Condensed" panose="02050806060905020404" pitchFamily="18" charset="0"/>
              </a:rPr>
              <a:t>This book of the law shall not depart out of thy mouth; but thou shalt meditate therein day and night, that thou mayest observe to do according to all that is written therein: for then thou shalt make thy way prosperous, and then thou shalt have good success. </a:t>
            </a:r>
            <a:endParaRPr lang="en-US" sz="3100" b="1" spc="38" dirty="0">
              <a:ln w="9525" cmpd="sng">
                <a:solidFill>
                  <a:srgbClr val="4F81BD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Bernard MT Condensed" panose="020508060609050204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4071DE-B959-7794-1B98-5498F40A4FD5}"/>
              </a:ext>
            </a:extLst>
          </p:cNvPr>
          <p:cNvSpPr/>
          <p:nvPr/>
        </p:nvSpPr>
        <p:spPr>
          <a:xfrm>
            <a:off x="2248504" y="264029"/>
            <a:ext cx="7885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54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Lucida Calligraphy" panose="03010101010101010101" pitchFamily="66" charset="0"/>
              </a:rPr>
              <a:t>Devotional Thoughts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DAF328-CD16-FDFD-4DFE-362C962DC25E}"/>
              </a:ext>
            </a:extLst>
          </p:cNvPr>
          <p:cNvSpPr/>
          <p:nvPr/>
        </p:nvSpPr>
        <p:spPr>
          <a:xfrm>
            <a:off x="5809674" y="1249351"/>
            <a:ext cx="6179126" cy="552407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40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masis MT Pro Black" panose="02040A04050005020304" pitchFamily="18" charset="0"/>
              </a:rPr>
              <a:t>Reading</a:t>
            </a:r>
          </a:p>
          <a:p>
            <a:pPr algn="ctr" defTabSz="457200">
              <a:lnSpc>
                <a:spcPct val="150000"/>
              </a:lnSpc>
            </a:pPr>
            <a:r>
              <a:rPr lang="en-US" sz="40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masis MT Pro Black" panose="02040A04050005020304" pitchFamily="18" charset="0"/>
              </a:rPr>
              <a:t>Reciting</a:t>
            </a:r>
          </a:p>
          <a:p>
            <a:pPr algn="ctr" defTabSz="457200">
              <a:lnSpc>
                <a:spcPct val="150000"/>
              </a:lnSpc>
            </a:pPr>
            <a:r>
              <a:rPr lang="en-US" sz="40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masis MT Pro Black" panose="02040A04050005020304" pitchFamily="18" charset="0"/>
              </a:rPr>
              <a:t>Reflecting</a:t>
            </a:r>
          </a:p>
          <a:p>
            <a:pPr algn="ctr" defTabSz="457200">
              <a:lnSpc>
                <a:spcPct val="150000"/>
              </a:lnSpc>
            </a:pPr>
            <a:r>
              <a:rPr lang="en-US" sz="40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masis MT Pro Black" panose="02040A04050005020304" pitchFamily="18" charset="0"/>
              </a:rPr>
              <a:t>Respecting</a:t>
            </a:r>
          </a:p>
          <a:p>
            <a:pPr algn="ctr" defTabSz="457200">
              <a:lnSpc>
                <a:spcPct val="150000"/>
              </a:lnSpc>
            </a:pPr>
            <a:r>
              <a:rPr lang="en-US" sz="40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masis MT Pro Black" panose="02040A04050005020304" pitchFamily="18" charset="0"/>
              </a:rPr>
              <a:t>Responding</a:t>
            </a:r>
          </a:p>
          <a:p>
            <a:pPr algn="ctr" defTabSz="457200">
              <a:lnSpc>
                <a:spcPct val="150000"/>
              </a:lnSpc>
            </a:pPr>
            <a:r>
              <a:rPr lang="en-US" sz="40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Amasis MT Pro Black" panose="02040A04050005020304" pitchFamily="18" charset="0"/>
              </a:rPr>
              <a:t>Receiving</a:t>
            </a:r>
          </a:p>
        </p:txBody>
      </p:sp>
    </p:spTree>
    <p:extLst>
      <p:ext uri="{BB962C8B-B14F-4D97-AF65-F5344CB8AC3E}">
        <p14:creationId xmlns:p14="http://schemas.microsoft.com/office/powerpoint/2010/main" val="1757043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B528D63-B2B4-42D6-A925-37BD6293B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5127"/>
            <a:ext cx="11442700" cy="842087"/>
          </a:xfr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200" dirty="0">
                <a:latin typeface="Bernard MT Condensed" panose="02050806060905020404" pitchFamily="18" charset="0"/>
              </a:rPr>
              <a:t>What is Taylor Trying To Do?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1ED5EA-6379-40C3-9E51-C617F71E6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500027"/>
            <a:ext cx="11328400" cy="5049748"/>
          </a:xfrm>
          <a:solidFill>
            <a:srgbClr val="00B050"/>
          </a:solidFill>
          <a:ln w="762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>
                <a:latin typeface="Wide Latin" panose="020A0A07050505020404" pitchFamily="18" charset="0"/>
              </a:rPr>
              <a:t>Provide for You…</a:t>
            </a:r>
          </a:p>
          <a:p>
            <a:pPr>
              <a:buFont typeface="Wingdings" panose="05000000000000000000" pitchFamily="2" charset="2"/>
              <a:buChar char="&amp;"/>
            </a:pPr>
            <a:r>
              <a:rPr lang="en-US" sz="3200" dirty="0">
                <a:latin typeface="Bernard MT Condensed" panose="02050806060905020404" pitchFamily="18" charset="0"/>
              </a:rPr>
              <a:t>A Motivation for Exegesis </a:t>
            </a:r>
          </a:p>
          <a:p>
            <a:pPr lvl="1">
              <a:buFont typeface="Wingdings" panose="05000000000000000000" pitchFamily="2" charset="2"/>
              <a:buChar char=""/>
            </a:pPr>
            <a:r>
              <a:rPr lang="en-US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masis MT Pro Black" panose="02040A04050005020304" pitchFamily="18" charset="0"/>
              </a:rPr>
              <a:t>(2 Tim. 2:15)</a:t>
            </a:r>
          </a:p>
          <a:p>
            <a:pPr>
              <a:buFont typeface="Wingdings" panose="05000000000000000000" pitchFamily="2" charset="2"/>
              <a:buChar char="&amp;"/>
            </a:pPr>
            <a:r>
              <a:rPr lang="en-US" sz="3200" dirty="0">
                <a:latin typeface="Bernard MT Condensed" panose="02050806060905020404" pitchFamily="18" charset="0"/>
              </a:rPr>
              <a:t>A Model of Exposition </a:t>
            </a:r>
          </a:p>
          <a:p>
            <a:pPr lvl="1">
              <a:buFont typeface="Wingdings" panose="05000000000000000000" pitchFamily="2" charset="2"/>
              <a:buChar char="|"/>
            </a:pPr>
            <a:r>
              <a:rPr lang="en-US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masis MT Pro Black" panose="02040A04050005020304" pitchFamily="18" charset="0"/>
              </a:rPr>
              <a:t>(2 Tim. 3:16-4:2)</a:t>
            </a:r>
          </a:p>
          <a:p>
            <a:pPr>
              <a:buFont typeface="Wingdings" panose="05000000000000000000" pitchFamily="2" charset="2"/>
              <a:buChar char="&amp;"/>
            </a:pPr>
            <a:r>
              <a:rPr lang="en-US" sz="3200" dirty="0">
                <a:latin typeface="Bernard MT Condensed" panose="02050806060905020404" pitchFamily="18" charset="0"/>
              </a:rPr>
              <a:t>A Mind-Set of Excellence </a:t>
            </a:r>
          </a:p>
          <a:p>
            <a:pPr lvl="1">
              <a:buFont typeface="Wingdings" panose="05000000000000000000" pitchFamily="2" charset="2"/>
              <a:buChar char="|"/>
            </a:pPr>
            <a:r>
              <a:rPr lang="en-US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masis MT Pro Black" panose="02040A04050005020304" pitchFamily="18" charset="0"/>
              </a:rPr>
              <a:t>(Matt. 4:1-11)</a:t>
            </a:r>
          </a:p>
          <a:p>
            <a:pPr>
              <a:buFont typeface="Wingdings" panose="05000000000000000000" pitchFamily="2" charset="2"/>
              <a:buChar char="&amp;"/>
            </a:pPr>
            <a:r>
              <a:rPr lang="en-US" sz="3200" dirty="0">
                <a:latin typeface="Bernard MT Condensed" panose="02050806060905020404" pitchFamily="18" charset="0"/>
              </a:rPr>
              <a:t>A Ministry of Evangelizing, Equipping, &amp; Empowering </a:t>
            </a:r>
          </a:p>
          <a:p>
            <a:pPr lvl="1">
              <a:buFont typeface="Wingdings" panose="05000000000000000000" pitchFamily="2" charset="2"/>
              <a:buChar char="|"/>
            </a:pPr>
            <a:r>
              <a:rPr lang="en-US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masis MT Pro Black" panose="02040A04050005020304" pitchFamily="18" charset="0"/>
              </a:rPr>
              <a:t>(2 Tim. 2:1-2)</a:t>
            </a:r>
          </a:p>
          <a:p>
            <a:pPr>
              <a:buFont typeface="Wingdings" panose="05000000000000000000" pitchFamily="2" charset="2"/>
              <a:buChar char="&amp;"/>
            </a:pPr>
            <a:endParaRPr lang="en-US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93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91"/>
    </mc:Choice>
    <mc:Fallback xmlns="">
      <p:transition spd="slow" advTm="1819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2C3A3-2592-433E-9CB4-493C20293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365127"/>
            <a:ext cx="11722100" cy="132556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92D050"/>
                </a:solidFill>
                <a:latin typeface="Lucida Calligraphy" panose="03010101010101010101" pitchFamily="66" charset="0"/>
              </a:rPr>
              <a:t>Word Study Driven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A0D5E-D9C7-4878-A0F8-3732103E2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1825625"/>
            <a:ext cx="11722100" cy="4796069"/>
          </a:xfrm>
          <a:solidFill>
            <a:schemeClr val="tx1"/>
          </a:solidFill>
        </p:spPr>
        <p:txBody>
          <a:bodyPr>
            <a:noAutofit/>
          </a:bodyPr>
          <a:lstStyle/>
          <a:p>
            <a:pPr>
              <a:buFont typeface="Symbol" panose="05050102010706020507" pitchFamily="18" charset="2"/>
              <a:buChar char="Þ"/>
              <a:defRPr/>
            </a:pP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Be </a:t>
            </a:r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Filled</a:t>
            </a: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 with the Word (v.9)</a:t>
            </a:r>
          </a:p>
          <a:p>
            <a:pPr>
              <a:buFont typeface="Symbol" panose="05050102010706020507" pitchFamily="18" charset="2"/>
              <a:buChar char="Þ"/>
              <a:defRPr/>
            </a:pP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Be </a:t>
            </a:r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Faithful</a:t>
            </a: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 in our Walk (v.10a)</a:t>
            </a:r>
          </a:p>
          <a:p>
            <a:pPr>
              <a:buFont typeface="Symbol" panose="05050102010706020507" pitchFamily="18" charset="2"/>
              <a:buChar char="Þ"/>
              <a:defRPr/>
            </a:pP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Be </a:t>
            </a:r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Focused</a:t>
            </a: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 on His Will (v.10b)</a:t>
            </a:r>
          </a:p>
          <a:p>
            <a:pPr>
              <a:buFont typeface="Symbol" panose="05050102010706020507" pitchFamily="18" charset="2"/>
              <a:buChar char="Þ"/>
              <a:defRPr/>
            </a:pP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Be </a:t>
            </a:r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Fruitful</a:t>
            </a: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 in His Work (v.10c)</a:t>
            </a:r>
          </a:p>
          <a:p>
            <a:pPr>
              <a:buFont typeface="Symbol" panose="05050102010706020507" pitchFamily="18" charset="2"/>
              <a:buChar char="Þ"/>
              <a:defRPr/>
            </a:pP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Be </a:t>
            </a:r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Furthered</a:t>
            </a: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 in our Witness (v.10d)</a:t>
            </a:r>
          </a:p>
          <a:p>
            <a:pPr>
              <a:buFont typeface="Symbol" panose="05050102010706020507" pitchFamily="18" charset="2"/>
              <a:buChar char="Þ"/>
              <a:defRPr/>
            </a:pP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Be </a:t>
            </a:r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Fortified</a:t>
            </a: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 for Warfare (v.11)</a:t>
            </a:r>
          </a:p>
          <a:p>
            <a:pPr>
              <a:buFont typeface="Symbol" panose="05050102010706020507" pitchFamily="18" charset="2"/>
              <a:buChar char="Þ"/>
              <a:defRPr/>
            </a:pP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Be </a:t>
            </a:r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Festive</a:t>
            </a: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 in our Worship (v.12-14)</a:t>
            </a:r>
          </a:p>
          <a:p>
            <a:pPr>
              <a:buFont typeface="Symbol" panose="05050102010706020507" pitchFamily="18" charset="2"/>
              <a:buChar char="Þ"/>
              <a:defRPr/>
            </a:pP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Be </a:t>
            </a:r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Fascinated</a:t>
            </a:r>
            <a:r>
              <a:rPr lang="en-US" sz="32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 with Christ’s Wonder (v.15-19)</a:t>
            </a:r>
            <a:endParaRPr lang="en-US" sz="32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Copperplate Gothic Bold" panose="020E07050202060204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CCE1E3-DE86-7C3E-EF86-DDBA29631A64}"/>
              </a:ext>
            </a:extLst>
          </p:cNvPr>
          <p:cNvSpPr/>
          <p:nvPr/>
        </p:nvSpPr>
        <p:spPr>
          <a:xfrm>
            <a:off x="8126987" y="2551837"/>
            <a:ext cx="3175870" cy="1754326"/>
          </a:xfrm>
          <a:prstGeom prst="rect">
            <a:avLst/>
          </a:prstGeom>
          <a:solidFill>
            <a:srgbClr val="00FF99"/>
          </a:solidFill>
          <a:ln w="76200">
            <a:solidFill>
              <a:srgbClr val="CC33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54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alibri" panose="020F0502020204030204"/>
              </a:rPr>
              <a:t>Colossians</a:t>
            </a:r>
          </a:p>
          <a:p>
            <a:pPr algn="ctr" defTabSz="457200"/>
            <a:r>
              <a:rPr lang="en-US" sz="54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alibri" panose="020F0502020204030204"/>
              </a:rPr>
              <a:t>1:9-19</a:t>
            </a:r>
          </a:p>
        </p:txBody>
      </p:sp>
    </p:spTree>
    <p:extLst>
      <p:ext uri="{BB962C8B-B14F-4D97-AF65-F5344CB8AC3E}">
        <p14:creationId xmlns:p14="http://schemas.microsoft.com/office/powerpoint/2010/main" val="1092651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2C3A3-2592-433E-9CB4-493C20293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7"/>
            <a:ext cx="11747500" cy="132556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92D050"/>
                </a:solidFill>
                <a:latin typeface="Lucida Calligraphy" panose="03010101010101010101" pitchFamily="66" charset="0"/>
              </a:rPr>
              <a:t>Literary Driven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A0D5E-D9C7-4878-A0F8-3732103E2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25625"/>
            <a:ext cx="11747500" cy="4796069"/>
          </a:xfrm>
          <a:solidFill>
            <a:schemeClr val="tx1"/>
          </a:solidFill>
        </p:spPr>
        <p:txBody>
          <a:bodyPr>
            <a:noAutofit/>
          </a:bodyPr>
          <a:lstStyle/>
          <a:p>
            <a:pPr>
              <a:buFont typeface="Symbol" panose="05050102010706020507" pitchFamily="18" charset="2"/>
              <a:buChar char="Þ"/>
              <a:defRPr/>
            </a:pPr>
            <a:r>
              <a:rPr lang="en-US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The Priority that is Revealed (v.1a)</a:t>
            </a:r>
          </a:p>
          <a:p>
            <a:pPr>
              <a:buFont typeface="Symbol" panose="05050102010706020507" pitchFamily="18" charset="2"/>
              <a:buChar char="Þ"/>
              <a:defRPr/>
            </a:pPr>
            <a:r>
              <a:rPr lang="en-US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The Process of Reproduction (v.1b-2)</a:t>
            </a:r>
          </a:p>
          <a:p>
            <a:pPr>
              <a:buFont typeface="Symbol" panose="05050102010706020507" pitchFamily="18" charset="2"/>
              <a:buChar char="Þ"/>
              <a:defRPr/>
            </a:pPr>
            <a:r>
              <a:rPr lang="en-US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The Praise that was Released (v.3-8)</a:t>
            </a:r>
            <a:endParaRPr lang="en-US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Copperplate Gothic Bold" panose="020E0705020206020404" pitchFamily="34" charset="0"/>
            </a:endParaRPr>
          </a:p>
          <a:p>
            <a:pPr lvl="1">
              <a:spcBef>
                <a:spcPts val="1000"/>
              </a:spcBef>
              <a:buFont typeface="Wingdings" panose="05000000000000000000" pitchFamily="2" charset="2"/>
              <a:buChar char="v"/>
              <a:defRPr/>
            </a:pPr>
            <a:r>
              <a:rPr lang="en-US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He Praised God for Their </a:t>
            </a:r>
            <a:r>
              <a:rPr lang="en-US" sz="2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Faith</a:t>
            </a:r>
            <a:r>
              <a:rPr lang="en-US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 in Christ (v.4a)</a:t>
            </a:r>
          </a:p>
          <a:p>
            <a:pPr lvl="1">
              <a:spcBef>
                <a:spcPts val="1000"/>
              </a:spcBef>
              <a:buFont typeface="Wingdings" panose="05000000000000000000" pitchFamily="2" charset="2"/>
              <a:buChar char="v"/>
              <a:defRPr/>
            </a:pPr>
            <a:r>
              <a:rPr lang="en-US" sz="2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He Praised God for Their </a:t>
            </a:r>
            <a:r>
              <a:rPr lang="en-US" sz="2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Fellowship</a:t>
            </a:r>
            <a:r>
              <a:rPr lang="en-US" sz="2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 in Christ (v.4b)</a:t>
            </a:r>
          </a:p>
          <a:p>
            <a:pPr lvl="1">
              <a:spcBef>
                <a:spcPts val="1000"/>
              </a:spcBef>
              <a:buFont typeface="Wingdings" panose="05000000000000000000" pitchFamily="2" charset="2"/>
              <a:buChar char="v"/>
              <a:defRPr/>
            </a:pPr>
            <a:r>
              <a:rPr lang="en-US" sz="2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He Praised God for Their </a:t>
            </a:r>
            <a:r>
              <a:rPr lang="en-US" sz="2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Future</a:t>
            </a:r>
            <a:r>
              <a:rPr lang="en-US" sz="2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 in Christ (v5)</a:t>
            </a:r>
          </a:p>
          <a:p>
            <a:pPr lvl="1">
              <a:spcBef>
                <a:spcPts val="1000"/>
              </a:spcBef>
              <a:buFont typeface="Wingdings" panose="05000000000000000000" pitchFamily="2" charset="2"/>
              <a:buChar char="v"/>
              <a:defRPr/>
            </a:pPr>
            <a:r>
              <a:rPr lang="en-US" sz="2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He Praised God for Their </a:t>
            </a:r>
            <a:r>
              <a:rPr lang="en-US" sz="2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Fruit</a:t>
            </a:r>
            <a:r>
              <a:rPr lang="en-US" sz="2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 in Christ (v.6)</a:t>
            </a:r>
          </a:p>
          <a:p>
            <a:pPr lvl="1">
              <a:spcBef>
                <a:spcPts val="1000"/>
              </a:spcBef>
              <a:buFont typeface="Wingdings" panose="05000000000000000000" pitchFamily="2" charset="2"/>
              <a:buChar char="v"/>
              <a:defRPr/>
            </a:pPr>
            <a:r>
              <a:rPr lang="en-US" sz="2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He Praised God for Their </a:t>
            </a:r>
            <a:r>
              <a:rPr lang="en-US" sz="2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Founder</a:t>
            </a:r>
            <a:r>
              <a:rPr lang="en-US" sz="2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 in Christ (v.7)</a:t>
            </a:r>
          </a:p>
          <a:p>
            <a:pPr lvl="1">
              <a:spcBef>
                <a:spcPts val="1000"/>
              </a:spcBef>
              <a:buFont typeface="Wingdings" panose="05000000000000000000" pitchFamily="2" charset="2"/>
              <a:buChar char="v"/>
              <a:defRPr/>
            </a:pPr>
            <a:r>
              <a:rPr lang="en-US" sz="2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He Praised God for Their </a:t>
            </a:r>
            <a:r>
              <a:rPr lang="en-US" sz="2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Formation</a:t>
            </a:r>
            <a:r>
              <a:rPr lang="en-US" sz="2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 in Christ (v.8)</a:t>
            </a:r>
          </a:p>
          <a:p>
            <a:pPr lvl="1">
              <a:spcBef>
                <a:spcPts val="1000"/>
              </a:spcBef>
              <a:buFont typeface="Symbol" panose="05050102010706020507" pitchFamily="18" charset="2"/>
              <a:buChar char="Þ"/>
              <a:defRPr/>
            </a:pPr>
            <a:endParaRPr lang="en-US" sz="2800" b="1" dirty="0">
              <a:ln w="12700" cmpd="sng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4000">
                    <a:srgbClr val="FFC000">
                      <a:lumMod val="60000"/>
                      <a:lumOff val="40000"/>
                    </a:srgbClr>
                  </a:gs>
                  <a:gs pos="87000">
                    <a:srgbClr val="FFC000">
                      <a:lumMod val="20000"/>
                      <a:lumOff val="80000"/>
                    </a:srgbClr>
                  </a:gs>
                </a:gsLst>
                <a:lin ang="5400000"/>
              </a:gradFill>
              <a:latin typeface="Bernard MT Condensed" panose="02050806060905020404" pitchFamily="18" charset="0"/>
            </a:endParaRPr>
          </a:p>
          <a:p>
            <a:pPr lvl="1">
              <a:spcBef>
                <a:spcPts val="1000"/>
              </a:spcBef>
              <a:buFont typeface="Symbol" panose="05050102010706020507" pitchFamily="18" charset="2"/>
              <a:buChar char="Þ"/>
              <a:defRPr/>
            </a:pPr>
            <a:endParaRPr lang="en-US" sz="2800" b="1" dirty="0">
              <a:ln w="12700" cmpd="sng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4000">
                    <a:srgbClr val="FFC000">
                      <a:lumMod val="60000"/>
                      <a:lumOff val="40000"/>
                    </a:srgbClr>
                  </a:gs>
                  <a:gs pos="87000">
                    <a:srgbClr val="FFC000">
                      <a:lumMod val="20000"/>
                      <a:lumOff val="80000"/>
                    </a:srgbClr>
                  </a:gs>
                </a:gsLst>
                <a:lin ang="5400000"/>
              </a:gradFill>
              <a:latin typeface="Bernard MT Condensed" panose="02050806060905020404" pitchFamily="18" charset="0"/>
            </a:endParaRPr>
          </a:p>
          <a:p>
            <a:pPr lvl="1">
              <a:spcBef>
                <a:spcPts val="1000"/>
              </a:spcBef>
              <a:buFont typeface="Symbol" panose="05050102010706020507" pitchFamily="18" charset="2"/>
              <a:buChar char="Þ"/>
              <a:defRPr/>
            </a:pPr>
            <a:endParaRPr lang="en-US" sz="28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Bernard MT Condensed" panose="02050806060905020404" pitchFamily="18" charset="0"/>
            </a:endParaRPr>
          </a:p>
          <a:p>
            <a:pPr lvl="1">
              <a:spcBef>
                <a:spcPts val="1000"/>
              </a:spcBef>
              <a:buFont typeface="Symbol" panose="05050102010706020507" pitchFamily="18" charset="2"/>
              <a:buChar char="Þ"/>
              <a:defRPr/>
            </a:pPr>
            <a:endParaRPr lang="en-US" sz="28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Bernard MT Condensed" panose="020508060609050204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250EC1-5DB2-B836-1750-BCD3777FCF12}"/>
              </a:ext>
            </a:extLst>
          </p:cNvPr>
          <p:cNvSpPr/>
          <p:nvPr/>
        </p:nvSpPr>
        <p:spPr>
          <a:xfrm>
            <a:off x="9296064" y="3052771"/>
            <a:ext cx="2404826" cy="1323439"/>
          </a:xfrm>
          <a:prstGeom prst="rect">
            <a:avLst/>
          </a:prstGeom>
          <a:solidFill>
            <a:srgbClr val="00FF99"/>
          </a:solidFill>
          <a:ln w="76200">
            <a:solidFill>
              <a:srgbClr val="CC33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alibri" panose="020F0502020204030204"/>
              </a:rPr>
              <a:t>Colossians</a:t>
            </a:r>
          </a:p>
          <a:p>
            <a:pPr algn="ctr" defTabSz="457200"/>
            <a:r>
              <a:rPr 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alibri" panose="020F0502020204030204"/>
              </a:rPr>
              <a:t>1:1-8</a:t>
            </a:r>
          </a:p>
        </p:txBody>
      </p:sp>
    </p:spTree>
    <p:extLst>
      <p:ext uri="{BB962C8B-B14F-4D97-AF65-F5344CB8AC3E}">
        <p14:creationId xmlns:p14="http://schemas.microsoft.com/office/powerpoint/2010/main" val="3735903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2C3A3-2592-433E-9CB4-493C20293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365128"/>
            <a:ext cx="11836400" cy="707886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92D050"/>
                </a:solidFill>
                <a:latin typeface="Lucida Calligraphy" panose="03010101010101010101" pitchFamily="66" charset="0"/>
              </a:rPr>
              <a:t>Literary Driven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A0D5E-D9C7-4878-A0F8-3732103E2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825625"/>
            <a:ext cx="11836400" cy="4796069"/>
          </a:xfrm>
          <a:solidFill>
            <a:schemeClr val="tx1"/>
          </a:solidFill>
        </p:spPr>
        <p:txBody>
          <a:bodyPr>
            <a:noAutofit/>
          </a:bodyPr>
          <a:lstStyle/>
          <a:p>
            <a:pPr>
              <a:lnSpc>
                <a:spcPct val="200000"/>
              </a:lnSpc>
              <a:buFont typeface="Symbol" panose="05050102010706020507" pitchFamily="18" charset="2"/>
              <a:buChar char="Þ"/>
              <a:defRPr/>
            </a:pPr>
            <a:r>
              <a:rPr lang="en-US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Chapter 1—Be Recognizing Your Position in Christ</a:t>
            </a:r>
          </a:p>
          <a:p>
            <a:pPr>
              <a:lnSpc>
                <a:spcPct val="200000"/>
              </a:lnSpc>
              <a:buFont typeface="Symbol" panose="05050102010706020507" pitchFamily="18" charset="2"/>
              <a:buChar char="Þ"/>
              <a:defRPr/>
            </a:pPr>
            <a:r>
              <a:rPr lang="en-US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Chapter 2—Be Rooted in Your Progression in Christ</a:t>
            </a:r>
          </a:p>
          <a:p>
            <a:pPr>
              <a:lnSpc>
                <a:spcPct val="200000"/>
              </a:lnSpc>
              <a:buFont typeface="Symbol" panose="05050102010706020507" pitchFamily="18" charset="2"/>
              <a:buChar char="Þ"/>
              <a:defRPr/>
            </a:pPr>
            <a:r>
              <a:rPr lang="en-US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Cha</a:t>
            </a:r>
            <a:r>
              <a:rPr lang="en-US" sz="3600" b="1" dirty="0" err="1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pter</a:t>
            </a:r>
            <a:r>
              <a:rPr lang="en-US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 3—Be Real in Your Practice for Christ</a:t>
            </a:r>
          </a:p>
          <a:p>
            <a:pPr>
              <a:lnSpc>
                <a:spcPct val="200000"/>
              </a:lnSpc>
              <a:buFont typeface="Symbol" panose="05050102010706020507" pitchFamily="18" charset="2"/>
              <a:buChar char="Þ"/>
              <a:defRPr/>
            </a:pPr>
            <a:r>
              <a:rPr lang="en-US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ernard MT Condensed" panose="02050806060905020404" pitchFamily="18" charset="0"/>
              </a:rPr>
              <a:t>Chapter 4—Be Relevant in Your Presentation of Christ</a:t>
            </a:r>
            <a:endParaRPr lang="en-US" sz="3600" b="1" dirty="0">
              <a:ln w="12700" cmpd="sng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4000">
                    <a:srgbClr val="FFC000">
                      <a:lumMod val="60000"/>
                      <a:lumOff val="40000"/>
                    </a:srgbClr>
                  </a:gs>
                  <a:gs pos="87000">
                    <a:srgbClr val="FFC000">
                      <a:lumMod val="20000"/>
                      <a:lumOff val="80000"/>
                    </a:srgbClr>
                  </a:gs>
                </a:gsLst>
                <a:lin ang="5400000"/>
              </a:gradFill>
              <a:latin typeface="Bernard MT Condensed" panose="02050806060905020404" pitchFamily="18" charset="0"/>
            </a:endParaRPr>
          </a:p>
          <a:p>
            <a:pPr lvl="1">
              <a:spcBef>
                <a:spcPts val="1000"/>
              </a:spcBef>
              <a:buFont typeface="Symbol" panose="05050102010706020507" pitchFamily="18" charset="2"/>
              <a:buChar char="Þ"/>
              <a:defRPr/>
            </a:pPr>
            <a:endParaRPr lang="en-US" sz="3600" b="1" dirty="0">
              <a:ln w="12700" cmpd="sng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4000">
                    <a:srgbClr val="FFC000">
                      <a:lumMod val="60000"/>
                      <a:lumOff val="40000"/>
                    </a:srgbClr>
                  </a:gs>
                  <a:gs pos="87000">
                    <a:srgbClr val="FFC000">
                      <a:lumMod val="20000"/>
                      <a:lumOff val="80000"/>
                    </a:srgbClr>
                  </a:gs>
                </a:gsLst>
                <a:lin ang="5400000"/>
              </a:gradFill>
              <a:latin typeface="Bernard MT Condensed" panose="02050806060905020404" pitchFamily="18" charset="0"/>
            </a:endParaRPr>
          </a:p>
          <a:p>
            <a:pPr lvl="1">
              <a:spcBef>
                <a:spcPts val="1000"/>
              </a:spcBef>
              <a:buFont typeface="Symbol" panose="05050102010706020507" pitchFamily="18" charset="2"/>
              <a:buChar char="Þ"/>
              <a:defRPr/>
            </a:pPr>
            <a:endParaRPr lang="en-US" sz="3600" b="1" dirty="0">
              <a:ln w="12700" cmpd="sng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4000">
                    <a:srgbClr val="FFC000">
                      <a:lumMod val="60000"/>
                      <a:lumOff val="40000"/>
                    </a:srgbClr>
                  </a:gs>
                  <a:gs pos="87000">
                    <a:srgbClr val="FFC000">
                      <a:lumMod val="20000"/>
                      <a:lumOff val="80000"/>
                    </a:srgbClr>
                  </a:gs>
                </a:gsLst>
                <a:lin ang="5400000"/>
              </a:gradFill>
              <a:latin typeface="Bernard MT Condensed" panose="02050806060905020404" pitchFamily="18" charset="0"/>
            </a:endParaRPr>
          </a:p>
          <a:p>
            <a:pPr lvl="1">
              <a:spcBef>
                <a:spcPts val="1000"/>
              </a:spcBef>
              <a:buFont typeface="Symbol" panose="05050102010706020507" pitchFamily="18" charset="2"/>
              <a:buChar char="Þ"/>
              <a:defRPr/>
            </a:pPr>
            <a:endParaRPr lang="en-US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Bernard MT Condensed" panose="02050806060905020404" pitchFamily="18" charset="0"/>
            </a:endParaRPr>
          </a:p>
          <a:p>
            <a:pPr lvl="1">
              <a:spcBef>
                <a:spcPts val="1000"/>
              </a:spcBef>
              <a:buFont typeface="Symbol" panose="05050102010706020507" pitchFamily="18" charset="2"/>
              <a:buChar char="Þ"/>
              <a:defRPr/>
            </a:pPr>
            <a:endParaRPr lang="en-US" sz="28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Bernard MT Condensed" panose="020508060609050204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250EC1-5DB2-B836-1750-BCD3777FCF12}"/>
              </a:ext>
            </a:extLst>
          </p:cNvPr>
          <p:cNvSpPr/>
          <p:nvPr/>
        </p:nvSpPr>
        <p:spPr>
          <a:xfrm>
            <a:off x="3612572" y="1117739"/>
            <a:ext cx="4839856" cy="707886"/>
          </a:xfrm>
          <a:prstGeom prst="rect">
            <a:avLst/>
          </a:prstGeom>
          <a:solidFill>
            <a:srgbClr val="00FF99"/>
          </a:solidFill>
          <a:ln w="76200">
            <a:solidFill>
              <a:srgbClr val="CC33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en-US" sz="4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Calibri" panose="020F0502020204030204"/>
              </a:rPr>
              <a:t>Colossians Overview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97D9E2-3609-9F37-50AA-EFE418542ABB}"/>
              </a:ext>
            </a:extLst>
          </p:cNvPr>
          <p:cNvSpPr/>
          <p:nvPr/>
        </p:nvSpPr>
        <p:spPr>
          <a:xfrm>
            <a:off x="10017746" y="2179567"/>
            <a:ext cx="18085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32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Col. 1:9-14</a:t>
            </a:r>
            <a:endParaRPr lang="en-US" sz="3200" b="1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pattFill prst="dkUpDiag">
                <a:fgClr>
                  <a:srgbClr val="44546A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965079-C885-ADFF-39C1-1BD056AE9333}"/>
              </a:ext>
            </a:extLst>
          </p:cNvPr>
          <p:cNvSpPr/>
          <p:nvPr/>
        </p:nvSpPr>
        <p:spPr>
          <a:xfrm>
            <a:off x="10247990" y="3429000"/>
            <a:ext cx="170271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32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Col. 2:6-7</a:t>
            </a:r>
            <a:endParaRPr lang="en-US" sz="3200" b="1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pattFill prst="dkUpDiag">
                <a:fgClr>
                  <a:srgbClr val="44546A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274952-047E-6C48-9A95-E6D243470F6E}"/>
              </a:ext>
            </a:extLst>
          </p:cNvPr>
          <p:cNvSpPr/>
          <p:nvPr/>
        </p:nvSpPr>
        <p:spPr>
          <a:xfrm>
            <a:off x="10247990" y="4553098"/>
            <a:ext cx="133081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32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3:16-17</a:t>
            </a:r>
            <a:endParaRPr lang="en-US" sz="3200" b="1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pattFill prst="dkUpDiag">
                <a:fgClr>
                  <a:srgbClr val="44546A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DFE92E-832C-ACEC-59D0-8B5D8D15258E}"/>
              </a:ext>
            </a:extLst>
          </p:cNvPr>
          <p:cNvSpPr/>
          <p:nvPr/>
        </p:nvSpPr>
        <p:spPr>
          <a:xfrm>
            <a:off x="10450556" y="5908098"/>
            <a:ext cx="13756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/>
            <a:r>
              <a:rPr lang="en-US" sz="32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Bernard MT Condensed" panose="02050806060905020404" pitchFamily="18" charset="0"/>
              </a:rPr>
              <a:t>Col. 4:5</a:t>
            </a:r>
            <a:endParaRPr lang="en-US" sz="3200" b="1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pattFill prst="dkUpDiag">
                <a:fgClr>
                  <a:srgbClr val="44546A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4256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>
            <a:extLst>
              <a:ext uri="{FF2B5EF4-FFF2-40B4-BE49-F238E27FC236}">
                <a16:creationId xmlns:a16="http://schemas.microsoft.com/office/drawing/2014/main" id="{E00884FE-8FCC-34B8-606C-081952864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91" y="857250"/>
            <a:ext cx="11544300" cy="5143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</p:pic>
      <p:sp>
        <p:nvSpPr>
          <p:cNvPr id="15362" name="Oval 2">
            <a:extLst>
              <a:ext uri="{FF2B5EF4-FFF2-40B4-BE49-F238E27FC236}">
                <a16:creationId xmlns:a16="http://schemas.microsoft.com/office/drawing/2014/main" id="{2D5C0E52-F106-D76C-499A-B9B32A63ED44}"/>
              </a:ext>
            </a:extLst>
          </p:cNvPr>
          <p:cNvSpPr>
            <a:spLocks/>
          </p:cNvSpPr>
          <p:nvPr/>
        </p:nvSpPr>
        <p:spPr bwMode="auto">
          <a:xfrm>
            <a:off x="1733550" y="1057275"/>
            <a:ext cx="8705850" cy="4743450"/>
          </a:xfrm>
          <a:prstGeom prst="ellipse">
            <a:avLst/>
          </a:prstGeom>
          <a:solidFill>
            <a:srgbClr val="FF66FF">
              <a:alpha val="74901"/>
            </a:srgbClr>
          </a:solidFill>
          <a:ln>
            <a:noFill/>
          </a:ln>
        </p:spPr>
        <p:txBody>
          <a:bodyPr lIns="0" tIns="0" rIns="0" bIns="0"/>
          <a:lstStyle/>
          <a:p>
            <a:pPr marL="0" marR="0" lvl="0" indent="0" algn="ctr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2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 charset="0"/>
              <a:ea typeface="+mn-ea"/>
              <a:sym typeface="Gill Sans" charset="0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E4B2EC1-0E57-C736-D2CD-1DC4CCBE3C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74081" y="1243013"/>
            <a:ext cx="7836694" cy="3414713"/>
          </a:xfrm>
          <a:ln/>
          <a:effectLst>
            <a:outerShdw blurRad="127000" dist="38099" dir="5400000" algn="ctr" rotWithShape="0">
              <a:schemeClr val="bg2">
                <a:alpha val="56000"/>
              </a:schemeClr>
            </a:outerShdw>
          </a:effectLst>
        </p:spPr>
        <p:txBody>
          <a:bodyPr anchor="ctr"/>
          <a:lstStyle/>
          <a:p>
            <a:pPr>
              <a:lnSpc>
                <a:spcPct val="70000"/>
              </a:lnSpc>
            </a:pPr>
            <a:r>
              <a:rPr lang="en-US" altLang="en-US" sz="8438" dirty="0">
                <a:solidFill>
                  <a:schemeClr val="bg1"/>
                </a:solidFill>
                <a:latin typeface="League Gothic Regular" charset="0"/>
                <a:cs typeface="League Gothic Regular" charset="0"/>
                <a:sym typeface="League Gothic Regular" charset="0"/>
              </a:rPr>
              <a:t>Made for </a:t>
            </a:r>
            <a:br>
              <a:rPr lang="en-US" altLang="en-US" sz="8438" dirty="0">
                <a:solidFill>
                  <a:schemeClr val="bg1"/>
                </a:solidFill>
                <a:latin typeface="League Gothic Regular" charset="0"/>
                <a:cs typeface="League Gothic Regular" charset="0"/>
                <a:sym typeface="League Gothic Regular" charset="0"/>
              </a:rPr>
            </a:br>
            <a:r>
              <a:rPr lang="en-US" altLang="en-US" sz="8438" dirty="0">
                <a:solidFill>
                  <a:schemeClr val="bg1"/>
                </a:solidFill>
                <a:latin typeface="League Gothic Regular" charset="0"/>
                <a:cs typeface="League Gothic Regular" charset="0"/>
                <a:sym typeface="League Gothic Regular" charset="0"/>
              </a:rPr>
              <a:t>the Master</a:t>
            </a:r>
            <a:endParaRPr lang="en-US" altLang="en-US" sz="8438" dirty="0">
              <a:solidFill>
                <a:schemeClr val="bg1"/>
              </a:solidFill>
              <a:latin typeface="League Gothic Regular" charset="0"/>
              <a:sym typeface="League Gothic Regular" charset="0"/>
            </a:endParaRP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80A17977-11A2-908A-B237-B9757DB4AF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4035" y="4743451"/>
            <a:ext cx="5715000" cy="485775"/>
          </a:xfrm>
          <a:ln/>
          <a:effectLst>
            <a:outerShdw blurRad="127000" dist="38099" dir="5400000" algn="ctr" rotWithShape="0">
              <a:schemeClr val="bg2">
                <a:alpha val="56000"/>
              </a:schemeClr>
            </a:outerShdw>
          </a:effectLst>
        </p:spPr>
        <p:txBody>
          <a:bodyPr anchor="ctr"/>
          <a:lstStyle/>
          <a:p>
            <a:r>
              <a:rPr lang="en-US" altLang="en-US" sz="3375" dirty="0">
                <a:solidFill>
                  <a:schemeClr val="bg1"/>
                </a:solidFill>
                <a:latin typeface="Impact" panose="020B0806030902050204" pitchFamily="34" charset="0"/>
                <a:cs typeface="League Gothic Regular" charset="0"/>
                <a:sym typeface="League Gothic Regular" charset="0"/>
              </a:rPr>
              <a:t>Ephesians 2:1-10</a:t>
            </a:r>
            <a:endParaRPr lang="en-US" altLang="en-US" sz="3375" dirty="0">
              <a:solidFill>
                <a:schemeClr val="bg1"/>
              </a:solidFill>
              <a:latin typeface="Impact" panose="020B0806030902050204" pitchFamily="34" charset="0"/>
              <a:sym typeface="League Gothic Regular" charset="0"/>
            </a:endParaRPr>
          </a:p>
        </p:txBody>
      </p:sp>
      <p:sp>
        <p:nvSpPr>
          <p:cNvPr id="15365" name="Line 5">
            <a:extLst>
              <a:ext uri="{FF2B5EF4-FFF2-40B4-BE49-F238E27FC236}">
                <a16:creationId xmlns:a16="http://schemas.microsoft.com/office/drawing/2014/main" id="{3C9ACBF0-8C31-7374-8DC2-A87AE13241B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56398" y="4507706"/>
            <a:ext cx="5070277" cy="0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0" dist="38099" dir="5400000" algn="ctr" rotWithShape="0">
              <a:schemeClr val="bg2">
                <a:alpha val="5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514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2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 charset="0"/>
              <a:ea typeface="+mn-ea"/>
              <a:sym typeface="Gill Sans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4C61A1-750D-D529-D2BD-174509072407}"/>
              </a:ext>
            </a:extLst>
          </p:cNvPr>
          <p:cNvSpPr txBox="1">
            <a:spLocks/>
          </p:cNvSpPr>
          <p:nvPr/>
        </p:nvSpPr>
        <p:spPr>
          <a:xfrm>
            <a:off x="353289" y="149364"/>
            <a:ext cx="11544301" cy="707886"/>
          </a:xfrm>
          <a:prstGeom prst="rect">
            <a:avLst/>
          </a:prstGeom>
          <a:solidFill>
            <a:srgbClr val="FF00FF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ucida Calligraphy" panose="03010101010101010101" pitchFamily="66" charset="0"/>
                <a:ea typeface="+mj-ea"/>
                <a:cs typeface="+mj-cs"/>
              </a:rPr>
              <a:t>Theological Driven Outline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446179-03B6-06C4-0658-0928120AA6D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Introducing the Context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EAE6A8-355D-E258-0E1E-A952696B2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682" y="1846907"/>
            <a:ext cx="11679382" cy="4645967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prstClr val="white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The Believer’s Spiritual Blessings</a:t>
            </a:r>
          </a:p>
          <a:p>
            <a:pPr>
              <a:buFont typeface="Wingdings" panose="05000000000000000000" pitchFamily="2" charset="2"/>
              <a:buChar char="&amp;"/>
            </a:pPr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The Blessings from the Father</a:t>
            </a:r>
            <a:r>
              <a:rPr lang="en-US" sz="4000" dirty="0">
                <a:solidFill>
                  <a:prstClr val="white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—1:3-7</a:t>
            </a:r>
          </a:p>
          <a:p>
            <a:pPr>
              <a:buFont typeface="Wingdings" panose="05000000000000000000" pitchFamily="2" charset="2"/>
              <a:buChar char="&amp;"/>
            </a:pPr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The Blessings in the Son</a:t>
            </a:r>
            <a:r>
              <a:rPr lang="en-US" sz="4000" dirty="0">
                <a:solidFill>
                  <a:prstClr val="white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—1:8-12</a:t>
            </a:r>
          </a:p>
          <a:p>
            <a:pPr>
              <a:buFont typeface="Wingdings" panose="05000000000000000000" pitchFamily="2" charset="2"/>
              <a:buChar char="&amp;"/>
            </a:pPr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The Blessings through the Spirit</a:t>
            </a:r>
            <a:r>
              <a:rPr lang="en-US" sz="4000" dirty="0">
                <a:solidFill>
                  <a:prstClr val="white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—1:13-14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A02B93">
                    <a:lumMod val="60000"/>
                    <a:lumOff val="4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The Blessings through the Believer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—1:13-14</a:t>
            </a:r>
          </a:p>
          <a:p>
            <a:pPr>
              <a:buFont typeface="Wingdings" panose="05000000000000000000" pitchFamily="2" charset="2"/>
              <a:buChar char="&amp;"/>
            </a:pPr>
            <a:endParaRPr lang="en-US" sz="4000" dirty="0">
              <a:solidFill>
                <a:prstClr val="white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buFont typeface="Wingdings" panose="05000000000000000000" pitchFamily="2" charset="2"/>
              <a:buChar char="&amp;"/>
            </a:pPr>
            <a:endParaRPr lang="en-US" sz="4500" dirty="0">
              <a:solidFill>
                <a:schemeClr val="bg1"/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7246B29-C5D7-CF36-ED9D-0EEAEAA70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7613" y="5351317"/>
            <a:ext cx="6736773" cy="727365"/>
          </a:xfrm>
          <a:prstGeom prst="rect">
            <a:avLst/>
          </a:prstGeom>
          <a:solidFill>
            <a:srgbClr val="00FFFF"/>
          </a:solidFill>
          <a:ln w="76200">
            <a:solidFill>
              <a:srgbClr val="000000"/>
            </a:solidFill>
          </a:ln>
          <a:effectLst>
            <a:outerShdw blurRad="127000" dist="38099" dir="5400000" algn="ctr" rotWithShape="0">
              <a:srgbClr val="000000">
                <a:alpha val="56000"/>
              </a:srgbClr>
            </a:outerShdw>
          </a:effec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50" normalizeH="0" baseline="0" noProof="0" dirty="0">
                <a:ln w="0"/>
                <a:solidFill>
                  <a:srgbClr val="0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ongenial Black" panose="02000503040000020004" pitchFamily="2" charset="0"/>
                <a:ea typeface="+mn-ea"/>
                <a:cs typeface="Mangal Pro" panose="020B0502040204020203" pitchFamily="2" charset="0"/>
                <a:sym typeface="League Gothic Regular" charset="0"/>
              </a:rPr>
              <a:t>The Estate Story</a:t>
            </a:r>
          </a:p>
        </p:txBody>
      </p:sp>
    </p:spTree>
    <p:extLst>
      <p:ext uri="{BB962C8B-B14F-4D97-AF65-F5344CB8AC3E}">
        <p14:creationId xmlns:p14="http://schemas.microsoft.com/office/powerpoint/2010/main" val="90504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8E33DA-4CAD-8237-5FC4-EA4EF7498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76A719-CFAE-AAB5-07F9-AF6E0AF54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40436"/>
            <a:ext cx="10515600" cy="89217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Lessons from the Literary Context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AE9E42-95B6-7883-B90A-AEA754A35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7300"/>
            <a:ext cx="12192000" cy="5235575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prstClr val="white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The Believer’s Spiritual Background</a:t>
            </a:r>
          </a:p>
          <a:p>
            <a:pPr>
              <a:buFont typeface="Wingdings" panose="05000000000000000000" pitchFamily="2" charset="2"/>
              <a:buChar char="&amp;"/>
            </a:pPr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Dead in Sin</a:t>
            </a:r>
            <a:r>
              <a:rPr lang="en-US" sz="4000" dirty="0">
                <a:solidFill>
                  <a:prstClr val="white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—2:1 </a:t>
            </a:r>
            <a:r>
              <a:rPr lang="en-US" sz="4000" b="1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Agency FB" panose="020B0503020202020204" pitchFamily="34" charset="0"/>
                <a:cs typeface="Aharoni" panose="02010803020104030203" pitchFamily="2" charset="-79"/>
              </a:rPr>
              <a:t>(Born-Bent-Bound)</a:t>
            </a:r>
            <a:endParaRPr lang="en-US" sz="40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0">
              <a:buFont typeface="Wingdings" panose="05000000000000000000" pitchFamily="2" charset="2"/>
              <a:buChar char="&amp;"/>
            </a:pPr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Directed by Satan</a:t>
            </a:r>
            <a:r>
              <a:rPr lang="en-US" sz="4000" dirty="0">
                <a:solidFill>
                  <a:prstClr val="white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—2:2 </a:t>
            </a:r>
            <a:r>
              <a:rPr lang="en-US" sz="4000" b="1" dirty="0">
                <a:solidFill>
                  <a:srgbClr val="196B24">
                    <a:lumMod val="60000"/>
                    <a:lumOff val="40000"/>
                  </a:srgb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(Possessed-Obsessed-Oppressed)</a:t>
            </a:r>
            <a:endParaRPr lang="en-US" sz="4000" dirty="0">
              <a:solidFill>
                <a:prstClr val="white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buFont typeface="Wingdings" panose="05000000000000000000" pitchFamily="2" charset="2"/>
              <a:buChar char="&amp;"/>
            </a:pPr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Dominated by Self</a:t>
            </a:r>
            <a:r>
              <a:rPr lang="en-US" sz="4000" dirty="0">
                <a:solidFill>
                  <a:prstClr val="white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—2:3</a:t>
            </a:r>
            <a:r>
              <a:rPr lang="en-US" sz="4000" b="1" dirty="0">
                <a:solidFill>
                  <a:srgbClr val="196B24">
                    <a:lumMod val="60000"/>
                    <a:lumOff val="40000"/>
                  </a:srgb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 (Long-Live-Love-Labor)</a:t>
            </a:r>
            <a:endParaRPr lang="en-US" sz="4000" dirty="0">
              <a:solidFill>
                <a:prstClr val="white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0">
              <a:buFont typeface="Wingdings" panose="05000000000000000000" pitchFamily="2" charset="2"/>
              <a:buChar char="&amp;"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A02B93">
                    <a:lumMod val="60000"/>
                    <a:lumOff val="40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Delivered by the Sovereign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—2:4-6</a:t>
            </a:r>
            <a:r>
              <a:rPr lang="en-US" sz="4000" b="1" dirty="0">
                <a:solidFill>
                  <a:srgbClr val="196B24">
                    <a:lumMod val="60000"/>
                    <a:lumOff val="40000"/>
                  </a:srgb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 </a:t>
            </a:r>
            <a:r>
              <a:rPr lang="en-US" sz="4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(GRACE)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0">
              <a:buFont typeface="Wingdings" panose="05000000000000000000" pitchFamily="2" charset="2"/>
              <a:buChar char="&amp;"/>
              <a:defRPr/>
            </a:pPr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Displayed for Show</a:t>
            </a:r>
            <a:r>
              <a:rPr lang="en-US" sz="4000" dirty="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—2:7-9 </a:t>
            </a:r>
            <a:r>
              <a:rPr lang="en-US" sz="4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(GLORY)</a:t>
            </a:r>
            <a:endParaRPr lang="en-US" sz="4000" dirty="0">
              <a:solidFill>
                <a:schemeClr val="accent4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0">
              <a:buFont typeface="Wingdings" panose="05000000000000000000" pitchFamily="2" charset="2"/>
              <a:buChar char="&amp;"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Designed for Service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—2:10 </a:t>
            </a:r>
            <a:r>
              <a:rPr lang="en-US" sz="4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(GOOD WORKS)</a:t>
            </a:r>
            <a:endParaRPr lang="en-US" sz="4000" dirty="0">
              <a:solidFill>
                <a:schemeClr val="accent4">
                  <a:lumMod val="40000"/>
                  <a:lumOff val="6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>
              <a:buFont typeface="Wingdings" panose="05000000000000000000" pitchFamily="2" charset="2"/>
              <a:buChar char="&amp;"/>
            </a:pPr>
            <a:endParaRPr lang="en-US" sz="4000" dirty="0">
              <a:solidFill>
                <a:prstClr val="white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buFont typeface="Wingdings" panose="05000000000000000000" pitchFamily="2" charset="2"/>
              <a:buChar char="&amp;"/>
            </a:pPr>
            <a:endParaRPr lang="en-US" sz="4500" dirty="0">
              <a:solidFill>
                <a:schemeClr val="bg1"/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5948394-4A5D-6EC3-F11D-2A7DA5479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3279" y="6077236"/>
            <a:ext cx="6125441" cy="665019"/>
          </a:xfrm>
          <a:prstGeom prst="rect">
            <a:avLst/>
          </a:prstGeom>
          <a:solidFill>
            <a:srgbClr val="00FFFF"/>
          </a:solidFill>
          <a:ln w="76200">
            <a:noFill/>
          </a:ln>
          <a:effectLst>
            <a:outerShdw blurRad="127000" dist="38099" dir="5400000" algn="ctr" rotWithShape="0">
              <a:srgbClr val="000000">
                <a:alpha val="56000"/>
              </a:srgbClr>
            </a:outerShdw>
          </a:effec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50" normalizeH="0" baseline="0" noProof="0" dirty="0">
                <a:ln w="0"/>
                <a:solidFill>
                  <a:srgbClr val="0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ongenial Black" panose="02000503040000020004" pitchFamily="2" charset="0"/>
                <a:ea typeface="+mn-ea"/>
                <a:cs typeface="Mangal Pro" panose="020B0502040204020203" pitchFamily="2" charset="0"/>
                <a:sym typeface="League Gothic Regular" charset="0"/>
              </a:rPr>
              <a:t>Christ &amp; the Crazy Man</a:t>
            </a:r>
          </a:p>
        </p:txBody>
      </p:sp>
    </p:spTree>
    <p:extLst>
      <p:ext uri="{BB962C8B-B14F-4D97-AF65-F5344CB8AC3E}">
        <p14:creationId xmlns:p14="http://schemas.microsoft.com/office/powerpoint/2010/main" val="8297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7E0CEB-0A54-F45C-0F83-2BE7EA15F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4958E-9FD5-4135-83D5-F661CE541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40436"/>
            <a:ext cx="10515600" cy="892173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Grace-Driven Ministry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A6D4BD-9CFE-01D1-FE5D-874CB08C5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7300"/>
            <a:ext cx="12192000" cy="5235575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prstClr val="white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The Believer’s Spiritual Business</a:t>
            </a:r>
          </a:p>
          <a:p>
            <a:pPr>
              <a:buFont typeface="Wingdings" panose="05000000000000000000" pitchFamily="2" charset="2"/>
              <a:buChar char="&amp;"/>
            </a:pPr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Rejoicing </a:t>
            </a:r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for Grace</a:t>
            </a:r>
            <a:r>
              <a:rPr lang="en-US" sz="4000" dirty="0">
                <a:solidFill>
                  <a:prstClr val="white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—2:1-3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700" b="1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Agency FB" panose="020B0503020202020204" pitchFamily="34" charset="0"/>
                <a:cs typeface="Aharoni" panose="02010803020104030203" pitchFamily="2" charset="-79"/>
              </a:rPr>
              <a:t>The Life—The Liberation—The Lift</a:t>
            </a:r>
            <a:endParaRPr lang="en-US" sz="3700" dirty="0"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0">
              <a:buFont typeface="Wingdings" panose="05000000000000000000" pitchFamily="2" charset="2"/>
              <a:buChar char="&amp;"/>
            </a:pPr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Recognizing the Grace</a:t>
            </a:r>
            <a:r>
              <a:rPr lang="en-US" sz="4000" dirty="0">
                <a:solidFill>
                  <a:prstClr val="white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—2:4-9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700" b="1" dirty="0">
                <a:solidFill>
                  <a:srgbClr val="196B24">
                    <a:lumMod val="60000"/>
                    <a:lumOff val="40000"/>
                  </a:srgb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The Regeneration—The Relocation—The Representation</a:t>
            </a:r>
            <a:endParaRPr lang="en-US" sz="3700" dirty="0">
              <a:solidFill>
                <a:prstClr val="white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buFont typeface="Wingdings" panose="05000000000000000000" pitchFamily="2" charset="2"/>
              <a:buChar char="&amp;"/>
            </a:pPr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Responding to Grace</a:t>
            </a:r>
            <a:r>
              <a:rPr lang="en-US" sz="4000" dirty="0">
                <a:solidFill>
                  <a:prstClr val="white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—2:10</a:t>
            </a:r>
            <a:r>
              <a:rPr lang="en-US" sz="4000" b="1" dirty="0">
                <a:solidFill>
                  <a:srgbClr val="196B24">
                    <a:lumMod val="60000"/>
                    <a:lumOff val="40000"/>
                  </a:srgb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700" b="1" dirty="0">
                <a:solidFill>
                  <a:srgbClr val="196B24">
                    <a:lumMod val="60000"/>
                    <a:lumOff val="40000"/>
                  </a:srgbClr>
                </a:solidFill>
                <a:latin typeface="Agency FB" panose="020B0503020202020204" pitchFamily="34" charset="0"/>
                <a:cs typeface="Aharoni" panose="02010803020104030203" pitchFamily="2" charset="-79"/>
              </a:rPr>
              <a:t>The Weaving—The Works—The Will = of God</a:t>
            </a:r>
            <a:endParaRPr lang="en-US" sz="3700" dirty="0">
              <a:solidFill>
                <a:prstClr val="white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>
              <a:buFont typeface="Wingdings" panose="05000000000000000000" pitchFamily="2" charset="2"/>
              <a:buChar char="&amp;"/>
            </a:pPr>
            <a:endParaRPr lang="en-US" sz="4000" dirty="0">
              <a:solidFill>
                <a:prstClr val="white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buFont typeface="Wingdings" panose="05000000000000000000" pitchFamily="2" charset="2"/>
              <a:buChar char="&amp;"/>
            </a:pPr>
            <a:endParaRPr lang="en-US" sz="4500" dirty="0">
              <a:solidFill>
                <a:schemeClr val="bg1"/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1A67A11-3117-77F1-4BFF-82452409A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3278" y="5682381"/>
            <a:ext cx="6125441" cy="665019"/>
          </a:xfrm>
          <a:prstGeom prst="rect">
            <a:avLst/>
          </a:prstGeom>
          <a:solidFill>
            <a:srgbClr val="00FFFF"/>
          </a:solidFill>
          <a:ln w="76200">
            <a:noFill/>
          </a:ln>
          <a:effectLst>
            <a:outerShdw blurRad="127000" dist="38099" dir="5400000" algn="ctr" rotWithShape="0">
              <a:srgbClr val="000000">
                <a:alpha val="56000"/>
              </a:srgbClr>
            </a:outerShdw>
          </a:effec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50" normalizeH="0" baseline="0" noProof="0" dirty="0">
                <a:ln w="0"/>
                <a:solidFill>
                  <a:srgbClr val="0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ongenial Black" panose="02000503040000020004" pitchFamily="2" charset="0"/>
                <a:ea typeface="+mn-ea"/>
                <a:cs typeface="Mangal Pro" panose="020B0502040204020203" pitchFamily="2" charset="0"/>
                <a:sym typeface="League Gothic Regular" charset="0"/>
              </a:rPr>
              <a:t>The Beauty &amp; the Burns</a:t>
            </a:r>
          </a:p>
        </p:txBody>
      </p:sp>
    </p:spTree>
    <p:extLst>
      <p:ext uri="{BB962C8B-B14F-4D97-AF65-F5344CB8AC3E}">
        <p14:creationId xmlns:p14="http://schemas.microsoft.com/office/powerpoint/2010/main" val="21468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99A52E6-5793-B4AC-C9B5-791421B17A44}"/>
              </a:ext>
            </a:extLst>
          </p:cNvPr>
          <p:cNvSpPr txBox="1"/>
          <p:nvPr/>
        </p:nvSpPr>
        <p:spPr>
          <a:xfrm>
            <a:off x="126999" y="1030907"/>
            <a:ext cx="11937999" cy="57836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Preacher &amp; Proclamation (2 Tim. 4:1-2)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00FF"/>
                </a:highlight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1 Cor. 2:1-5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The Incarnation of Truth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Master the Word We Have to Preach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Master the Way We “Have to” Preach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The Presentation of Truth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The Vital Aspect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The Vocal Aspect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The Visual Aspect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30A790-7739-8338-0620-E20C3C9278B2}"/>
              </a:ext>
            </a:extLst>
          </p:cNvPr>
          <p:cNvSpPr txBox="1"/>
          <p:nvPr/>
        </p:nvSpPr>
        <p:spPr>
          <a:xfrm>
            <a:off x="1157983" y="149222"/>
            <a:ext cx="9876033" cy="76944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Disciplines of the Expository Preacher</a:t>
            </a:r>
          </a:p>
        </p:txBody>
      </p:sp>
    </p:spTree>
    <p:extLst>
      <p:ext uri="{BB962C8B-B14F-4D97-AF65-F5344CB8AC3E}">
        <p14:creationId xmlns:p14="http://schemas.microsoft.com/office/powerpoint/2010/main" val="552239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99A52E6-5793-B4AC-C9B5-791421B17A44}"/>
              </a:ext>
            </a:extLst>
          </p:cNvPr>
          <p:cNvSpPr txBox="1"/>
          <p:nvPr/>
        </p:nvSpPr>
        <p:spPr>
          <a:xfrm>
            <a:off x="1157982" y="1323295"/>
            <a:ext cx="9876033" cy="485158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Every Week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Read Yourself Full: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John 5:39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rnard MT Condensed" panose="020508060609050204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Write Yourself Clear: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2 Timothy 2:15c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rnard MT Condensed" panose="020508060609050204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Pray Yourself Hot: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James 5:13-16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Preach Yourself Empty: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Acts 20:25-28*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851B95-D8AA-9B1B-041B-46329A6DBA3F}"/>
              </a:ext>
            </a:extLst>
          </p:cNvPr>
          <p:cNvSpPr txBox="1"/>
          <p:nvPr/>
        </p:nvSpPr>
        <p:spPr>
          <a:xfrm>
            <a:off x="1157983" y="170977"/>
            <a:ext cx="9876033" cy="76944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Disciplines of the Expository Preacher</a:t>
            </a:r>
          </a:p>
        </p:txBody>
      </p:sp>
    </p:spTree>
    <p:extLst>
      <p:ext uri="{BB962C8B-B14F-4D97-AF65-F5344CB8AC3E}">
        <p14:creationId xmlns:p14="http://schemas.microsoft.com/office/powerpoint/2010/main" val="2001571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243719-A1F0-772A-046A-92C2270F3C5D}"/>
              </a:ext>
            </a:extLst>
          </p:cNvPr>
          <p:cNvSpPr txBox="1"/>
          <p:nvPr/>
        </p:nvSpPr>
        <p:spPr>
          <a:xfrm>
            <a:off x="468263" y="297950"/>
            <a:ext cx="11255473" cy="618015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Various Approaches to Expository Preaching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Verse-by-Verse: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Book of Ephesians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Topical: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Gospel of John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Doctrinal/Thematic: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Book of Romans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rnard MT Condensed" panose="020508060609050204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Narrative: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Gen. 37-50 (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Joseph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); Acts 7 (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Stephen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)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rnard MT Condensed" panose="020508060609050204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Biographical: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Gen. 12-25 (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Abraham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) etc.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Typological: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Christ in the Book of Hebrews*</a:t>
            </a:r>
          </a:p>
        </p:txBody>
      </p:sp>
    </p:spTree>
    <p:extLst>
      <p:ext uri="{BB962C8B-B14F-4D97-AF65-F5344CB8AC3E}">
        <p14:creationId xmlns:p14="http://schemas.microsoft.com/office/powerpoint/2010/main" val="25826117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7CEEDE1-795D-BDA7-4F38-629DFBC169E0}"/>
              </a:ext>
            </a:extLst>
          </p:cNvPr>
          <p:cNvSpPr txBox="1"/>
          <p:nvPr/>
        </p:nvSpPr>
        <p:spPr>
          <a:xfrm>
            <a:off x="184935" y="1735399"/>
            <a:ext cx="11815280" cy="50372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Preacher &amp; Preparation: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Gill Sans MT Ext Condensed Bold" panose="020B0902020104020203" pitchFamily="34" charset="0"/>
                <a:ea typeface="+mn-ea"/>
                <a:cs typeface="+mn-cs"/>
              </a:rPr>
              <a:t>Selection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(Acts 20:17-38)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Olford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—Principles, Procedures, Priorities</a:t>
            </a:r>
          </a:p>
          <a:p>
            <a:pPr marL="9715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Book-By-Book Series</a:t>
            </a:r>
          </a:p>
          <a:p>
            <a:pPr marL="9715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Christ-Centered Series</a:t>
            </a:r>
          </a:p>
          <a:p>
            <a:pPr marL="9715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Essential Doctrines Series</a:t>
            </a:r>
          </a:p>
          <a:p>
            <a:pPr marL="9715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Character-Study Series</a:t>
            </a:r>
          </a:p>
          <a:p>
            <a:pPr marL="9715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Discipleship &amp; Missions Series</a:t>
            </a:r>
          </a:p>
          <a:p>
            <a:pPr marL="9715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Spiritual Growth Series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9BEC3B-E866-6680-236A-E77CB67611BD}"/>
              </a:ext>
            </a:extLst>
          </p:cNvPr>
          <p:cNvSpPr/>
          <p:nvPr/>
        </p:nvSpPr>
        <p:spPr>
          <a:xfrm>
            <a:off x="2597233" y="988794"/>
            <a:ext cx="7627408" cy="523220"/>
          </a:xfrm>
          <a:prstGeom prst="rect">
            <a:avLst/>
          </a:prstGeom>
          <a:solidFill>
            <a:schemeClr val="tx1"/>
          </a:solidFill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Wide Latin" panose="020A0A07050505020404" pitchFamily="18" charset="0"/>
                <a:ea typeface="+mn-ea"/>
                <a:cs typeface="+mn-cs"/>
              </a:rPr>
              <a:t>–Stephen &amp; David Olford</a:t>
            </a:r>
            <a:endParaRPr kumimoji="0" lang="en-US" sz="28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pattFill prst="dkUpDiag">
                <a:fgClr>
                  <a:srgbClr val="44546A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F83291-D74B-2F6A-C4F5-3DA84B218A23}"/>
              </a:ext>
            </a:extLst>
          </p:cNvPr>
          <p:cNvSpPr txBox="1"/>
          <p:nvPr/>
        </p:nvSpPr>
        <p:spPr>
          <a:xfrm>
            <a:off x="184935" y="6227"/>
            <a:ext cx="11815280" cy="75918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Various Approaches to Expository Preaching</a:t>
            </a:r>
          </a:p>
        </p:txBody>
      </p:sp>
    </p:spTree>
    <p:extLst>
      <p:ext uri="{BB962C8B-B14F-4D97-AF65-F5344CB8AC3E}">
        <p14:creationId xmlns:p14="http://schemas.microsoft.com/office/powerpoint/2010/main" val="33572477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243719-A1F0-772A-046A-92C2270F3C5D}"/>
              </a:ext>
            </a:extLst>
          </p:cNvPr>
          <p:cNvSpPr txBox="1"/>
          <p:nvPr/>
        </p:nvSpPr>
        <p:spPr>
          <a:xfrm>
            <a:off x="468263" y="297950"/>
            <a:ext cx="11255473" cy="618015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Various Approaches to Expository Preaching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Information: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Background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Explanation: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“Original-Authorial-Intent”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Illustrations: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“To Cast Light Upon”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rnard MT Condensed" panose="020508060609050204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Applications: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“from THEN to NOW”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rnard MT Condensed" panose="020508060609050204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Correlations: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Scripture-verifying-Scripture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Implications: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Life-Change by grace, through faith</a:t>
            </a:r>
          </a:p>
        </p:txBody>
      </p:sp>
    </p:spTree>
    <p:extLst>
      <p:ext uri="{BB962C8B-B14F-4D97-AF65-F5344CB8AC3E}">
        <p14:creationId xmlns:p14="http://schemas.microsoft.com/office/powerpoint/2010/main" val="378979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243719-A1F0-772A-046A-92C2270F3C5D}"/>
              </a:ext>
            </a:extLst>
          </p:cNvPr>
          <p:cNvSpPr txBox="1"/>
          <p:nvPr/>
        </p:nvSpPr>
        <p:spPr>
          <a:xfrm>
            <a:off x="25552" y="1119882"/>
            <a:ext cx="12039448" cy="565898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An Ideal Week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Sunday: </a:t>
            </a:r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Contemplation + Compilation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Monday: </a:t>
            </a:r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Observations + Translations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Tuesday: </a:t>
            </a:r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Analyzations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Wednesday: </a:t>
            </a:r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Organization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Thursday: </a:t>
            </a:r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Publication for Communication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Friday: </a:t>
            </a:r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Saturation + Memorization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3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Saturday: </a:t>
            </a:r>
            <a:r>
              <a:rPr kumimoji="0" lang="en-US" sz="3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Saturation + Memorization + Dedication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CEAB14-A964-70AD-76D0-3405E0C0D7EC}"/>
              </a:ext>
            </a:extLst>
          </p:cNvPr>
          <p:cNvSpPr txBox="1"/>
          <p:nvPr/>
        </p:nvSpPr>
        <p:spPr>
          <a:xfrm>
            <a:off x="821932" y="175221"/>
            <a:ext cx="9904288" cy="76944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Developing a Rhythm of Sermon Preparation</a:t>
            </a:r>
          </a:p>
        </p:txBody>
      </p:sp>
    </p:spTree>
    <p:extLst>
      <p:ext uri="{BB962C8B-B14F-4D97-AF65-F5344CB8AC3E}">
        <p14:creationId xmlns:p14="http://schemas.microsoft.com/office/powerpoint/2010/main" val="2307456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960C2A-C20E-1C88-B076-4856834C4A3D}"/>
              </a:ext>
            </a:extLst>
          </p:cNvPr>
          <p:cNvSpPr txBox="1"/>
          <p:nvPr/>
        </p:nvSpPr>
        <p:spPr>
          <a:xfrm>
            <a:off x="299675" y="1120676"/>
            <a:ext cx="11808432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masis MT Pro Black" panose="02040A040500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Traditional Approaches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"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Introduction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  <a:sym typeface="Wingdings 3" panose="05040102010807070707" pitchFamily="18" charset="2"/>
              </a:rPr>
              <a:t>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Tell them what you are going to say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BL Greek" panose="02000000000000000000" pitchFamily="2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"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Body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  <a:sym typeface="Wingdings 3" panose="05040102010807070707" pitchFamily="18" charset="2"/>
              </a:rPr>
              <a:t> 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Say what you intended to say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BL Greek" panose="02000000000000000000" pitchFamily="2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"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Conclusion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  <a:sym typeface="Wingdings 3" panose="05040102010807070707" pitchFamily="18" charset="2"/>
              </a:rPr>
              <a:t> 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Tell them what you said 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BL Greek" panose="02000000000000000000" pitchFamily="2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36256A-3798-503B-1B1B-CB76D7E8C569}"/>
              </a:ext>
            </a:extLst>
          </p:cNvPr>
          <p:cNvSpPr txBox="1"/>
          <p:nvPr/>
        </p:nvSpPr>
        <p:spPr>
          <a:xfrm>
            <a:off x="407567" y="4077935"/>
            <a:ext cx="11592649" cy="252992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masis MT Pro Black" panose="02040A040500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Traditional Approaches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"/>
              <a:tabLst/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Introduction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  <a:sym typeface="Wingdings 3" panose="05040102010807070707" pitchFamily="18" charset="2"/>
              </a:rPr>
              <a:t>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20B06040202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The Passage, The Proposition, &amp; The Purpose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"/>
              <a:tabLst/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Body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  <a:sym typeface="Wingdings 3" panose="05040102010807070707" pitchFamily="18" charset="2"/>
              </a:rPr>
              <a:t> 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20B06040202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Explanation, Argumentation, Exhortation, &amp; Application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BL Greek" panose="02000000000000000000" pitchFamily="2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"/>
              <a:tabLst/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Conclusion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  <a:sym typeface="Wingdings 3" panose="05040102010807070707" pitchFamily="18" charset="2"/>
              </a:rPr>
              <a:t> 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Illustration &amp; Invitation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93EAE4-FA3C-464D-523D-DA5FD39CFA46}"/>
              </a:ext>
            </a:extLst>
          </p:cNvPr>
          <p:cNvSpPr txBox="1"/>
          <p:nvPr/>
        </p:nvSpPr>
        <p:spPr>
          <a:xfrm>
            <a:off x="0" y="175221"/>
            <a:ext cx="12192000" cy="76944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Developing a Route for Sermon Writing</a:t>
            </a:r>
          </a:p>
        </p:txBody>
      </p:sp>
    </p:spTree>
    <p:extLst>
      <p:ext uri="{BB962C8B-B14F-4D97-AF65-F5344CB8AC3E}">
        <p14:creationId xmlns:p14="http://schemas.microsoft.com/office/powerpoint/2010/main" val="2373788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7CEEDE1-795D-BDA7-4F38-629DFBC169E0}"/>
              </a:ext>
            </a:extLst>
          </p:cNvPr>
          <p:cNvSpPr txBox="1"/>
          <p:nvPr/>
        </p:nvSpPr>
        <p:spPr>
          <a:xfrm>
            <a:off x="184935" y="2258619"/>
            <a:ext cx="11815280" cy="40421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The </a:t>
            </a:r>
            <a:r>
              <a:rPr kumimoji="0" lang="en-US" sz="36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Practical Artistry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 for Expository Preaching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The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Scripting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 of the Text: </a:t>
            </a:r>
            <a:r>
              <a:rPr kumimoji="0" lang="en-US" sz="32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Jer. 30:2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itannic Bold" panose="020B0903060703020204" pitchFamily="34" charset="0"/>
              <a:ea typeface="+mn-ea"/>
              <a:cs typeface="+mn-cs"/>
            </a:endParaRPr>
          </a:p>
          <a:p>
            <a:pPr marL="1600200" marR="0" lvl="3" indent="-22860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de Latin" panose="020A0A07050505020404" pitchFamily="18" charset="0"/>
              <a:buChar char="–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Prayerfully Record the Sermon</a:t>
            </a:r>
            <a:r>
              <a:rPr kumimoji="0" lang="en-US" sz="3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(Weekly Rhythm)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itannic Bold" panose="020B0903060703020204" pitchFamily="34" charset="0"/>
              <a:ea typeface="+mn-ea"/>
              <a:cs typeface="+mn-cs"/>
            </a:endParaRPr>
          </a:p>
          <a:p>
            <a:pPr marL="1600200" marR="0" lvl="3" indent="-22860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de Latin" panose="020A0A07050505020404" pitchFamily="18" charset="0"/>
              <a:buChar char="–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Prayerfully Review the Sermon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   </a:t>
            </a:r>
            <a:r>
              <a:rPr kumimoji="0" lang="en-US" sz="3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(Fiercely Critique)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itannic Bold" panose="020B0903060703020204" pitchFamily="34" charset="0"/>
              <a:ea typeface="+mn-ea"/>
              <a:cs typeface="+mn-cs"/>
            </a:endParaRPr>
          </a:p>
          <a:p>
            <a:pPr marL="1600200" marR="0" lvl="3" indent="-22860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de Latin" panose="020A0A07050505020404" pitchFamily="18" charset="0"/>
              <a:buChar char="–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Prayerfully Relate the Sermon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(Personally Apply)</a:t>
            </a:r>
          </a:p>
          <a:p>
            <a:pPr marL="1600200" marR="0" lvl="3" indent="-22860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de Latin" panose="020A0A07050505020404" pitchFamily="18" charset="0"/>
              <a:buChar char="–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Prayerfully Rehearse the Sermon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(Devotionally Present)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9BEC3B-E866-6680-236A-E77CB67611BD}"/>
              </a:ext>
            </a:extLst>
          </p:cNvPr>
          <p:cNvSpPr/>
          <p:nvPr/>
        </p:nvSpPr>
        <p:spPr>
          <a:xfrm>
            <a:off x="1214476" y="1376006"/>
            <a:ext cx="9756197" cy="646331"/>
          </a:xfrm>
          <a:prstGeom prst="rect">
            <a:avLst/>
          </a:prstGeom>
          <a:solidFill>
            <a:schemeClr val="tx1"/>
          </a:solidFill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Wide Latin" panose="020A0A07050505020404" pitchFamily="18" charset="0"/>
                <a:ea typeface="+mn-ea"/>
                <a:cs typeface="+mn-cs"/>
              </a:rPr>
              <a:t>–Stephen &amp; David Olford</a:t>
            </a:r>
            <a:endParaRPr kumimoji="0" lang="en-US" sz="36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pattFill prst="dkUpDiag">
                <a:fgClr>
                  <a:srgbClr val="44546A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25656D-517D-B947-ABFC-F33D5AF1AD61}"/>
              </a:ext>
            </a:extLst>
          </p:cNvPr>
          <p:cNvSpPr txBox="1"/>
          <p:nvPr/>
        </p:nvSpPr>
        <p:spPr>
          <a:xfrm>
            <a:off x="0" y="175221"/>
            <a:ext cx="12192000" cy="76944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Developing a Route for Sermon Writing</a:t>
            </a:r>
          </a:p>
        </p:txBody>
      </p:sp>
    </p:spTree>
    <p:extLst>
      <p:ext uri="{BB962C8B-B14F-4D97-AF65-F5344CB8AC3E}">
        <p14:creationId xmlns:p14="http://schemas.microsoft.com/office/powerpoint/2010/main" val="26926060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0490EF-058A-ECD9-0E4F-0A1F7245672C}"/>
              </a:ext>
            </a:extLst>
          </p:cNvPr>
          <p:cNvSpPr txBox="1"/>
          <p:nvPr/>
        </p:nvSpPr>
        <p:spPr>
          <a:xfrm>
            <a:off x="2254748" y="521668"/>
            <a:ext cx="7911102" cy="76944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Calligraphy" panose="03010101010101010101" pitchFamily="66" charset="0"/>
                <a:ea typeface="+mn-ea"/>
                <a:cs typeface="+mn-cs"/>
              </a:rPr>
              <a:t>Preaching Matters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60482E-7B13-B58B-AA95-360A13A5BE73}"/>
              </a:ext>
            </a:extLst>
          </p:cNvPr>
          <p:cNvSpPr txBox="1"/>
          <p:nvPr/>
        </p:nvSpPr>
        <p:spPr>
          <a:xfrm>
            <a:off x="368300" y="1541291"/>
            <a:ext cx="11683999" cy="51506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Areas to Consider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A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What to Research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A"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Aspects to Communicate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A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What to Relay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A"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Times New Roman" panose="02020603050405020304" pitchFamily="18" charset="0"/>
              <a:cs typeface="Aharoni" panose="02010803020104030203" pitchFamily="2" charset="-79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Approaches to Crafting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Char char="A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Times New Roman" panose="02020603050405020304" pitchFamily="18" charset="0"/>
                <a:cs typeface="Aharoni" panose="02010803020104030203" pitchFamily="2" charset="-79"/>
              </a:rPr>
              <a:t>What to Record</a:t>
            </a:r>
          </a:p>
        </p:txBody>
      </p:sp>
    </p:spTree>
    <p:extLst>
      <p:ext uri="{BB962C8B-B14F-4D97-AF65-F5344CB8AC3E}">
        <p14:creationId xmlns:p14="http://schemas.microsoft.com/office/powerpoint/2010/main" val="14303898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0490EF-058A-ECD9-0E4F-0A1F7245672C}"/>
              </a:ext>
            </a:extLst>
          </p:cNvPr>
          <p:cNvSpPr txBox="1"/>
          <p:nvPr/>
        </p:nvSpPr>
        <p:spPr>
          <a:xfrm>
            <a:off x="2650732" y="166068"/>
            <a:ext cx="7911102" cy="76944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Calligraphy" panose="03010101010101010101" pitchFamily="66" charset="0"/>
                <a:ea typeface="+mn-ea"/>
                <a:cs typeface="+mn-cs"/>
              </a:rPr>
              <a:t>Preaching Matters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60482E-7B13-B58B-AA95-360A13A5BE73}"/>
              </a:ext>
            </a:extLst>
          </p:cNvPr>
          <p:cNvSpPr txBox="1"/>
          <p:nvPr/>
        </p:nvSpPr>
        <p:spPr>
          <a:xfrm>
            <a:off x="270553" y="935509"/>
            <a:ext cx="11650893" cy="546611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John 4:7-14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7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 Beloved, let us love one another: for love is of God; and every one that loveth is born of God, and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knoweth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 God. 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8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 He that loveth not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knoweth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 not God; for God is love. 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9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 In this was manifested the love of God toward us, because that God sent his only begotten Son into the world, that we might live through him. 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10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 Herein is love, not that we loved God, but that he loved us, and sent his Son to be the propitiation for our sins. 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11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 Beloved, if God so loved us, we ought also to love one another. 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12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 No man hath seen God at any time. If we love one another, God dwelleth in us, and his love is perfected in us. 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13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 Hereby know we that we dwell in him, and he in us, because he hath given us of his Spirit. 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14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 And we have seen and do testify that the Father sent the Son to be the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Saviour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e Hand Extrablack" panose="03070A02030502020204" pitchFamily="66" charset="0"/>
                <a:ea typeface="+mn-ea"/>
                <a:cs typeface="+mn-cs"/>
              </a:rPr>
              <a:t> of the world.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e Hand Extrablack" panose="03070A02030502020204" pitchFamily="66" charset="0"/>
              <a:ea typeface="Times New Roman" panose="02020603050405020304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97551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600BCD-6951-25D3-D6BC-692E76F805C0}"/>
              </a:ext>
            </a:extLst>
          </p:cNvPr>
          <p:cNvSpPr/>
          <p:nvPr/>
        </p:nvSpPr>
        <p:spPr>
          <a:xfrm>
            <a:off x="3558280" y="142003"/>
            <a:ext cx="52068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 w="38100">
                  <a:solidFill>
                    <a:prstClr val="black"/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Areas to Consider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F74AB-F1C0-A990-54B1-61043806B811}"/>
              </a:ext>
            </a:extLst>
          </p:cNvPr>
          <p:cNvSpPr txBox="1"/>
          <p:nvPr/>
        </p:nvSpPr>
        <p:spPr>
          <a:xfrm>
            <a:off x="604463" y="2228218"/>
            <a:ext cx="1098307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+mn-cs"/>
              </a:rPr>
              <a:t>Pull from the </a:t>
            </a:r>
            <a:r>
              <a:rPr kumimoji="0" lang="en-US" sz="4400" b="0" i="0" u="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+mn-cs"/>
              </a:rPr>
              <a:t>_______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+mn-cs"/>
              </a:rPr>
              <a:t>of the Writer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+mn-cs"/>
              </a:rPr>
              <a:t>Pull from the </a:t>
            </a:r>
            <a:r>
              <a:rPr kumimoji="0" lang="en-US" sz="4400" b="0" i="0" u="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+mn-cs"/>
              </a:rPr>
              <a:t>_________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+mn-cs"/>
              </a:rPr>
              <a:t> of the Book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+mn-cs"/>
              </a:rPr>
              <a:t>Pull from the </a:t>
            </a:r>
            <a:r>
              <a:rPr kumimoji="0" lang="en-US" sz="4400" b="0" i="0" u="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+mn-cs"/>
              </a:rPr>
              <a:t>_________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+mn-cs"/>
              </a:rPr>
              <a:t> of the Passage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+mn-cs"/>
              </a:rPr>
              <a:t>Pull from the </a:t>
            </a:r>
            <a:r>
              <a:rPr kumimoji="0" lang="en-US" sz="4400" b="0" i="0" u="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+mn-cs"/>
              </a:rPr>
              <a:t>_______________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Calibri" panose="020F0502020204030204" pitchFamily="34" charset="0"/>
                <a:cs typeface="+mn-cs"/>
              </a:rPr>
              <a:t> of the Imperative(s)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DD5EF3-7A15-FC37-E1BD-BA4E656C0E63}"/>
              </a:ext>
            </a:extLst>
          </p:cNvPr>
          <p:cNvSpPr/>
          <p:nvPr/>
        </p:nvSpPr>
        <p:spPr>
          <a:xfrm>
            <a:off x="4944722" y="2228218"/>
            <a:ext cx="20361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Corpus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2CCF3B-C7BB-760E-D593-ED80880CBF8D}"/>
              </a:ext>
            </a:extLst>
          </p:cNvPr>
          <p:cNvSpPr/>
          <p:nvPr/>
        </p:nvSpPr>
        <p:spPr>
          <a:xfrm>
            <a:off x="4964120" y="2908830"/>
            <a:ext cx="226376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 w="22225">
                  <a:solidFill>
                    <a:srgbClr val="ED7D31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Context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23502C-57A0-D079-0CC2-05922A6A472B}"/>
              </a:ext>
            </a:extLst>
          </p:cNvPr>
          <p:cNvSpPr/>
          <p:nvPr/>
        </p:nvSpPr>
        <p:spPr>
          <a:xfrm>
            <a:off x="4983356" y="3582434"/>
            <a:ext cx="22252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 w="22225">
                  <a:solidFill>
                    <a:srgbClr val="ED7D31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Content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33544D-DB71-994E-CABE-AEAC8E6A9D8E}"/>
              </a:ext>
            </a:extLst>
          </p:cNvPr>
          <p:cNvSpPr/>
          <p:nvPr/>
        </p:nvSpPr>
        <p:spPr>
          <a:xfrm>
            <a:off x="5136441" y="4173355"/>
            <a:ext cx="368883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 w="22225">
                  <a:solidFill>
                    <a:srgbClr val="ED7D31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Connotations</a:t>
            </a:r>
          </a:p>
        </p:txBody>
      </p:sp>
    </p:spTree>
    <p:extLst>
      <p:ext uri="{BB962C8B-B14F-4D97-AF65-F5344CB8AC3E}">
        <p14:creationId xmlns:p14="http://schemas.microsoft.com/office/powerpoint/2010/main" val="55974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600BCD-6951-25D3-D6BC-692E76F805C0}"/>
              </a:ext>
            </a:extLst>
          </p:cNvPr>
          <p:cNvSpPr/>
          <p:nvPr/>
        </p:nvSpPr>
        <p:spPr>
          <a:xfrm>
            <a:off x="3558278" y="142003"/>
            <a:ext cx="52068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 w="38100">
                  <a:solidFill>
                    <a:prstClr val="black"/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Areas to Consider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7AA226-F686-AB83-125C-58D809DB5170}"/>
              </a:ext>
            </a:extLst>
          </p:cNvPr>
          <p:cNvSpPr txBox="1"/>
          <p:nvPr/>
        </p:nvSpPr>
        <p:spPr>
          <a:xfrm>
            <a:off x="656265" y="1155481"/>
            <a:ext cx="11010900" cy="495424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Pulling from the Corpus of the Writer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</a:t>
            </a:r>
            <a:r>
              <a:rPr kumimoji="0" lang="en-US" sz="4400" b="1" i="0" u="sng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Frequency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of a Term/Concept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</a:t>
            </a:r>
            <a:r>
              <a:rPr kumimoji="0" lang="en-US" sz="4400" b="1" i="0" u="sng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Force</a:t>
            </a:r>
            <a:r>
              <a:rPr kumimoji="0" lang="en-US" sz="44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of a Term/Concept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</a:t>
            </a:r>
            <a:r>
              <a:rPr kumimoji="0" lang="en-US" sz="4400" b="1" i="0" u="sng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Focus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of a Term/Concept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9641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600BCD-6951-25D3-D6BC-692E76F805C0}"/>
              </a:ext>
            </a:extLst>
          </p:cNvPr>
          <p:cNvSpPr/>
          <p:nvPr/>
        </p:nvSpPr>
        <p:spPr>
          <a:xfrm>
            <a:off x="3558279" y="142003"/>
            <a:ext cx="52068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 w="38100">
                  <a:solidFill>
                    <a:prstClr val="black"/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Areas to Consider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B0AE4B-2208-08EE-5E7F-CF1CA4102DE8}"/>
              </a:ext>
            </a:extLst>
          </p:cNvPr>
          <p:cNvSpPr txBox="1"/>
          <p:nvPr/>
        </p:nvSpPr>
        <p:spPr>
          <a:xfrm>
            <a:off x="228600" y="1065332"/>
            <a:ext cx="11607799" cy="5533823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Pulling from the Context of the Book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stanty Cortez" panose="02000506000000020003" pitchFamily="2" charset="0"/>
                <a:ea typeface="+mn-ea"/>
                <a:cs typeface="+mn-cs"/>
              </a:rPr>
              <a:t>Pastor James MacDonald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Love Deeply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Obey Faithfully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Live Authentically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Know Completely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Believe Confidently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F1111"/>
              </a:solidFill>
              <a:effectLst/>
              <a:uLnTx/>
              <a:uFillTx/>
              <a:latin typeface="Amasis MT Pro" panose="020405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57816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600BCD-6951-25D3-D6BC-692E76F805C0}"/>
              </a:ext>
            </a:extLst>
          </p:cNvPr>
          <p:cNvSpPr/>
          <p:nvPr/>
        </p:nvSpPr>
        <p:spPr>
          <a:xfrm>
            <a:off x="3558279" y="142003"/>
            <a:ext cx="52068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 w="38100">
                  <a:solidFill>
                    <a:prstClr val="black"/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Areas to Consider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B0AE4B-2208-08EE-5E7F-CF1CA4102DE8}"/>
              </a:ext>
            </a:extLst>
          </p:cNvPr>
          <p:cNvSpPr txBox="1"/>
          <p:nvPr/>
        </p:nvSpPr>
        <p:spPr>
          <a:xfrm>
            <a:off x="554845" y="1547933"/>
            <a:ext cx="11082309" cy="4224746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Pulling from the Context of the Book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stanty Cortez" panose="02000506000000020003" pitchFamily="2" charset="0"/>
                <a:ea typeface="+mn-ea"/>
                <a:cs typeface="+mn-cs"/>
              </a:rPr>
              <a:t>Dr. John Phillips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Experiencing the Light of God (chaps 1-2)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Experiencing the Love of God (chaps 3-4)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Experiencing the Life of God (chap. 5)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1111"/>
              </a:solidFill>
              <a:effectLst/>
              <a:uLnTx/>
              <a:uFillTx/>
              <a:latin typeface="Amasis MT Pro" panose="020405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8748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600BCD-6951-25D3-D6BC-692E76F805C0}"/>
              </a:ext>
            </a:extLst>
          </p:cNvPr>
          <p:cNvSpPr/>
          <p:nvPr/>
        </p:nvSpPr>
        <p:spPr>
          <a:xfrm>
            <a:off x="3558279" y="142003"/>
            <a:ext cx="52068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 w="38100">
                  <a:solidFill>
                    <a:prstClr val="black"/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Areas to Consider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B0AE4B-2208-08EE-5E7F-CF1CA4102DE8}"/>
              </a:ext>
            </a:extLst>
          </p:cNvPr>
          <p:cNvSpPr txBox="1"/>
          <p:nvPr/>
        </p:nvSpPr>
        <p:spPr>
          <a:xfrm>
            <a:off x="554845" y="1510068"/>
            <a:ext cx="11082309" cy="4224746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Pulling from the Context of the Book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stanty Cortez" panose="02000506000000020003" pitchFamily="2" charset="0"/>
                <a:ea typeface="+mn-ea"/>
                <a:cs typeface="+mn-cs"/>
              </a:rPr>
              <a:t>Dr. Adrian Rogers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Lordship Test (Commandment)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Fellowship Test (Companion)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Relationship Test (Commitment)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1111"/>
              </a:solidFill>
              <a:effectLst/>
              <a:uLnTx/>
              <a:uFillTx/>
              <a:latin typeface="Amasis MT Pro" panose="020405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0280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600BCD-6951-25D3-D6BC-692E76F805C0}"/>
              </a:ext>
            </a:extLst>
          </p:cNvPr>
          <p:cNvSpPr/>
          <p:nvPr/>
        </p:nvSpPr>
        <p:spPr>
          <a:xfrm>
            <a:off x="2147338" y="139222"/>
            <a:ext cx="7371890" cy="1384995"/>
          </a:xfrm>
          <a:prstGeom prst="rect">
            <a:avLst/>
          </a:prstGeom>
          <a:solidFill>
            <a:schemeClr val="tx1"/>
          </a:solidFill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Calligraphy" panose="03010101010101010101" pitchFamily="66" charset="0"/>
                <a:ea typeface="+mn-ea"/>
                <a:cs typeface="+mn-cs"/>
              </a:rPr>
              <a:t>Areas to Consider</a:t>
            </a: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Calligraphy" panose="03010101010101010101" pitchFamily="66" charset="0"/>
                <a:ea typeface="+mn-ea"/>
                <a:cs typeface="+mn-cs"/>
              </a:rPr>
            </a:b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Pulling from the Context of the Book</a:t>
            </a:r>
            <a:endParaRPr kumimoji="0" lang="en-US" sz="5400" b="1" i="0" u="none" strike="noStrike" kern="1200" cap="none" spc="0" normalizeH="0" baseline="0" noProof="0" dirty="0">
              <a:ln w="38100">
                <a:solidFill>
                  <a:prstClr val="black"/>
                </a:solidFill>
                <a:prstDash val="solid"/>
              </a:ln>
              <a:pattFill prst="dkUpDiag">
                <a:fgClr>
                  <a:srgbClr val="44546A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D1BBDB-52DB-B066-8D69-A06AE25272AF}"/>
              </a:ext>
            </a:extLst>
          </p:cNvPr>
          <p:cNvSpPr/>
          <p:nvPr/>
        </p:nvSpPr>
        <p:spPr>
          <a:xfrm>
            <a:off x="661790" y="2660954"/>
            <a:ext cx="4834080" cy="4197046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Truth Test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Obedience Test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Love Test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87AE37-C4B6-3C1A-9D09-47E3F7869E0B}"/>
              </a:ext>
            </a:extLst>
          </p:cNvPr>
          <p:cNvSpPr/>
          <p:nvPr/>
        </p:nvSpPr>
        <p:spPr>
          <a:xfrm>
            <a:off x="7000371" y="2606068"/>
            <a:ext cx="5037714" cy="4195636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Lordship Test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Lifestyle Test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Love Test</a:t>
            </a:r>
            <a:endParaRPr kumimoji="0" lang="en-US" sz="44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prstClr val="black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F0CEB6-1B65-1737-FBE6-5A09988856B7}"/>
              </a:ext>
            </a:extLst>
          </p:cNvPr>
          <p:cNvSpPr txBox="1"/>
          <p:nvPr/>
        </p:nvSpPr>
        <p:spPr>
          <a:xfrm>
            <a:off x="1584819" y="1682738"/>
            <a:ext cx="2988023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stanty Cortez" panose="02000506000000020003" pitchFamily="2" charset="0"/>
                <a:ea typeface="+mn-ea"/>
                <a:cs typeface="+mn-cs"/>
              </a:rPr>
              <a:t>Various Preachers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FA8F2F-69A2-E29F-E881-797930C5561E}"/>
              </a:ext>
            </a:extLst>
          </p:cNvPr>
          <p:cNvSpPr txBox="1"/>
          <p:nvPr/>
        </p:nvSpPr>
        <p:spPr>
          <a:xfrm>
            <a:off x="7891990" y="1682738"/>
            <a:ext cx="3254476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stanty Cortez" panose="02000506000000020003" pitchFamily="2" charset="0"/>
                <a:ea typeface="+mn-ea"/>
                <a:cs typeface="+mn-cs"/>
              </a:rPr>
              <a:t>Dr. Adrian Rogers</a:t>
            </a:r>
          </a:p>
        </p:txBody>
      </p:sp>
    </p:spTree>
    <p:extLst>
      <p:ext uri="{BB962C8B-B14F-4D97-AF65-F5344CB8AC3E}">
        <p14:creationId xmlns:p14="http://schemas.microsoft.com/office/powerpoint/2010/main" val="10265527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5CA62-053F-D03A-BC49-E4DF9DDC3A0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pPr algn="ctr">
              <a:spcBef>
                <a:spcPts val="1000"/>
              </a:spcBef>
              <a:defRPr/>
            </a:pPr>
            <a:r>
              <a:rPr lang="en-US" b="1" dirty="0">
                <a:solidFill>
                  <a:prstClr val="white"/>
                </a:solidFill>
                <a:latin typeface="Lucida Calligraphy" panose="03010101010101010101" pitchFamily="66" charset="0"/>
              </a:rPr>
              <a:t>Areas to Consider</a:t>
            </a:r>
            <a:br>
              <a:rPr lang="en-US" b="1" dirty="0">
                <a:solidFill>
                  <a:prstClr val="white"/>
                </a:solidFill>
                <a:latin typeface="Lucida Calligraphy" panose="03010101010101010101" pitchFamily="66" charset="0"/>
              </a:rPr>
            </a:br>
            <a:r>
              <a:rPr lang="en-US" sz="4000" dirty="0">
                <a:solidFill>
                  <a:prstClr val="black"/>
                </a:solidFill>
                <a:highlight>
                  <a:srgbClr val="00FFFF"/>
                </a:highlight>
                <a:latin typeface="Bernard MT Condensed" panose="02050806060905020404" pitchFamily="18" charset="0"/>
                <a:ea typeface="+mn-ea"/>
                <a:cs typeface="+mn-cs"/>
              </a:rPr>
              <a:t>Pulling from the Context of the Book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2C5CE-B892-CB78-042D-CFF856CCC1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73976"/>
            <a:ext cx="5116215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3800" dirty="0">
                <a:latin typeface="Bernard MT Condensed" panose="02050806060905020404" pitchFamily="18" charset="0"/>
              </a:rPr>
              <a:t>A Doctrinal Error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3800" dirty="0">
                <a:latin typeface="Bernard MT Condensed" panose="02050806060905020404" pitchFamily="18" charset="0"/>
              </a:rPr>
              <a:t>A Moral Error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3800" dirty="0">
                <a:latin typeface="Bernard MT Condensed" panose="02050806060905020404" pitchFamily="18" charset="0"/>
              </a:rPr>
              <a:t>A Relational Error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6AB77B-2C2A-B15A-1798-E13AE5F92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273976"/>
            <a:ext cx="5369960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 2" panose="05020102010507070707" pitchFamily="18" charset="2"/>
              <a:buChar char="@"/>
            </a:pPr>
            <a:endParaRPr lang="en-US" sz="3800" dirty="0"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 2" panose="05020102010507070707" pitchFamily="18" charset="2"/>
              <a:buChar char="@"/>
            </a:pPr>
            <a:r>
              <a:rPr lang="en-US" sz="3800" dirty="0">
                <a:latin typeface="Bernard MT Condensed" panose="02050806060905020404" pitchFamily="18" charset="0"/>
              </a:rPr>
              <a:t>A Polemical Purpose</a:t>
            </a:r>
          </a:p>
          <a:p>
            <a:pPr>
              <a:lnSpc>
                <a:spcPct val="100000"/>
              </a:lnSpc>
              <a:buFont typeface="Wingdings 2" panose="05020102010507070707" pitchFamily="18" charset="2"/>
              <a:buChar char="@"/>
            </a:pPr>
            <a:endParaRPr lang="en-US" sz="3800" dirty="0"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 2" panose="05020102010507070707" pitchFamily="18" charset="2"/>
              <a:buChar char="@"/>
            </a:pPr>
            <a:r>
              <a:rPr lang="en-US" sz="3800" dirty="0">
                <a:latin typeface="Bernard MT Condensed" panose="02050806060905020404" pitchFamily="18" charset="0"/>
              </a:rPr>
              <a:t>A Pastoral Purpose</a:t>
            </a:r>
          </a:p>
          <a:p>
            <a:pPr lvl="1">
              <a:lnSpc>
                <a:spcPct val="100000"/>
              </a:lnSpc>
            </a:pPr>
            <a:r>
              <a:rPr lang="en-US" sz="3400" b="1" dirty="0">
                <a:latin typeface="Agency FB" panose="020B0503020202020204" pitchFamily="34" charset="0"/>
              </a:rPr>
              <a:t>Assurance…Eternal Lord</a:t>
            </a:r>
          </a:p>
          <a:p>
            <a:pPr lvl="1">
              <a:lnSpc>
                <a:spcPct val="100000"/>
              </a:lnSpc>
            </a:pPr>
            <a:r>
              <a:rPr lang="en-US" sz="3400" b="1" dirty="0">
                <a:latin typeface="Agency FB" panose="020B0503020202020204" pitchFamily="34" charset="0"/>
              </a:rPr>
              <a:t>Assurance…Eternal Life</a:t>
            </a:r>
          </a:p>
          <a:p>
            <a:pPr lvl="1">
              <a:lnSpc>
                <a:spcPct val="100000"/>
              </a:lnSpc>
            </a:pPr>
            <a:r>
              <a:rPr lang="en-US" sz="3400" b="1" dirty="0">
                <a:latin typeface="Agency FB" panose="020B0503020202020204" pitchFamily="34" charset="0"/>
              </a:rPr>
              <a:t>Assurance Eternal Love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F295CE-34BE-3F77-405B-D6258295C002}"/>
              </a:ext>
            </a:extLst>
          </p:cNvPr>
          <p:cNvSpPr txBox="1"/>
          <p:nvPr/>
        </p:nvSpPr>
        <p:spPr>
          <a:xfrm>
            <a:off x="1644421" y="1423179"/>
            <a:ext cx="36609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astanty Cortez" panose="02000506000000020003" pitchFamily="2" charset="0"/>
                <a:ea typeface="+mn-ea"/>
                <a:cs typeface="+mn-cs"/>
              </a:rPr>
              <a:t>Problems in the Book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B0AAF-0092-0442-5C7A-58AC2B5957A7}"/>
              </a:ext>
            </a:extLst>
          </p:cNvPr>
          <p:cNvSpPr txBox="1"/>
          <p:nvPr/>
        </p:nvSpPr>
        <p:spPr>
          <a:xfrm>
            <a:off x="6998819" y="1350646"/>
            <a:ext cx="35643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astanty Cortez" panose="02000506000000020003" pitchFamily="2" charset="0"/>
                <a:ea typeface="+mn-ea"/>
                <a:cs typeface="+mn-cs"/>
              </a:rPr>
              <a:t>Purposes of the Book</a:t>
            </a:r>
          </a:p>
        </p:txBody>
      </p:sp>
    </p:spTree>
    <p:extLst>
      <p:ext uri="{BB962C8B-B14F-4D97-AF65-F5344CB8AC3E}">
        <p14:creationId xmlns:p14="http://schemas.microsoft.com/office/powerpoint/2010/main" val="32693440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5CA62-053F-D03A-BC49-E4DF9DDC3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284" y="365127"/>
            <a:ext cx="8801837" cy="1325563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>
                <a:solidFill>
                  <a:prstClr val="white"/>
                </a:solidFill>
                <a:latin typeface="Lucida Calligraphy" panose="03010101010101010101" pitchFamily="66" charset="0"/>
              </a:rPr>
              <a:t>Areas to Consider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2C5CE-B892-CB78-042D-CFF856CCC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200" y="1825625"/>
            <a:ext cx="11531600" cy="466724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highlight>
                  <a:srgbClr val="FF00FF"/>
                </a:highlight>
                <a:latin typeface="Bernard MT Condensed" panose="02050806060905020404" pitchFamily="18" charset="0"/>
              </a:rPr>
              <a:t>Pulling from the Content of the Passage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4400" b="1" dirty="0">
                <a:latin typeface="Rastanty Cortez" panose="02000506000000020003" pitchFamily="2" charset="0"/>
              </a:rPr>
              <a:t>Dr. Warren </a:t>
            </a:r>
            <a:r>
              <a:rPr lang="en-US" sz="4400" b="1" dirty="0" err="1">
                <a:latin typeface="Rastanty Cortez" panose="02000506000000020003" pitchFamily="2" charset="0"/>
              </a:rPr>
              <a:t>Wiersbe</a:t>
            </a:r>
            <a:endParaRPr lang="en-US" sz="4400" b="1" dirty="0">
              <a:latin typeface="Rastanty Cortez" panose="02000506000000020003" pitchFamily="2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4400" dirty="0">
                <a:latin typeface="Bernard MT Condensed" panose="02050806060905020404" pitchFamily="18" charset="0"/>
              </a:rPr>
              <a:t>What God Is—God is Love (v.7-8)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4400" dirty="0">
                <a:latin typeface="Bernard MT Condensed" panose="02050806060905020404" pitchFamily="18" charset="0"/>
              </a:rPr>
              <a:t>What God Did—God Sent His Son (v.9-11)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4400" dirty="0">
                <a:latin typeface="Bernard MT Condensed" panose="02050806060905020404" pitchFamily="18" charset="0"/>
              </a:rPr>
              <a:t>What God Is Doing—God Abides in Us (v12-16)</a:t>
            </a:r>
          </a:p>
        </p:txBody>
      </p:sp>
    </p:spTree>
    <p:extLst>
      <p:ext uri="{BB962C8B-B14F-4D97-AF65-F5344CB8AC3E}">
        <p14:creationId xmlns:p14="http://schemas.microsoft.com/office/powerpoint/2010/main" val="16899067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5CA62-053F-D03A-BC49-E4DF9DDC3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284" y="365127"/>
            <a:ext cx="8801837" cy="1325563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>
                <a:solidFill>
                  <a:prstClr val="white"/>
                </a:solidFill>
                <a:latin typeface="Lucida Calligraphy" panose="03010101010101010101" pitchFamily="66" charset="0"/>
              </a:rPr>
              <a:t>Areas to Consider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2C5CE-B892-CB78-042D-CFF856CCC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1825625"/>
            <a:ext cx="11861800" cy="466724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highlight>
                  <a:srgbClr val="FF00FF"/>
                </a:highlight>
                <a:latin typeface="Bernard MT Condensed" panose="02050806060905020404" pitchFamily="18" charset="0"/>
              </a:rPr>
              <a:t>Pulling from the Content of the Passage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latin typeface="Rastanty Cortez" panose="02000506000000020003" pitchFamily="2" charset="0"/>
              </a:rPr>
              <a:t>Dr. John MacArthur (</a:t>
            </a:r>
            <a:r>
              <a:rPr lang="en-US" sz="4000" b="1" dirty="0">
                <a:latin typeface="Agency FB" panose="020B0503020202020204" pitchFamily="34" charset="0"/>
              </a:rPr>
              <a:t>I. John 4:7-21</a:t>
            </a:r>
            <a:r>
              <a:rPr lang="en-US" sz="4000" b="1" dirty="0">
                <a:latin typeface="Rastanty Cortez" panose="02000506000000020003" pitchFamily="2" charset="0"/>
              </a:rPr>
              <a:t>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r>
              <a:rPr lang="en-US" sz="4000" dirty="0">
                <a:latin typeface="Bernard MT Condensed" panose="02050806060905020404" pitchFamily="18" charset="0"/>
              </a:rPr>
              <a:t>Perfect Love &amp; The Character of God</a:t>
            </a:r>
            <a:r>
              <a:rPr lang="en-US" sz="4000" b="1" dirty="0">
                <a:solidFill>
                  <a:srgbClr val="C00000"/>
                </a:solidFill>
                <a:latin typeface="Agency FB" panose="020B0503020202020204" pitchFamily="34" charset="0"/>
              </a:rPr>
              <a:t>—v.4-8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r>
              <a:rPr lang="en-US" sz="4000" dirty="0">
                <a:solidFill>
                  <a:prstClr val="black"/>
                </a:solidFill>
                <a:latin typeface="Bernard MT Condensed" panose="02050806060905020404" pitchFamily="18" charset="0"/>
              </a:rPr>
              <a:t>Perfect Love &amp; The Coming of Christ</a:t>
            </a:r>
            <a:r>
              <a:rPr lang="en-US" sz="4000" b="1" dirty="0">
                <a:solidFill>
                  <a:prstClr val="black"/>
                </a:solidFill>
                <a:latin typeface="Agency FB" panose="020B0503020202020204" pitchFamily="34" charset="0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Agency FB" panose="020B0503020202020204" pitchFamily="34" charset="0"/>
              </a:rPr>
              <a:t>—v.9-11 </a:t>
            </a:r>
            <a:endParaRPr lang="en-US" sz="4000" dirty="0">
              <a:solidFill>
                <a:srgbClr val="C00000"/>
              </a:solidFill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r>
              <a:rPr lang="en-US" sz="4000" dirty="0">
                <a:solidFill>
                  <a:prstClr val="black"/>
                </a:solidFill>
                <a:latin typeface="Bernard MT Condensed" panose="02050806060905020404" pitchFamily="18" charset="0"/>
              </a:rPr>
              <a:t>Perfect Love &amp; The Christian’s Claim of Faith</a:t>
            </a:r>
            <a:r>
              <a:rPr lang="en-US" sz="4000" b="1" dirty="0">
                <a:solidFill>
                  <a:prstClr val="black"/>
                </a:solidFill>
                <a:latin typeface="Agency FB" panose="020B0503020202020204" pitchFamily="34" charset="0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Agency FB" panose="020B0503020202020204" pitchFamily="34" charset="0"/>
              </a:rPr>
              <a:t>—v.12-16 </a:t>
            </a:r>
            <a:endParaRPr lang="en-US" sz="4000" dirty="0">
              <a:solidFill>
                <a:srgbClr val="C00000"/>
              </a:solidFill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r>
              <a:rPr lang="en-US" sz="4000" dirty="0">
                <a:solidFill>
                  <a:prstClr val="black"/>
                </a:solidFill>
                <a:latin typeface="Bernard MT Condensed" panose="02050806060905020404" pitchFamily="18" charset="0"/>
              </a:rPr>
              <a:t>Perfect Love &amp; The Confidence in Judgment</a:t>
            </a:r>
            <a:r>
              <a:rPr lang="en-US" sz="4000" b="1" dirty="0">
                <a:solidFill>
                  <a:prstClr val="black"/>
                </a:solidFill>
                <a:latin typeface="Agency FB" panose="020B0503020202020204" pitchFamily="34" charset="0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Agency FB" panose="020B0503020202020204" pitchFamily="34" charset="0"/>
              </a:rPr>
              <a:t>—v.17-21 </a:t>
            </a:r>
            <a:endParaRPr lang="en-US" sz="4000" dirty="0">
              <a:solidFill>
                <a:srgbClr val="C00000"/>
              </a:solidFill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endParaRPr lang="en-US" sz="3200" dirty="0">
              <a:solidFill>
                <a:prstClr val="black"/>
              </a:solidFill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endParaRPr lang="en-US" sz="3200" dirty="0">
              <a:solidFill>
                <a:prstClr val="black"/>
              </a:solidFill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sz="3200" dirty="0"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273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5CA62-053F-D03A-BC49-E4DF9DDC3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284" y="365127"/>
            <a:ext cx="8801837" cy="649563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>
                <a:solidFill>
                  <a:prstClr val="white"/>
                </a:solidFill>
                <a:latin typeface="Lucida Calligraphy" panose="03010101010101010101" pitchFamily="66" charset="0"/>
              </a:rPr>
              <a:t>Areas to Consider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2C5CE-B892-CB78-042D-CFF856CCC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85771"/>
            <a:ext cx="11785600" cy="530710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000" dirty="0">
                <a:highlight>
                  <a:srgbClr val="FF00FF"/>
                </a:highlight>
                <a:latin typeface="Bernard MT Condensed" panose="02050806060905020404" pitchFamily="18" charset="0"/>
              </a:rPr>
              <a:t>Pulling from the Content of the Passage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latin typeface="Rastanty Cortez" panose="02000506000000020003" pitchFamily="2" charset="0"/>
              </a:rPr>
              <a:t>Pastor Reginald D. Taylor (</a:t>
            </a:r>
            <a:r>
              <a:rPr lang="en-US" sz="4000" b="1" dirty="0">
                <a:ln>
                  <a:solidFill>
                    <a:srgbClr val="C00000"/>
                  </a:solidFill>
                </a:ln>
                <a:latin typeface="Agency FB" panose="020B0503020202020204" pitchFamily="34" charset="0"/>
              </a:rPr>
              <a:t>An Exegetical Outline</a:t>
            </a:r>
            <a:r>
              <a:rPr lang="en-US" sz="4000" b="1" dirty="0">
                <a:latin typeface="Rastanty Cortez" panose="02000506000000020003" pitchFamily="2" charset="0"/>
              </a:rPr>
              <a:t>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r>
              <a:rPr lang="en-US" sz="4000" dirty="0">
                <a:latin typeface="Bernard MT Condensed" panose="02050806060905020404" pitchFamily="18" charset="0"/>
              </a:rPr>
              <a:t>The Exhortation of Love</a:t>
            </a:r>
            <a:r>
              <a:rPr lang="en-US" sz="4000" b="1" dirty="0">
                <a:solidFill>
                  <a:srgbClr val="C00000"/>
                </a:solidFill>
                <a:latin typeface="Agency FB" panose="020B0503020202020204" pitchFamily="34" charset="0"/>
              </a:rPr>
              <a:t>—v.7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r>
              <a:rPr lang="en-US" sz="4000" dirty="0">
                <a:solidFill>
                  <a:prstClr val="black"/>
                </a:solidFill>
                <a:latin typeface="Bernard MT Condensed" panose="02050806060905020404" pitchFamily="18" charset="0"/>
              </a:rPr>
              <a:t>The Essence of Love</a:t>
            </a:r>
            <a:r>
              <a:rPr lang="en-US" sz="4000" b="1" dirty="0">
                <a:solidFill>
                  <a:srgbClr val="C00000"/>
                </a:solidFill>
                <a:latin typeface="Agency FB" panose="020B0503020202020204" pitchFamily="34" charset="0"/>
              </a:rPr>
              <a:t>—v.8 </a:t>
            </a:r>
            <a:endParaRPr lang="en-US" sz="4000" dirty="0">
              <a:solidFill>
                <a:srgbClr val="C00000"/>
              </a:solidFill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r>
              <a:rPr lang="en-US" sz="4000" dirty="0">
                <a:solidFill>
                  <a:prstClr val="black"/>
                </a:solidFill>
                <a:latin typeface="Bernard MT Condensed" panose="02050806060905020404" pitchFamily="18" charset="0"/>
              </a:rPr>
              <a:t>The Evidence of Love</a:t>
            </a:r>
            <a:r>
              <a:rPr lang="en-US" sz="4000" b="1" dirty="0">
                <a:solidFill>
                  <a:srgbClr val="C00000"/>
                </a:solidFill>
                <a:latin typeface="Agency FB" panose="020B0503020202020204" pitchFamily="34" charset="0"/>
              </a:rPr>
              <a:t>—v.9</a:t>
            </a:r>
            <a:endParaRPr lang="en-US" sz="4000" dirty="0">
              <a:solidFill>
                <a:srgbClr val="C00000"/>
              </a:solidFill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r>
              <a:rPr lang="en-US" sz="4000" dirty="0">
                <a:solidFill>
                  <a:prstClr val="black"/>
                </a:solidFill>
                <a:latin typeface="Bernard MT Condensed" panose="02050806060905020404" pitchFamily="18" charset="0"/>
              </a:rPr>
              <a:t>The Example of Love</a:t>
            </a:r>
            <a:r>
              <a:rPr lang="en-US" sz="4000" b="1" dirty="0">
                <a:solidFill>
                  <a:srgbClr val="C00000"/>
                </a:solidFill>
                <a:latin typeface="Agency FB" panose="020B0503020202020204" pitchFamily="34" charset="0"/>
              </a:rPr>
              <a:t>—v.10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r>
              <a:rPr lang="en-US" sz="4000" dirty="0">
                <a:solidFill>
                  <a:prstClr val="black"/>
                </a:solidFill>
                <a:latin typeface="Bernard MT Condensed" panose="02050806060905020404" pitchFamily="18" charset="0"/>
              </a:rPr>
              <a:t>The Exemplification of Love</a:t>
            </a:r>
            <a:r>
              <a:rPr lang="en-US" sz="4000" b="1" dirty="0">
                <a:solidFill>
                  <a:srgbClr val="C00000"/>
                </a:solidFill>
                <a:latin typeface="Agency FB" panose="020B0503020202020204" pitchFamily="34" charset="0"/>
              </a:rPr>
              <a:t>—v.11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r>
              <a:rPr lang="en-US" sz="4000" dirty="0">
                <a:solidFill>
                  <a:prstClr val="black"/>
                </a:solidFill>
                <a:latin typeface="Bernard MT Condensed" panose="02050806060905020404" pitchFamily="18" charset="0"/>
              </a:rPr>
              <a:t>The Expansion of Love</a:t>
            </a:r>
            <a:r>
              <a:rPr lang="en-US" sz="4000" b="1" dirty="0">
                <a:solidFill>
                  <a:srgbClr val="C00000"/>
                </a:solidFill>
                <a:latin typeface="Agency FB" panose="020B0503020202020204" pitchFamily="34" charset="0"/>
              </a:rPr>
              <a:t>—v.12</a:t>
            </a:r>
            <a:endParaRPr lang="en-US" sz="4000" dirty="0">
              <a:solidFill>
                <a:srgbClr val="C00000"/>
              </a:solidFill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endParaRPr lang="en-US" sz="3200" dirty="0">
              <a:solidFill>
                <a:srgbClr val="C00000"/>
              </a:solidFill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endParaRPr lang="en-US" sz="3200" dirty="0">
              <a:solidFill>
                <a:prstClr val="black"/>
              </a:solidFill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  <a:defRPr/>
            </a:pPr>
            <a:endParaRPr lang="en-US" sz="3200" dirty="0">
              <a:solidFill>
                <a:prstClr val="black"/>
              </a:solidFill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sz="3200" dirty="0"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2378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600BCD-6951-25D3-D6BC-692E76F805C0}"/>
              </a:ext>
            </a:extLst>
          </p:cNvPr>
          <p:cNvSpPr/>
          <p:nvPr/>
        </p:nvSpPr>
        <p:spPr>
          <a:xfrm>
            <a:off x="3558279" y="142003"/>
            <a:ext cx="52068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 w="38100">
                  <a:solidFill>
                    <a:prstClr val="black"/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Areas to Consider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B0AE4B-2208-08EE-5E7F-CF1CA4102DE8}"/>
              </a:ext>
            </a:extLst>
          </p:cNvPr>
          <p:cNvSpPr txBox="1"/>
          <p:nvPr/>
        </p:nvSpPr>
        <p:spPr>
          <a:xfrm>
            <a:off x="292100" y="1065333"/>
            <a:ext cx="11633199" cy="5609741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00FF"/>
                </a:highlight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Pulling from the Content of the Passage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stanty Cortez" panose="02000506000000020003" pitchFamily="2" charset="0"/>
                <a:ea typeface="+mn-ea"/>
                <a:cs typeface="+mn-cs"/>
              </a:rPr>
              <a:t>Pastor Reginald D. Taylor (</a:t>
            </a:r>
            <a:r>
              <a:rPr kumimoji="0" lang="en-US" sz="3800" b="1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An Expositional Outline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stanty Cortez" panose="02000506000000020003" pitchFamily="2" charset="0"/>
                <a:ea typeface="+mn-ea"/>
                <a:cs typeface="+mn-cs"/>
              </a:rPr>
              <a:t>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Respond to 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Exhortation of Love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—v.7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Remember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The Essence of Love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—v.8 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ernard MT Condensed" panose="020508060609050204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Reflect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on The Evidence of Love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—v.9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ernard MT Condensed" panose="020508060609050204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Rest in 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Example of Love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—v.10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Run in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The Exemplification of Love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—v.11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Rely on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The Expansion of Love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—v.12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ernard MT Condensed" panose="020508060609050204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3325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600BCD-6951-25D3-D6BC-692E76F805C0}"/>
              </a:ext>
            </a:extLst>
          </p:cNvPr>
          <p:cNvSpPr/>
          <p:nvPr/>
        </p:nvSpPr>
        <p:spPr>
          <a:xfrm>
            <a:off x="3558279" y="142003"/>
            <a:ext cx="52068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 w="38100">
                  <a:solidFill>
                    <a:prstClr val="black"/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Areas to Consider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B0AE4B-2208-08EE-5E7F-CF1CA4102DE8}"/>
              </a:ext>
            </a:extLst>
          </p:cNvPr>
          <p:cNvSpPr txBox="1"/>
          <p:nvPr/>
        </p:nvSpPr>
        <p:spPr>
          <a:xfrm>
            <a:off x="457200" y="1633406"/>
            <a:ext cx="11379199" cy="4728474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Pulling from the Connotations of the Imperatives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stanty Cortez" panose="02000506000000020003" pitchFamily="2" charset="0"/>
                <a:ea typeface="+mn-ea"/>
                <a:cs typeface="+mn-cs"/>
              </a:rPr>
              <a:t>Pastor Reginald D. Taylor                     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stanty Cortez" panose="02000506000000020003" pitchFamily="2" charset="0"/>
                <a:ea typeface="+mn-ea"/>
                <a:cs typeface="+mn-cs"/>
              </a:rPr>
              <a:t>(</a:t>
            </a:r>
            <a:r>
              <a:rPr kumimoji="0" lang="en-US" sz="4400" b="1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Revelation from the Implications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stanty Cortez" panose="02000506000000020003" pitchFamily="2" charset="0"/>
                <a:ea typeface="+mn-ea"/>
                <a:cs typeface="+mn-cs"/>
              </a:rPr>
              <a:t>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Showing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the Love of God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—v.7a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Knowing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the Love of God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—v.7b-11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Growing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in the Love of God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—v.12 </a:t>
            </a:r>
          </a:p>
        </p:txBody>
      </p:sp>
    </p:spTree>
    <p:extLst>
      <p:ext uri="{BB962C8B-B14F-4D97-AF65-F5344CB8AC3E}">
        <p14:creationId xmlns:p14="http://schemas.microsoft.com/office/powerpoint/2010/main" val="34283594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600BCD-6951-25D3-D6BC-692E76F805C0}"/>
              </a:ext>
            </a:extLst>
          </p:cNvPr>
          <p:cNvSpPr/>
          <p:nvPr/>
        </p:nvSpPr>
        <p:spPr>
          <a:xfrm>
            <a:off x="3558279" y="142003"/>
            <a:ext cx="52068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 w="38100">
                  <a:solidFill>
                    <a:prstClr val="black"/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Areas to Consider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B0AE4B-2208-08EE-5E7F-CF1CA4102DE8}"/>
              </a:ext>
            </a:extLst>
          </p:cNvPr>
          <p:cNvSpPr txBox="1"/>
          <p:nvPr/>
        </p:nvSpPr>
        <p:spPr>
          <a:xfrm>
            <a:off x="254000" y="1633406"/>
            <a:ext cx="11798299" cy="5050100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Pulling from the Connotations of the Imperatives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stanty Cortez" panose="02000506000000020003" pitchFamily="2" charset="0"/>
                <a:ea typeface="+mn-ea"/>
                <a:cs typeface="+mn-cs"/>
              </a:rPr>
              <a:t>Text-Driven Preaching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Verbs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of the Text </a:t>
            </a:r>
            <a:r>
              <a:rPr kumimoji="0" lang="en-US" sz="40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  <a:sym typeface="Wingdings 2" panose="05020102010507070707" pitchFamily="18" charset="2"/>
              </a:rPr>
              <a:t> Showing Love</a:t>
            </a:r>
            <a:endParaRPr kumimoji="0" lang="en-US" sz="4000" b="0" i="0" u="none" strike="noStrike" kern="1200" cap="none" spc="0" normalizeH="0" baseline="0" noProof="0" dirty="0">
              <a:ln w="28575">
                <a:solidFill>
                  <a:prstClr val="black"/>
                </a:solidFill>
              </a:ln>
              <a:solidFill>
                <a:srgbClr val="FF0000"/>
              </a:solidFill>
              <a:effectLst/>
              <a:uLnTx/>
              <a:uFillTx/>
              <a:latin typeface="Bernard MT Condensed" panose="020508060609050204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Vision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of the Text</a:t>
            </a:r>
            <a:r>
              <a:rPr kumimoji="0" lang="en-US" sz="40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  <a:sym typeface="Wingdings 2" panose="05020102010507070707" pitchFamily="18" charset="2"/>
              </a:rPr>
              <a:t>  Knowing God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rnard MT Condensed" panose="020508060609050204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srgbClr val="C00000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Vibe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of the Text</a:t>
            </a:r>
            <a:r>
              <a:rPr kumimoji="0" lang="en-US" sz="4000" b="0" i="0" u="none" strike="noStrike" kern="1200" cap="none" spc="0" normalizeH="0" baseline="0" noProof="0" dirty="0">
                <a:ln w="285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  <a:sym typeface="Wingdings 2" panose="05020102010507070707" pitchFamily="18" charset="2"/>
              </a:rPr>
              <a:t>  Growing in Christ-Likeness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0877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544531" y="1533602"/>
            <a:ext cx="11147460" cy="4920063"/>
            <a:chOff x="0" y="0"/>
            <a:chExt cx="5511594" cy="8262552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5448094" cy="8199052"/>
            </a:xfrm>
            <a:custGeom>
              <a:avLst/>
              <a:gdLst/>
              <a:ahLst/>
              <a:cxnLst/>
              <a:rect l="l" t="t" r="r" b="b"/>
              <a:pathLst>
                <a:path w="5448094" h="8199052">
                  <a:moveTo>
                    <a:pt x="5355384" y="8199051"/>
                  </a:moveTo>
                  <a:lnTo>
                    <a:pt x="92710" y="8199051"/>
                  </a:lnTo>
                  <a:cubicBezTo>
                    <a:pt x="41910" y="8199051"/>
                    <a:pt x="0" y="8157142"/>
                    <a:pt x="0" y="810634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5354114" y="0"/>
                  </a:lnTo>
                  <a:cubicBezTo>
                    <a:pt x="5404914" y="0"/>
                    <a:pt x="5446824" y="41910"/>
                    <a:pt x="5446824" y="92710"/>
                  </a:cubicBezTo>
                  <a:lnTo>
                    <a:pt x="5446824" y="8105072"/>
                  </a:lnTo>
                  <a:cubicBezTo>
                    <a:pt x="5448094" y="8157142"/>
                    <a:pt x="5406184" y="8199052"/>
                    <a:pt x="5355384" y="8199052"/>
                  </a:cubicBezTo>
                  <a:close/>
                </a:path>
              </a:pathLst>
            </a:custGeom>
            <a:solidFill>
              <a:srgbClr val="105652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5511594" cy="8262552"/>
            </a:xfrm>
            <a:custGeom>
              <a:avLst/>
              <a:gdLst/>
              <a:ahLst/>
              <a:cxnLst/>
              <a:rect l="l" t="t" r="r" b="b"/>
              <a:pathLst>
                <a:path w="5511594" h="8262552">
                  <a:moveTo>
                    <a:pt x="5387134" y="59690"/>
                  </a:moveTo>
                  <a:cubicBezTo>
                    <a:pt x="5422694" y="59690"/>
                    <a:pt x="5451904" y="88900"/>
                    <a:pt x="5451904" y="124460"/>
                  </a:cubicBezTo>
                  <a:lnTo>
                    <a:pt x="5451904" y="8138092"/>
                  </a:lnTo>
                  <a:cubicBezTo>
                    <a:pt x="5451904" y="8173652"/>
                    <a:pt x="5422694" y="8202862"/>
                    <a:pt x="5387134" y="8202862"/>
                  </a:cubicBezTo>
                  <a:lnTo>
                    <a:pt x="124460" y="8202862"/>
                  </a:lnTo>
                  <a:cubicBezTo>
                    <a:pt x="88900" y="8202862"/>
                    <a:pt x="59690" y="8173652"/>
                    <a:pt x="59690" y="813809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5387134" y="59690"/>
                  </a:lnTo>
                  <a:moveTo>
                    <a:pt x="538713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8138092"/>
                  </a:lnTo>
                  <a:cubicBezTo>
                    <a:pt x="0" y="8206672"/>
                    <a:pt x="55880" y="8262552"/>
                    <a:pt x="124460" y="8262552"/>
                  </a:cubicBezTo>
                  <a:lnTo>
                    <a:pt x="5387134" y="8262552"/>
                  </a:lnTo>
                  <a:cubicBezTo>
                    <a:pt x="5455714" y="8262552"/>
                    <a:pt x="5511594" y="8206672"/>
                    <a:pt x="5511594" y="8138092"/>
                  </a:cubicBezTo>
                  <a:lnTo>
                    <a:pt x="5511594" y="124460"/>
                  </a:lnTo>
                  <a:cubicBezTo>
                    <a:pt x="5511594" y="55880"/>
                    <a:pt x="5455714" y="0"/>
                    <a:pt x="5387134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780624" y="1287267"/>
            <a:ext cx="8713347" cy="498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FBF3E4"/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BF3E4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_______________    Clarification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BF3E4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_______________    Motivation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BF3E4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_______________    Operation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BF3E4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_______________    Demonstration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BF3E4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_______________    Transformation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FBF3E4"/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18958D-7D01-1AB7-59B9-F469372DBAD0}"/>
              </a:ext>
            </a:extLst>
          </p:cNvPr>
          <p:cNvSpPr txBox="1">
            <a:spLocks/>
          </p:cNvSpPr>
          <p:nvPr/>
        </p:nvSpPr>
        <p:spPr>
          <a:xfrm>
            <a:off x="1728767" y="102393"/>
            <a:ext cx="8801837" cy="1165969"/>
          </a:xfrm>
          <a:prstGeom prst="rect">
            <a:avLst/>
          </a:prstGeom>
          <a:solidFill>
            <a:sysClr val="windowText" lastClr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Calligraphy" panose="03010101010101010101" pitchFamily="66" charset="0"/>
                <a:ea typeface="+mj-ea"/>
                <a:cs typeface="+mj-cs"/>
              </a:rPr>
              <a:t>Aspects to Communicate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075107-C18E-3202-6CAB-42BA64A54F8E}"/>
              </a:ext>
            </a:extLst>
          </p:cNvPr>
          <p:cNvSpPr/>
          <p:nvPr/>
        </p:nvSpPr>
        <p:spPr>
          <a:xfrm>
            <a:off x="2410694" y="1893194"/>
            <a:ext cx="338265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 w="12700" cmpd="sng">
                  <a:solidFill>
                    <a:srgbClr val="8064A2"/>
                  </a:solidFill>
                  <a:prstDash val="solid"/>
                </a:ln>
                <a:gradFill>
                  <a:gsLst>
                    <a:gs pos="0">
                      <a:srgbClr val="8064A2"/>
                    </a:gs>
                    <a:gs pos="4000">
                      <a:srgbClr val="8064A2">
                        <a:lumMod val="60000"/>
                        <a:lumOff val="40000"/>
                      </a:srgbClr>
                    </a:gs>
                    <a:gs pos="87000">
                      <a:srgbClr val="8064A2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Explanation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3BC238-48EA-FD96-F243-31F7918D6351}"/>
              </a:ext>
            </a:extLst>
          </p:cNvPr>
          <p:cNvSpPr/>
          <p:nvPr/>
        </p:nvSpPr>
        <p:spPr>
          <a:xfrm>
            <a:off x="2452371" y="2699069"/>
            <a:ext cx="329930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 w="12700" cmpd="sng">
                  <a:solidFill>
                    <a:srgbClr val="8064A2"/>
                  </a:solidFill>
                  <a:prstDash val="solid"/>
                </a:ln>
                <a:gradFill>
                  <a:gsLst>
                    <a:gs pos="0">
                      <a:srgbClr val="8064A2"/>
                    </a:gs>
                    <a:gs pos="4000">
                      <a:srgbClr val="8064A2">
                        <a:lumMod val="60000"/>
                        <a:lumOff val="40000"/>
                      </a:srgbClr>
                    </a:gs>
                    <a:gs pos="87000">
                      <a:srgbClr val="8064A2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Exhortation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3E0FB4-09D0-360D-C4FD-27303FF4BAF5}"/>
              </a:ext>
            </a:extLst>
          </p:cNvPr>
          <p:cNvSpPr/>
          <p:nvPr/>
        </p:nvSpPr>
        <p:spPr>
          <a:xfrm>
            <a:off x="2591832" y="3407703"/>
            <a:ext cx="32015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 w="12700" cmpd="sng">
                  <a:solidFill>
                    <a:srgbClr val="8064A2"/>
                  </a:solidFill>
                  <a:prstDash val="solid"/>
                </a:ln>
                <a:gradFill>
                  <a:gsLst>
                    <a:gs pos="0">
                      <a:srgbClr val="8064A2"/>
                    </a:gs>
                    <a:gs pos="4000">
                      <a:srgbClr val="8064A2">
                        <a:lumMod val="60000"/>
                        <a:lumOff val="40000"/>
                      </a:srgbClr>
                    </a:gs>
                    <a:gs pos="87000">
                      <a:srgbClr val="8064A2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Application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B33A91-0E67-BCB6-555E-F5C65072C629}"/>
              </a:ext>
            </a:extLst>
          </p:cNvPr>
          <p:cNvSpPr/>
          <p:nvPr/>
        </p:nvSpPr>
        <p:spPr>
          <a:xfrm>
            <a:off x="2729393" y="4212139"/>
            <a:ext cx="303961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 w="12700" cmpd="sng">
                  <a:solidFill>
                    <a:srgbClr val="8064A2"/>
                  </a:solidFill>
                  <a:prstDash val="solid"/>
                </a:ln>
                <a:gradFill>
                  <a:gsLst>
                    <a:gs pos="0">
                      <a:srgbClr val="8064A2"/>
                    </a:gs>
                    <a:gs pos="4000">
                      <a:srgbClr val="8064A2">
                        <a:lumMod val="60000"/>
                        <a:lumOff val="40000"/>
                      </a:srgbClr>
                    </a:gs>
                    <a:gs pos="87000">
                      <a:srgbClr val="8064A2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Illustration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BBC4E7-3F55-DDBD-B75E-1DDB2116327E}"/>
              </a:ext>
            </a:extLst>
          </p:cNvPr>
          <p:cNvSpPr/>
          <p:nvPr/>
        </p:nvSpPr>
        <p:spPr>
          <a:xfrm>
            <a:off x="2805535" y="4920773"/>
            <a:ext cx="272542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 w="12700" cmpd="sng">
                  <a:solidFill>
                    <a:srgbClr val="8064A2"/>
                  </a:solidFill>
                  <a:prstDash val="solid"/>
                </a:ln>
                <a:gradFill>
                  <a:gsLst>
                    <a:gs pos="0">
                      <a:srgbClr val="8064A2"/>
                    </a:gs>
                    <a:gs pos="4000">
                      <a:srgbClr val="8064A2">
                        <a:lumMod val="60000"/>
                        <a:lumOff val="40000"/>
                      </a:srgbClr>
                    </a:gs>
                    <a:gs pos="87000">
                      <a:srgbClr val="8064A2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Invitation</a:t>
            </a:r>
          </a:p>
        </p:txBody>
      </p:sp>
    </p:spTree>
    <p:extLst>
      <p:ext uri="{BB962C8B-B14F-4D97-AF65-F5344CB8AC3E}">
        <p14:creationId xmlns:p14="http://schemas.microsoft.com/office/powerpoint/2010/main" val="352866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2" grpId="0"/>
      <p:bldP spid="14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706762" y="1568232"/>
            <a:ext cx="6721587" cy="4199208"/>
            <a:chOff x="0" y="0"/>
            <a:chExt cx="5511594" cy="8262552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5448094" cy="8199052"/>
            </a:xfrm>
            <a:custGeom>
              <a:avLst/>
              <a:gdLst/>
              <a:ahLst/>
              <a:cxnLst/>
              <a:rect l="l" t="t" r="r" b="b"/>
              <a:pathLst>
                <a:path w="5448094" h="8199052">
                  <a:moveTo>
                    <a:pt x="5355384" y="8199051"/>
                  </a:moveTo>
                  <a:lnTo>
                    <a:pt x="92710" y="8199051"/>
                  </a:lnTo>
                  <a:cubicBezTo>
                    <a:pt x="41910" y="8199051"/>
                    <a:pt x="0" y="8157142"/>
                    <a:pt x="0" y="810634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5354114" y="0"/>
                  </a:lnTo>
                  <a:cubicBezTo>
                    <a:pt x="5404914" y="0"/>
                    <a:pt x="5446824" y="41910"/>
                    <a:pt x="5446824" y="92710"/>
                  </a:cubicBezTo>
                  <a:lnTo>
                    <a:pt x="5446824" y="8105072"/>
                  </a:lnTo>
                  <a:cubicBezTo>
                    <a:pt x="5448094" y="8157142"/>
                    <a:pt x="5406184" y="8199052"/>
                    <a:pt x="5355384" y="8199052"/>
                  </a:cubicBezTo>
                  <a:close/>
                </a:path>
              </a:pathLst>
            </a:custGeom>
            <a:solidFill>
              <a:srgbClr val="105652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5511594" cy="8262552"/>
            </a:xfrm>
            <a:custGeom>
              <a:avLst/>
              <a:gdLst/>
              <a:ahLst/>
              <a:cxnLst/>
              <a:rect l="l" t="t" r="r" b="b"/>
              <a:pathLst>
                <a:path w="5511594" h="8262552">
                  <a:moveTo>
                    <a:pt x="5387134" y="59690"/>
                  </a:moveTo>
                  <a:cubicBezTo>
                    <a:pt x="5422694" y="59690"/>
                    <a:pt x="5451904" y="88900"/>
                    <a:pt x="5451904" y="124460"/>
                  </a:cubicBezTo>
                  <a:lnTo>
                    <a:pt x="5451904" y="8138092"/>
                  </a:lnTo>
                  <a:cubicBezTo>
                    <a:pt x="5451904" y="8173652"/>
                    <a:pt x="5422694" y="8202862"/>
                    <a:pt x="5387134" y="8202862"/>
                  </a:cubicBezTo>
                  <a:lnTo>
                    <a:pt x="124460" y="8202862"/>
                  </a:lnTo>
                  <a:cubicBezTo>
                    <a:pt x="88900" y="8202862"/>
                    <a:pt x="59690" y="8173652"/>
                    <a:pt x="59690" y="813809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5387134" y="59690"/>
                  </a:lnTo>
                  <a:moveTo>
                    <a:pt x="538713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8138092"/>
                  </a:lnTo>
                  <a:cubicBezTo>
                    <a:pt x="0" y="8206672"/>
                    <a:pt x="55880" y="8262552"/>
                    <a:pt x="124460" y="8262552"/>
                  </a:cubicBezTo>
                  <a:lnTo>
                    <a:pt x="5387134" y="8262552"/>
                  </a:lnTo>
                  <a:cubicBezTo>
                    <a:pt x="5455714" y="8262552"/>
                    <a:pt x="5511594" y="8206672"/>
                    <a:pt x="5511594" y="8138092"/>
                  </a:cubicBezTo>
                  <a:lnTo>
                    <a:pt x="5511594" y="124460"/>
                  </a:lnTo>
                  <a:cubicBezTo>
                    <a:pt x="5511594" y="55880"/>
                    <a:pt x="5455714" y="0"/>
                    <a:pt x="5387134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5400000">
            <a:off x="1141188" y="4131331"/>
            <a:ext cx="2966381" cy="133857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274462" y="2105023"/>
            <a:ext cx="2699831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 w="22225">
                  <a:solidFill>
                    <a:srgbClr val="C0504D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Nordique Inline" panose="00000500000000000000" pitchFamily="2" charset="0"/>
                <a:ea typeface="+mn-ea"/>
                <a:cs typeface="+mn-cs"/>
              </a:rPr>
              <a:t>Writing the Sermon </a:t>
            </a:r>
            <a:r>
              <a:rPr kumimoji="0" lang="en-US" sz="3200" b="1" i="0" u="none" strike="noStrike" kern="1200" cap="none" spc="0" normalizeH="0" baseline="0" noProof="0">
                <a:ln w="22225">
                  <a:solidFill>
                    <a:srgbClr val="C0504D"/>
                  </a:solidFill>
                  <a:prstDash val="solid"/>
                </a:ln>
                <a:solidFill>
                  <a:sysClr val="windowText" lastClr="000000"/>
                </a:solidFill>
                <a:effectLst/>
                <a:uLnTx/>
                <a:uFillTx/>
                <a:latin typeface="Nordique Inline" panose="00000500000000000000" pitchFamily="2" charset="0"/>
                <a:ea typeface="+mn-ea"/>
                <a:cs typeface="+mn-cs"/>
                <a:sym typeface="Wingdings" panose="05000000000000000000" pitchFamily="2" charset="2"/>
              </a:rPr>
              <a:t>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ordique Inline" panose="00000500000000000000" pitchFamily="2" charset="0"/>
              <a:ea typeface="+mn-ea"/>
              <a:cs typeface="+mn-c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962155" y="1568232"/>
            <a:ext cx="6316489" cy="3498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BF3E4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Communicate the </a:t>
            </a:r>
            <a:r>
              <a:rPr kumimoji="0" lang="en-US" sz="4000" b="1" i="0" u="none" strike="noStrike" kern="1200" cap="none" spc="0" normalizeH="0" baseline="0" noProof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Doctrine(s)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BF3E4"/>
              </a:solidFill>
              <a:effectLst/>
              <a:uLnTx/>
              <a:uFillTx/>
              <a:latin typeface="Bernard MT Condensed" panose="02050806060905020404" pitchFamily="18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BF3E4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Delineate the </a:t>
            </a:r>
            <a:r>
              <a:rPr kumimoji="0" lang="en-US" sz="4000" b="1" i="0" u="none" strike="noStrike" kern="1200" cap="none" spc="0" normalizeH="0" baseline="0" noProof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Duties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BF3E4"/>
              </a:solidFill>
              <a:effectLst/>
              <a:uLnTx/>
              <a:uFillTx/>
              <a:latin typeface="Bernard MT Condensed" panose="02050806060905020404" pitchFamily="18" charset="0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BF3E4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Elevate the </a:t>
            </a:r>
            <a:r>
              <a:rPr kumimoji="0" lang="en-US" sz="4000" b="1" i="0" u="none" strike="noStrike" kern="1200" cap="none" spc="0" normalizeH="0" baseline="0" noProof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Discipleship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FBF3E4"/>
              </a:solidFill>
              <a:effectLst/>
              <a:uLnTx/>
              <a:uFillTx/>
              <a:latin typeface="Bernard MT Condensed" panose="02050806060905020404" pitchFamily="18" charset="0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61F8BF-C73B-DD9C-55CD-4F83D264B5FB}"/>
              </a:ext>
            </a:extLst>
          </p:cNvPr>
          <p:cNvSpPr txBox="1">
            <a:spLocks/>
          </p:cNvSpPr>
          <p:nvPr/>
        </p:nvSpPr>
        <p:spPr>
          <a:xfrm>
            <a:off x="1736378" y="14442"/>
            <a:ext cx="8801837" cy="1165969"/>
          </a:xfrm>
          <a:prstGeom prst="rect">
            <a:avLst/>
          </a:prstGeom>
          <a:solidFill>
            <a:sysClr val="windowText" lastClr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Calligraphy" panose="03010101010101010101" pitchFamily="66" charset="0"/>
                <a:ea typeface="+mj-ea"/>
                <a:cs typeface="+mj-cs"/>
              </a:rPr>
              <a:t>Approaches to Crafting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706762" y="1568232"/>
            <a:ext cx="6721587" cy="4199208"/>
            <a:chOff x="0" y="0"/>
            <a:chExt cx="5511594" cy="8262552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5448094" cy="8199052"/>
            </a:xfrm>
            <a:custGeom>
              <a:avLst/>
              <a:gdLst/>
              <a:ahLst/>
              <a:cxnLst/>
              <a:rect l="l" t="t" r="r" b="b"/>
              <a:pathLst>
                <a:path w="5448094" h="8199052">
                  <a:moveTo>
                    <a:pt x="5355384" y="8199051"/>
                  </a:moveTo>
                  <a:lnTo>
                    <a:pt x="92710" y="8199051"/>
                  </a:lnTo>
                  <a:cubicBezTo>
                    <a:pt x="41910" y="8199051"/>
                    <a:pt x="0" y="8157142"/>
                    <a:pt x="0" y="810634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5354114" y="0"/>
                  </a:lnTo>
                  <a:cubicBezTo>
                    <a:pt x="5404914" y="0"/>
                    <a:pt x="5446824" y="41910"/>
                    <a:pt x="5446824" y="92710"/>
                  </a:cubicBezTo>
                  <a:lnTo>
                    <a:pt x="5446824" y="8105072"/>
                  </a:lnTo>
                  <a:cubicBezTo>
                    <a:pt x="5448094" y="8157142"/>
                    <a:pt x="5406184" y="8199052"/>
                    <a:pt x="5355384" y="8199052"/>
                  </a:cubicBezTo>
                  <a:close/>
                </a:path>
              </a:pathLst>
            </a:custGeom>
            <a:solidFill>
              <a:srgbClr val="105652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5511594" cy="8262552"/>
            </a:xfrm>
            <a:custGeom>
              <a:avLst/>
              <a:gdLst/>
              <a:ahLst/>
              <a:cxnLst/>
              <a:rect l="l" t="t" r="r" b="b"/>
              <a:pathLst>
                <a:path w="5511594" h="8262552">
                  <a:moveTo>
                    <a:pt x="5387134" y="59690"/>
                  </a:moveTo>
                  <a:cubicBezTo>
                    <a:pt x="5422694" y="59690"/>
                    <a:pt x="5451904" y="88900"/>
                    <a:pt x="5451904" y="124460"/>
                  </a:cubicBezTo>
                  <a:lnTo>
                    <a:pt x="5451904" y="8138092"/>
                  </a:lnTo>
                  <a:cubicBezTo>
                    <a:pt x="5451904" y="8173652"/>
                    <a:pt x="5422694" y="8202862"/>
                    <a:pt x="5387134" y="8202862"/>
                  </a:cubicBezTo>
                  <a:lnTo>
                    <a:pt x="124460" y="8202862"/>
                  </a:lnTo>
                  <a:cubicBezTo>
                    <a:pt x="88900" y="8202862"/>
                    <a:pt x="59690" y="8173652"/>
                    <a:pt x="59690" y="813809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5387134" y="59690"/>
                  </a:lnTo>
                  <a:moveTo>
                    <a:pt x="538713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8138092"/>
                  </a:lnTo>
                  <a:cubicBezTo>
                    <a:pt x="0" y="8206672"/>
                    <a:pt x="55880" y="8262552"/>
                    <a:pt x="124460" y="8262552"/>
                  </a:cubicBezTo>
                  <a:lnTo>
                    <a:pt x="5387134" y="8262552"/>
                  </a:lnTo>
                  <a:cubicBezTo>
                    <a:pt x="5455714" y="8262552"/>
                    <a:pt x="5511594" y="8206672"/>
                    <a:pt x="5511594" y="8138092"/>
                  </a:cubicBezTo>
                  <a:lnTo>
                    <a:pt x="5511594" y="124460"/>
                  </a:lnTo>
                  <a:cubicBezTo>
                    <a:pt x="5511594" y="55880"/>
                    <a:pt x="5455714" y="0"/>
                    <a:pt x="5387134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5400000">
            <a:off x="334142" y="3627669"/>
            <a:ext cx="2966381" cy="133857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635863" y="1801631"/>
            <a:ext cx="2699831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effectLst/>
                <a:uLnTx/>
                <a:uFillTx/>
                <a:latin typeface="MV Boli" panose="02000500030200090000" pitchFamily="2" charset="0"/>
                <a:cs typeface="MV Boli" panose="02000500030200090000" pitchFamily="2" charset="0"/>
              </a:rPr>
              <a:t>Writing the Sermon </a:t>
            </a:r>
            <a:r>
              <a:rPr kumimoji="0" lang="en-US" sz="3200" b="1" i="0" u="none" strike="noStrike" kern="1200" cap="none" spc="0" normalizeH="0" baseline="0" noProof="0" dirty="0">
                <a:ln w="22225">
                  <a:solidFill>
                    <a:srgbClr val="C0504D"/>
                  </a:solidFill>
                  <a:prstDash val="solid"/>
                </a:ln>
                <a:effectLst/>
                <a:uLnTx/>
                <a:uFillTx/>
                <a:latin typeface="MV Boli" panose="02000500030200090000" pitchFamily="2" charset="0"/>
                <a:cs typeface="MV Boli" panose="02000500030200090000" pitchFamily="2" charset="0"/>
                <a:sym typeface="Wingdings" panose="05000000000000000000" pitchFamily="2" charset="2"/>
              </a:rPr>
              <a:t>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962155" y="1568232"/>
            <a:ext cx="6316489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BF3E4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____________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BF3E4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____________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BF3E4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____________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BF3E4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____________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&amp;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BF3E4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The ____________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761F8BF-C73B-DD9C-55CD-4F83D264B5FB}"/>
              </a:ext>
            </a:extLst>
          </p:cNvPr>
          <p:cNvSpPr txBox="1">
            <a:spLocks/>
          </p:cNvSpPr>
          <p:nvPr/>
        </p:nvSpPr>
        <p:spPr>
          <a:xfrm>
            <a:off x="1736378" y="14442"/>
            <a:ext cx="8801837" cy="1165969"/>
          </a:xfrm>
          <a:prstGeom prst="rect">
            <a:avLst/>
          </a:prstGeom>
          <a:solidFill>
            <a:sysClr val="windowText" lastClr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Calligraphy" panose="03010101010101010101" pitchFamily="66" charset="0"/>
                <a:ea typeface="+mj-ea"/>
                <a:cs typeface="+mj-cs"/>
              </a:rPr>
              <a:t>Approaches to Crafting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850E7C-F947-B5FD-885A-0A2383DEE4DC}"/>
              </a:ext>
            </a:extLst>
          </p:cNvPr>
          <p:cNvSpPr/>
          <p:nvPr/>
        </p:nvSpPr>
        <p:spPr>
          <a:xfrm>
            <a:off x="5915470" y="1459644"/>
            <a:ext cx="15055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Aharoni" panose="02010803020104030203" pitchFamily="2" charset="-79"/>
              </a:rPr>
              <a:t>Bones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CC9D63-1265-8F3C-FF04-5C528F4C61D7}"/>
              </a:ext>
            </a:extLst>
          </p:cNvPr>
          <p:cNvSpPr/>
          <p:nvPr/>
        </p:nvSpPr>
        <p:spPr>
          <a:xfrm>
            <a:off x="6073490" y="2045444"/>
            <a:ext cx="122822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Aharoni" panose="02010803020104030203" pitchFamily="2" charset="-79"/>
              </a:rPr>
              <a:t>Body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C6CE83-12CB-B8AC-5A74-A15AE3FF296A}"/>
              </a:ext>
            </a:extLst>
          </p:cNvPr>
          <p:cNvSpPr/>
          <p:nvPr/>
        </p:nvSpPr>
        <p:spPr>
          <a:xfrm>
            <a:off x="5574643" y="2644923"/>
            <a:ext cx="23535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Aharoni" panose="02010803020104030203" pitchFamily="2" charset="-79"/>
              </a:rPr>
              <a:t>Beginning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971E86-4E80-56E4-052D-F1DBBF9EA8E6}"/>
              </a:ext>
            </a:extLst>
          </p:cNvPr>
          <p:cNvSpPr/>
          <p:nvPr/>
        </p:nvSpPr>
        <p:spPr>
          <a:xfrm>
            <a:off x="5689257" y="3291517"/>
            <a:ext cx="21243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Aharoni" panose="02010803020104030203" pitchFamily="2" charset="-79"/>
              </a:rPr>
              <a:t>Back-End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A44A28-B7D8-9C50-66B5-9F7997740F23}"/>
              </a:ext>
            </a:extLst>
          </p:cNvPr>
          <p:cNvSpPr/>
          <p:nvPr/>
        </p:nvSpPr>
        <p:spPr>
          <a:xfrm>
            <a:off x="6129722" y="3885799"/>
            <a:ext cx="153439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Aharoni" panose="02010803020104030203" pitchFamily="2" charset="-79"/>
              </a:rPr>
              <a:t>Buy-In</a:t>
            </a:r>
          </a:p>
        </p:txBody>
      </p:sp>
    </p:spTree>
    <p:extLst>
      <p:ext uri="{BB962C8B-B14F-4D97-AF65-F5344CB8AC3E}">
        <p14:creationId xmlns:p14="http://schemas.microsoft.com/office/powerpoint/2010/main" val="206094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6" grpId="0"/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D4E146D-7809-4510-AE91-C6C1CD32DB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82194" y="282576"/>
            <a:ext cx="11868506" cy="635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907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A241585D-EF6F-A583-9D58-F0FD38451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552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243719-A1F0-772A-046A-92C2270F3C5D}"/>
              </a:ext>
            </a:extLst>
          </p:cNvPr>
          <p:cNvSpPr txBox="1"/>
          <p:nvPr/>
        </p:nvSpPr>
        <p:spPr>
          <a:xfrm>
            <a:off x="25552" y="1119882"/>
            <a:ext cx="11975948" cy="578517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An</a:t>
            </a:r>
            <a:r>
              <a:rPr kumimoji="0" lang="en-US" sz="3700" b="0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 </a:t>
            </a:r>
            <a:r>
              <a:rPr kumimoji="0" lang="en-US" sz="3800" b="0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Ideal Week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Sunday: 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Contemplation + Compilation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Monday: 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Observations + Translations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Tuesday: 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Analyzations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Wednesday: 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Organization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Thursday: 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Publication-for-Communication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Friday: 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Saturation + Memorization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Saturday: 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Saturation + Memorization + Dedication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CEAB14-A964-70AD-76D0-3405E0C0D7EC}"/>
              </a:ext>
            </a:extLst>
          </p:cNvPr>
          <p:cNvSpPr txBox="1"/>
          <p:nvPr/>
        </p:nvSpPr>
        <p:spPr>
          <a:xfrm>
            <a:off x="1061382" y="175221"/>
            <a:ext cx="9904288" cy="76944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Bernard MT Condensed" panose="02050806060905020404" pitchFamily="18" charset="0"/>
                <a:ea typeface="+mn-ea"/>
                <a:cs typeface="+mn-cs"/>
              </a:rPr>
              <a:t>Developing a Rhythm of Sermon Preparation</a:t>
            </a:r>
          </a:p>
        </p:txBody>
      </p:sp>
    </p:spTree>
    <p:extLst>
      <p:ext uri="{BB962C8B-B14F-4D97-AF65-F5344CB8AC3E}">
        <p14:creationId xmlns:p14="http://schemas.microsoft.com/office/powerpoint/2010/main" val="39675976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C0B9CAD-B6F9-A459-9C87-CE7FA41FF35B}"/>
              </a:ext>
            </a:extLst>
          </p:cNvPr>
          <p:cNvSpPr txBox="1">
            <a:spLocks/>
          </p:cNvSpPr>
          <p:nvPr/>
        </p:nvSpPr>
        <p:spPr>
          <a:xfrm>
            <a:off x="103121" y="791824"/>
            <a:ext cx="11985757" cy="5044612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Berlin Sans FB Demi" panose="020E0802020502020306" pitchFamily="34" charset="0"/>
                <a:ea typeface="+mn-ea"/>
                <a:cs typeface="+mn-cs"/>
              </a:rPr>
              <a:t>Exhortations for the Preacher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FFFF"/>
              </a:highlight>
              <a:uLnTx/>
              <a:uFillTx/>
              <a:latin typeface="Berlin Sans FB Demi" panose="020E0802020502020306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Preach the Word </a:t>
            </a:r>
            <a:r>
              <a:rPr kumimoji="0" lang="en-US" sz="4400" b="1" i="0" u="none" strike="noStrike" kern="1200" cap="none" spc="0" normalizeH="0" baseline="0" noProof="0" dirty="0">
                <a:ln w="28575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Conscientiously</a:t>
            </a:r>
            <a:endParaRPr kumimoji="0" lang="en-US" sz="4400" b="1" i="0" u="none" strike="noStrike" kern="1200" cap="none" spc="0" normalizeH="0" baseline="0" noProof="0" dirty="0">
              <a:ln w="28575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Preach the Word </a:t>
            </a:r>
            <a:r>
              <a:rPr kumimoji="0" lang="en-US" sz="4400" b="1" i="0" u="none" strike="noStrike" kern="1200" cap="none" spc="0" normalizeH="0" baseline="0" noProof="0" dirty="0">
                <a:ln w="28575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Continuously</a:t>
            </a:r>
            <a:endParaRPr kumimoji="0" lang="en-US" sz="4400" b="1" i="0" u="none" strike="noStrike" kern="1200" cap="none" spc="0" normalizeH="0" baseline="0" noProof="0" dirty="0">
              <a:ln w="28575" cmpd="sng">
                <a:solidFill>
                  <a:prstClr val="black"/>
                </a:solidFill>
                <a:prstDash val="solid"/>
              </a:ln>
              <a:solidFill>
                <a:srgbClr val="FFFF00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Preach the Word </a:t>
            </a:r>
            <a:r>
              <a:rPr kumimoji="0" lang="en-US" sz="4400" b="1" i="0" u="none" strike="noStrike" kern="1200" cap="none" spc="0" normalizeH="0" baseline="0" noProof="0" dirty="0">
                <a:ln w="28575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Comprehensively</a:t>
            </a:r>
            <a:endParaRPr kumimoji="0" lang="en-US" sz="4400" b="1" i="0" u="none" strike="noStrike" kern="1200" cap="none" spc="0" normalizeH="0" baseline="0" noProof="0" dirty="0">
              <a:ln w="28575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Preach the Word </a:t>
            </a:r>
            <a:r>
              <a:rPr kumimoji="0" lang="en-US" sz="4400" b="1" i="0" u="none" strike="noStrike" kern="1200" cap="none" spc="0" normalizeH="0" baseline="0" noProof="0" dirty="0">
                <a:ln w="28575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Courageously</a:t>
            </a:r>
            <a:endParaRPr kumimoji="0" lang="en-US" sz="4400" b="1" i="0" u="none" strike="noStrike" kern="1200" cap="none" spc="0" normalizeH="0" baseline="0" noProof="0" dirty="0">
              <a:ln w="28575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40521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828" y="367515"/>
            <a:ext cx="8842342" cy="1310326"/>
          </a:xfrm>
          <a:solidFill>
            <a:schemeClr val="tx1"/>
          </a:solidFill>
          <a:ln w="762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algn="ctr" defTabSz="457200">
              <a:lnSpc>
                <a:spcPts val="7729"/>
              </a:lnSpc>
              <a:spcBef>
                <a:spcPts val="0"/>
              </a:spcBef>
              <a:defRPr/>
            </a:pPr>
            <a:r>
              <a:rPr lang="en-US" b="1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  <a:latin typeface="Cooper Black" panose="0208090404030B020404" pitchFamily="18" charset="0"/>
                <a:ea typeface="+mn-ea"/>
                <a:cs typeface="+mn-cs"/>
              </a:rPr>
              <a:t>Parting Exhortation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590" y="2019171"/>
            <a:ext cx="11174819" cy="4215301"/>
          </a:xfrm>
          <a:solidFill>
            <a:schemeClr val="tx1"/>
          </a:solidFill>
          <a:ln w="76200">
            <a:solidFill>
              <a:srgbClr val="FFFF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4400" dirty="0">
                <a:ln w="28575">
                  <a:solidFill>
                    <a:srgbClr val="C00000"/>
                  </a:solidFill>
                </a:ln>
                <a:solidFill>
                  <a:schemeClr val="bg1"/>
                </a:solidFill>
                <a:latin typeface="Wide Latin" panose="020A0A07050505020404" pitchFamily="18" charset="0"/>
                <a:ea typeface="+mj-ea"/>
                <a:cs typeface="+mj-cs"/>
              </a:rPr>
              <a:t>Every Week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è"/>
            </a:pPr>
            <a:r>
              <a:rPr lang="en-US" sz="4400" dirty="0">
                <a:solidFill>
                  <a:schemeClr val="bg1"/>
                </a:solidFill>
                <a:latin typeface="Bernard MT Condensed" panose="02050806060905020404" pitchFamily="18" charset="0"/>
              </a:rPr>
              <a:t>Read Yourself Full</a:t>
            </a:r>
            <a:r>
              <a:rPr lang="en-US" sz="4400" dirty="0">
                <a:solidFill>
                  <a:prstClr val="white"/>
                </a:solidFill>
                <a:latin typeface="Bernard MT Condensed" panose="02050806060905020404" pitchFamily="18" charset="0"/>
              </a:rPr>
              <a:t>: </a:t>
            </a:r>
            <a:r>
              <a:rPr lang="en-US" sz="4400" b="1" dirty="0">
                <a:solidFill>
                  <a:srgbClr val="FFFF00"/>
                </a:solidFill>
                <a:latin typeface="Agency FB" panose="020B0503020202020204" pitchFamily="34" charset="0"/>
              </a:rPr>
              <a:t>John 5:39</a:t>
            </a:r>
            <a:endParaRPr lang="en-US" sz="44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è"/>
            </a:pPr>
            <a:r>
              <a:rPr lang="en-US" sz="4400" dirty="0">
                <a:solidFill>
                  <a:schemeClr val="bg1"/>
                </a:solidFill>
                <a:latin typeface="Bernard MT Condensed" panose="02050806060905020404" pitchFamily="18" charset="0"/>
              </a:rPr>
              <a:t>Write Yourself Clear</a:t>
            </a:r>
            <a:r>
              <a:rPr lang="en-US" sz="4400" dirty="0">
                <a:solidFill>
                  <a:prstClr val="white"/>
                </a:solidFill>
                <a:latin typeface="Bernard MT Condensed" panose="02050806060905020404" pitchFamily="18" charset="0"/>
              </a:rPr>
              <a:t>: </a:t>
            </a:r>
            <a:r>
              <a:rPr lang="en-US" sz="4400" b="1" dirty="0">
                <a:solidFill>
                  <a:srgbClr val="FFFF00"/>
                </a:solidFill>
                <a:latin typeface="Agency FB" panose="020B0503020202020204" pitchFamily="34" charset="0"/>
              </a:rPr>
              <a:t>2 Timothy 2:15c</a:t>
            </a:r>
            <a:endParaRPr lang="en-US" sz="44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è"/>
            </a:pPr>
            <a:r>
              <a:rPr lang="en-US" sz="4400" dirty="0">
                <a:solidFill>
                  <a:schemeClr val="bg1"/>
                </a:solidFill>
                <a:latin typeface="Bernard MT Condensed" panose="02050806060905020404" pitchFamily="18" charset="0"/>
              </a:rPr>
              <a:t>Pray Yourself Hot</a:t>
            </a:r>
            <a:r>
              <a:rPr lang="en-US" sz="4400" dirty="0">
                <a:solidFill>
                  <a:prstClr val="white"/>
                </a:solidFill>
                <a:latin typeface="Bernard MT Condensed" panose="02050806060905020404" pitchFamily="18" charset="0"/>
              </a:rPr>
              <a:t>: </a:t>
            </a:r>
            <a:r>
              <a:rPr lang="en-US" sz="4400" b="1" dirty="0">
                <a:solidFill>
                  <a:srgbClr val="FFFF00"/>
                </a:solidFill>
                <a:latin typeface="Agency FB" panose="020B0503020202020204" pitchFamily="34" charset="0"/>
              </a:rPr>
              <a:t>James 5:13-16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è"/>
            </a:pPr>
            <a:r>
              <a:rPr lang="en-US" sz="4400" dirty="0">
                <a:solidFill>
                  <a:prstClr val="white"/>
                </a:solidFill>
                <a:latin typeface="Bernard MT Condensed" panose="02050806060905020404" pitchFamily="18" charset="0"/>
              </a:rPr>
              <a:t>Preach Yourself Empty: </a:t>
            </a:r>
            <a:r>
              <a:rPr lang="en-US" sz="4400" b="1" dirty="0">
                <a:solidFill>
                  <a:srgbClr val="FFFF00"/>
                </a:solidFill>
                <a:latin typeface="Agency FB" panose="020B0503020202020204" pitchFamily="34" charset="0"/>
              </a:rPr>
              <a:t>Acts 20:25-28*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è"/>
            </a:pPr>
            <a:endParaRPr lang="en-US" sz="4000" b="1" dirty="0">
              <a:solidFill>
                <a:srgbClr val="FFFF00"/>
              </a:solidFill>
              <a:latin typeface="Agency FB" panose="020B0503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è"/>
            </a:pPr>
            <a:endParaRPr lang="en-US" sz="4000" b="1" dirty="0">
              <a:solidFill>
                <a:srgbClr val="FFFF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8818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FDA47BC-3069-47F5-8257-24B3B1F76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70957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643" y="477749"/>
            <a:ext cx="1986278" cy="36576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AE95D8F-9825-4222-8846-E3461598C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807551" y="463354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8552" y="4212514"/>
            <a:ext cx="8354891" cy="930447"/>
          </a:xfrm>
          <a:solidFill>
            <a:schemeClr val="tx1"/>
          </a:solidFill>
          <a:ln>
            <a:noFill/>
          </a:ln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700">
                <a:solidFill>
                  <a:srgbClr val="FFFFFF"/>
                </a:solidFill>
                <a:latin typeface="Impact" panose="020B0806030902050204" pitchFamily="34" charset="0"/>
              </a:rPr>
              <a:t>$20 Separately and $60 as a Set</a:t>
            </a:r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2CED7F96-E42C-4A79-835E-4DAE2F185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224" y="477750"/>
            <a:ext cx="2066085" cy="3613409"/>
          </a:xfrm>
          <a:prstGeom prst="rect">
            <a:avLst/>
          </a:prstGeom>
          <a:pattFill prst="horzBrick">
            <a:fgClr>
              <a:schemeClr val="accent2">
                <a:lumMod val="50000"/>
              </a:schemeClr>
            </a:fgClr>
            <a:bgClr>
              <a:schemeClr val="bg1"/>
            </a:bgClr>
          </a:patt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605" y="474106"/>
            <a:ext cx="1985008" cy="361340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42B920A-73AD-402A-8EEF-B88E1A939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7264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0C9EB70-BC82-414A-BF8D-AD7FC6727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23572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29" y="477750"/>
            <a:ext cx="1986279" cy="361340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217665F-0036-444A-8D4A-33AF36A36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81350" y="573869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FCE08FD7-4DAD-404B-B9AA-DB573A9D694A}"/>
              </a:ext>
            </a:extLst>
          </p:cNvPr>
          <p:cNvSpPr/>
          <p:nvPr/>
        </p:nvSpPr>
        <p:spPr>
          <a:xfrm>
            <a:off x="1599232" y="5056328"/>
            <a:ext cx="8855309" cy="7540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457200">
              <a:defRPr/>
            </a:pPr>
            <a:r>
              <a:rPr lang="en-US" sz="4300" b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latin typeface="Harrington" panose="04040505050A02020702" pitchFamily="82" charset="0"/>
                <a:cs typeface="Aharoni" panose="02010803020104030203" pitchFamily="2" charset="-79"/>
              </a:rPr>
              <a:t>Homiletical &amp; Devotional Resources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932938-8447-4C0C-A6C0-ED02F94FC9B4}"/>
              </a:ext>
            </a:extLst>
          </p:cNvPr>
          <p:cNvSpPr/>
          <p:nvPr/>
        </p:nvSpPr>
        <p:spPr>
          <a:xfrm>
            <a:off x="3791214" y="5805760"/>
            <a:ext cx="4225837" cy="707886"/>
          </a:xfrm>
          <a:prstGeom prst="rect">
            <a:avLst/>
          </a:prstGeom>
          <a:solidFill>
            <a:srgbClr val="00B050"/>
          </a:solidFill>
        </p:spPr>
        <p:txBody>
          <a:bodyPr wrap="none" lIns="91440" tIns="45720" rIns="91440" bIns="45720">
            <a:spAutoFit/>
          </a:bodyPr>
          <a:lstStyle/>
          <a:p>
            <a:pPr algn="ctr" defTabSz="457200">
              <a:defRPr/>
            </a:pPr>
            <a:r>
              <a:rPr lang="en-US" sz="4000" b="1">
                <a:ln w="12700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Britannic Bold" panose="020B0903060703020204" pitchFamily="34" charset="0"/>
              </a:rPr>
              <a:t>$</a:t>
            </a:r>
            <a:r>
              <a:rPr lang="en-US" sz="4000" b="1" err="1">
                <a:ln w="12700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Britannic Bold" panose="020B0903060703020204" pitchFamily="34" charset="0"/>
              </a:rPr>
              <a:t>ReginaldDTaylor</a:t>
            </a:r>
            <a:endParaRPr lang="en-US" sz="4000" b="1">
              <a:ln w="12700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4138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D5B56-A5D7-4A19-8CE6-B28F38501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134" y="5127630"/>
            <a:ext cx="7886700" cy="862633"/>
          </a:xfrm>
          <a:solidFill>
            <a:schemeClr val="tx1"/>
          </a:solidFill>
          <a:ln w="76200">
            <a:solidFill>
              <a:srgbClr val="00FF00"/>
            </a:solidFill>
            <a:prstDash val="lgDash"/>
          </a:ln>
        </p:spPr>
        <p:txBody>
          <a:bodyPr>
            <a:noAutofit/>
          </a:bodyPr>
          <a:lstStyle/>
          <a:p>
            <a:pPr algn="ctr"/>
            <a:r>
              <a:rPr lang="en-US" sz="480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Bernard MT Condensed" panose="02050806060905020404" pitchFamily="18" charset="0"/>
              </a:rPr>
              <a:t>Spiritual Growth </a:t>
            </a:r>
            <a:r>
              <a:rPr lang="en-US" sz="4800" err="1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Bernard MT Condensed" panose="02050806060905020404" pitchFamily="18" charset="0"/>
              </a:rPr>
              <a:t>ResourceS</a:t>
            </a:r>
            <a:endParaRPr lang="en-US" sz="4800">
              <a:ln>
                <a:solidFill>
                  <a:srgbClr val="FF0000"/>
                </a:solidFill>
              </a:ln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pic>
        <p:nvPicPr>
          <p:cNvPr id="11" name="Content Placeholder 10" descr="A picture containing text, lighter&#10;&#10;Description automatically generated">
            <a:extLst>
              <a:ext uri="{FF2B5EF4-FFF2-40B4-BE49-F238E27FC236}">
                <a16:creationId xmlns:a16="http://schemas.microsoft.com/office/drawing/2014/main" id="{1B24818C-D2AB-49D6-9432-9A89693995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34" y="1022063"/>
            <a:ext cx="3886200" cy="2472283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20DE40-1DB8-463B-BEEB-AB0D921B9789}"/>
              </a:ext>
            </a:extLst>
          </p:cNvPr>
          <p:cNvSpPr/>
          <p:nvPr/>
        </p:nvSpPr>
        <p:spPr>
          <a:xfrm>
            <a:off x="1796280" y="12031"/>
            <a:ext cx="37880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>
              <a:defRPr/>
            </a:pPr>
            <a:r>
              <a:rPr lang="en-US" sz="5400" b="1">
                <a:ln w="12700">
                  <a:solidFill>
                    <a:srgbClr val="FFC000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latin typeface="Gill Sans MT Ext Condensed Bold" panose="020B0902020104020203" pitchFamily="34" charset="0"/>
                <a:cs typeface="Arial" panose="020B0604020202020204" pitchFamily="34" charset="0"/>
              </a:rPr>
              <a:t>Spiritual Growth 101</a:t>
            </a:r>
          </a:p>
        </p:txBody>
      </p:sp>
      <p:pic>
        <p:nvPicPr>
          <p:cNvPr id="6" name="Content Placeholder 10" descr="A picture containing text, lighter&#10;&#10;Description automatically generated">
            <a:extLst>
              <a:ext uri="{FF2B5EF4-FFF2-40B4-BE49-F238E27FC236}">
                <a16:creationId xmlns:a16="http://schemas.microsoft.com/office/drawing/2014/main" id="{A527E370-2C19-44E5-ABB3-7BBA011C28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947" y="1598427"/>
            <a:ext cx="3695662" cy="3386986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FBB68B7-8C7A-45E6-8D1D-C0D3685C0F62}"/>
              </a:ext>
            </a:extLst>
          </p:cNvPr>
          <p:cNvSpPr/>
          <p:nvPr/>
        </p:nvSpPr>
        <p:spPr>
          <a:xfrm>
            <a:off x="1698134" y="3657965"/>
            <a:ext cx="3886200" cy="92333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 defTabSz="457200">
              <a:defRPr/>
            </a:pPr>
            <a:r>
              <a:rPr lang="en-US" sz="5400" b="1">
                <a:ln w="12700">
                  <a:solidFill>
                    <a:srgbClr val="FFC000"/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latin typeface="Gill Sans MT Ext Condensed Bold" panose="020B0902020104020203" pitchFamily="34" charset="0"/>
                <a:cs typeface="Arial" panose="020B0604020202020204" pitchFamily="34" charset="0"/>
              </a:rPr>
              <a:t>101 Sermons for $50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F86EB5-901B-44F0-A496-6AE716D81113}"/>
              </a:ext>
            </a:extLst>
          </p:cNvPr>
          <p:cNvSpPr/>
          <p:nvPr/>
        </p:nvSpPr>
        <p:spPr>
          <a:xfrm>
            <a:off x="5851072" y="212086"/>
            <a:ext cx="461853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>
              <a:defRPr/>
            </a:pPr>
            <a:r>
              <a:rPr lang="en-US" sz="4400" b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Gill Sans MT Ext Condensed Bold" panose="020B0902020104020203" pitchFamily="34" charset="0"/>
                <a:cs typeface="Arial" panose="020B0604020202020204" pitchFamily="34" charset="0"/>
              </a:rPr>
              <a:t>Maintaining A Biblical Perspective During A Bad Pandemic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75998F-CDF9-4F0E-80DA-3A10D1EA7C3C}"/>
              </a:ext>
            </a:extLst>
          </p:cNvPr>
          <p:cNvSpPr/>
          <p:nvPr/>
        </p:nvSpPr>
        <p:spPr>
          <a:xfrm rot="5400000">
            <a:off x="8222948" y="2967335"/>
            <a:ext cx="3886200" cy="92333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 defTabSz="457200">
              <a:defRPr/>
            </a:pPr>
            <a:r>
              <a:rPr lang="en-US" sz="5400" b="1">
                <a:ln w="12700">
                  <a:solidFill>
                    <a:srgbClr val="FFC000"/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640000" algn="bl" rotWithShape="0">
                    <a:srgbClr val="4472C4"/>
                  </a:outerShdw>
                </a:effectLst>
                <a:latin typeface="Gill Sans MT Ext Condensed Bold" panose="020B0902020104020203" pitchFamily="34" charset="0"/>
                <a:cs typeface="Arial" panose="020B0604020202020204" pitchFamily="34" charset="0"/>
              </a:rPr>
              <a:t>40 Sermons for $20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19E6DE-1B27-4EB2-873B-433821CD0D00}"/>
              </a:ext>
            </a:extLst>
          </p:cNvPr>
          <p:cNvSpPr/>
          <p:nvPr/>
        </p:nvSpPr>
        <p:spPr>
          <a:xfrm>
            <a:off x="3836029" y="6132478"/>
            <a:ext cx="4225837" cy="707886"/>
          </a:xfrm>
          <a:prstGeom prst="rect">
            <a:avLst/>
          </a:prstGeom>
          <a:solidFill>
            <a:srgbClr val="00B050"/>
          </a:solidFill>
        </p:spPr>
        <p:txBody>
          <a:bodyPr wrap="none" lIns="91440" tIns="45720" rIns="91440" bIns="45720">
            <a:spAutoFit/>
          </a:bodyPr>
          <a:lstStyle/>
          <a:p>
            <a:pPr algn="ctr" defTabSz="457200">
              <a:defRPr/>
            </a:pPr>
            <a:r>
              <a:rPr lang="en-US" sz="4000" b="1">
                <a:ln w="12700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Britannic Bold" panose="020B0903060703020204" pitchFamily="34" charset="0"/>
              </a:rPr>
              <a:t>$</a:t>
            </a:r>
            <a:r>
              <a:rPr lang="en-US" sz="4000" b="1" err="1">
                <a:ln w="12700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Britannic Bold" panose="020B0903060703020204" pitchFamily="34" charset="0"/>
              </a:rPr>
              <a:t>ReginaldDTaylor</a:t>
            </a:r>
            <a:endParaRPr lang="en-US" sz="4000" b="1">
              <a:ln w="12700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9096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451151C0-4F62-6FE6-C8F2-0434BD114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A6E0E7-C44A-498F-E823-2EF05CE41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1658"/>
            <a:ext cx="12192000" cy="627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65197"/>
      </p:ext>
    </p:extLst>
  </p:cSld>
  <p:clrMapOvr>
    <a:masterClrMapping/>
  </p:clrMapOvr>
</p:sld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5A7C"/>
      </a:accent1>
      <a:accent2>
        <a:srgbClr val="333399"/>
      </a:accent2>
      <a:accent3>
        <a:srgbClr val="AAAAAA"/>
      </a:accent3>
      <a:accent4>
        <a:srgbClr val="DADADA"/>
      </a:accent4>
      <a:accent5>
        <a:srgbClr val="AAB5B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"/>
        <a:cs typeface="ヒラギノ角ゴ ProN W3"/>
      </a:majorFont>
      <a:minorFont>
        <a:latin typeface="Gill Sans"/>
        <a:ea typeface="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Gill Sans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3327</TotalTime>
  <Words>2224</Words>
  <Application>Microsoft Office PowerPoint</Application>
  <PresentationFormat>Widescreen</PresentationFormat>
  <Paragraphs>381</Paragraphs>
  <Slides>49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49</vt:i4>
      </vt:variant>
    </vt:vector>
  </HeadingPairs>
  <TitlesOfParts>
    <vt:vector size="92" baseType="lpstr">
      <vt:lpstr>ADLaM Display</vt:lpstr>
      <vt:lpstr>Agency FB</vt:lpstr>
      <vt:lpstr>Aharoni</vt:lpstr>
      <vt:lpstr>Amasis MT Pro</vt:lpstr>
      <vt:lpstr>Amasis MT Pro Black</vt:lpstr>
      <vt:lpstr>Aptos</vt:lpstr>
      <vt:lpstr>Aptos Display</vt:lpstr>
      <vt:lpstr>Arial</vt:lpstr>
      <vt:lpstr>Arial Narrow</vt:lpstr>
      <vt:lpstr>Avenir Next LT Pro Demi</vt:lpstr>
      <vt:lpstr>Berlin Sans FB Demi</vt:lpstr>
      <vt:lpstr>Bernard MT Condensed</vt:lpstr>
      <vt:lpstr>Britannic Bold</vt:lpstr>
      <vt:lpstr>Calibri</vt:lpstr>
      <vt:lpstr>Calibri Light</vt:lpstr>
      <vt:lpstr>Congenial Black</vt:lpstr>
      <vt:lpstr>Cooper Black</vt:lpstr>
      <vt:lpstr>Copperplate Gothic Bold</vt:lpstr>
      <vt:lpstr>Gill Sans</vt:lpstr>
      <vt:lpstr>Gill Sans MT Ext Condensed Bold</vt:lpstr>
      <vt:lpstr>Harrington</vt:lpstr>
      <vt:lpstr>Impact</vt:lpstr>
      <vt:lpstr>League Gothic Regular</vt:lpstr>
      <vt:lpstr>Lucida Calligraphy</vt:lpstr>
      <vt:lpstr>MV Boli</vt:lpstr>
      <vt:lpstr>Nordique Inline</vt:lpstr>
      <vt:lpstr>Rastanty Cortez</vt:lpstr>
      <vt:lpstr>SBL Greek</vt:lpstr>
      <vt:lpstr>Symbol</vt:lpstr>
      <vt:lpstr>The Hand Extrablack</vt:lpstr>
      <vt:lpstr>Times New Roman</vt:lpstr>
      <vt:lpstr>Wide Latin</vt:lpstr>
      <vt:lpstr>Wingdings</vt:lpstr>
      <vt:lpstr>Wingdings 2</vt:lpstr>
      <vt:lpstr>Office Theme</vt:lpstr>
      <vt:lpstr>2_Office Theme</vt:lpstr>
      <vt:lpstr>5_Office Theme</vt:lpstr>
      <vt:lpstr>4_Office Theme</vt:lpstr>
      <vt:lpstr>6_Office Theme</vt:lpstr>
      <vt:lpstr>7_Office Theme</vt:lpstr>
      <vt:lpstr>Title &amp; Subtitle</vt:lpstr>
      <vt:lpstr>8_Office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Taylor Trying To Do?</vt:lpstr>
      <vt:lpstr>Word Study Driven Outline</vt:lpstr>
      <vt:lpstr>Literary Driven Outline</vt:lpstr>
      <vt:lpstr>Literary Driven Outline</vt:lpstr>
      <vt:lpstr>Made for  the Master</vt:lpstr>
      <vt:lpstr>Introducing the Context</vt:lpstr>
      <vt:lpstr>Lessons from the Literary Context</vt:lpstr>
      <vt:lpstr>Grace-Driven Ministry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Areas to Consider Pulling from the Context of the Book</vt:lpstr>
      <vt:lpstr>Areas to Consider</vt:lpstr>
      <vt:lpstr>Areas to Consider</vt:lpstr>
      <vt:lpstr>Areas to Consider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Parting Exhortation</vt:lpstr>
      <vt:lpstr>$20 Separately and $60 as a Set</vt:lpstr>
      <vt:lpstr>Spiritual Growth ResourceS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Brown</dc:creator>
  <cp:lastModifiedBy>Reginald D. Taylor</cp:lastModifiedBy>
  <cp:revision>7</cp:revision>
  <dcterms:created xsi:type="dcterms:W3CDTF">2022-08-23T15:52:43Z</dcterms:created>
  <dcterms:modified xsi:type="dcterms:W3CDTF">2026-06-25T18:11:16Z</dcterms:modified>
</cp:coreProperties>
</file>