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2" r:id="rId2"/>
    <p:sldMasterId id="2147483684" r:id="rId3"/>
    <p:sldMasterId id="2147483696" r:id="rId4"/>
    <p:sldMasterId id="2147483720" r:id="rId5"/>
    <p:sldMasterId id="2147483732" r:id="rId6"/>
    <p:sldMasterId id="2147483744" r:id="rId7"/>
  </p:sldMasterIdLst>
  <p:notesMasterIdLst>
    <p:notesMasterId r:id="rId92"/>
  </p:notesMasterIdLst>
  <p:sldIdLst>
    <p:sldId id="452" r:id="rId8"/>
    <p:sldId id="256" r:id="rId9"/>
    <p:sldId id="454" r:id="rId10"/>
    <p:sldId id="455" r:id="rId11"/>
    <p:sldId id="1153" r:id="rId12"/>
    <p:sldId id="453" r:id="rId13"/>
    <p:sldId id="261" r:id="rId14"/>
    <p:sldId id="439" r:id="rId15"/>
    <p:sldId id="440" r:id="rId16"/>
    <p:sldId id="257" r:id="rId17"/>
    <p:sldId id="441" r:id="rId18"/>
    <p:sldId id="442" r:id="rId19"/>
    <p:sldId id="443" r:id="rId20"/>
    <p:sldId id="444" r:id="rId21"/>
    <p:sldId id="456" r:id="rId22"/>
    <p:sldId id="457" r:id="rId23"/>
    <p:sldId id="461" r:id="rId24"/>
    <p:sldId id="274" r:id="rId25"/>
    <p:sldId id="458" r:id="rId26"/>
    <p:sldId id="459" r:id="rId27"/>
    <p:sldId id="460" r:id="rId28"/>
    <p:sldId id="269" r:id="rId29"/>
    <p:sldId id="462" r:id="rId30"/>
    <p:sldId id="270" r:id="rId31"/>
    <p:sldId id="463" r:id="rId32"/>
    <p:sldId id="272" r:id="rId33"/>
    <p:sldId id="464" r:id="rId34"/>
    <p:sldId id="465" r:id="rId35"/>
    <p:sldId id="466" r:id="rId36"/>
    <p:sldId id="276" r:id="rId37"/>
    <p:sldId id="333" r:id="rId38"/>
    <p:sldId id="332" r:id="rId39"/>
    <p:sldId id="334" r:id="rId40"/>
    <p:sldId id="467" r:id="rId41"/>
    <p:sldId id="277" r:id="rId42"/>
    <p:sldId id="468" r:id="rId43"/>
    <p:sldId id="292" r:id="rId44"/>
    <p:sldId id="293" r:id="rId45"/>
    <p:sldId id="268" r:id="rId46"/>
    <p:sldId id="331" r:id="rId47"/>
    <p:sldId id="470" r:id="rId48"/>
    <p:sldId id="471" r:id="rId49"/>
    <p:sldId id="340" r:id="rId50"/>
    <p:sldId id="342" r:id="rId51"/>
    <p:sldId id="469" r:id="rId52"/>
    <p:sldId id="356" r:id="rId53"/>
    <p:sldId id="472" r:id="rId54"/>
    <p:sldId id="341" r:id="rId55"/>
    <p:sldId id="343" r:id="rId56"/>
    <p:sldId id="344" r:id="rId57"/>
    <p:sldId id="1139" r:id="rId58"/>
    <p:sldId id="1140" r:id="rId59"/>
    <p:sldId id="1141" r:id="rId60"/>
    <p:sldId id="1142" r:id="rId61"/>
    <p:sldId id="296" r:id="rId62"/>
    <p:sldId id="347" r:id="rId63"/>
    <p:sldId id="349" r:id="rId64"/>
    <p:sldId id="351" r:id="rId65"/>
    <p:sldId id="352" r:id="rId66"/>
    <p:sldId id="353" r:id="rId67"/>
    <p:sldId id="354" r:id="rId68"/>
    <p:sldId id="355" r:id="rId69"/>
    <p:sldId id="1143" r:id="rId70"/>
    <p:sldId id="357" r:id="rId71"/>
    <p:sldId id="358" r:id="rId72"/>
    <p:sldId id="359" r:id="rId73"/>
    <p:sldId id="360" r:id="rId74"/>
    <p:sldId id="362" r:id="rId75"/>
    <p:sldId id="363" r:id="rId76"/>
    <p:sldId id="364" r:id="rId77"/>
    <p:sldId id="365" r:id="rId78"/>
    <p:sldId id="1144" r:id="rId79"/>
    <p:sldId id="368" r:id="rId80"/>
    <p:sldId id="369" r:id="rId81"/>
    <p:sldId id="372" r:id="rId82"/>
    <p:sldId id="381" r:id="rId83"/>
    <p:sldId id="379" r:id="rId84"/>
    <p:sldId id="386" r:id="rId85"/>
    <p:sldId id="387" r:id="rId86"/>
    <p:sldId id="437" r:id="rId87"/>
    <p:sldId id="282" r:id="rId88"/>
    <p:sldId id="316" r:id="rId89"/>
    <p:sldId id="317" r:id="rId90"/>
    <p:sldId id="258"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660066"/>
    <a:srgbClr val="00FFCC"/>
    <a:srgbClr val="000099"/>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E30258-0E62-428A-852C-CA8D704429B9}" v="204" dt="2026-06-25T01:57:19.2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3447" autoAdjust="0"/>
  </p:normalViewPr>
  <p:slideViewPr>
    <p:cSldViewPr snapToGrid="0">
      <p:cViewPr varScale="1">
        <p:scale>
          <a:sx n="59" d="100"/>
          <a:sy n="59" d="100"/>
        </p:scale>
        <p:origin x="940" y="52"/>
      </p:cViewPr>
      <p:guideLst/>
    </p:cSldViewPr>
  </p:slideViewPr>
  <p:outlineViewPr>
    <p:cViewPr>
      <p:scale>
        <a:sx n="33" d="100"/>
        <a:sy n="33" d="100"/>
      </p:scale>
      <p:origin x="0" y="-120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theme" Target="theme/theme1.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microsoft.com/office/2015/10/relationships/revisionInfo" Target="revisionInfo.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589A5-27CE-42E0-BBB6-C70FD446ED8F}" type="datetimeFigureOut">
              <a:rPr lang="en-US" smtClean="0"/>
              <a:t>6/25/2026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12FC0E-F7CB-4B24-9F1E-808488C4319C}" type="slidenum">
              <a:rPr lang="en-US" smtClean="0"/>
              <a:t>‹#›</a:t>
            </a:fld>
            <a:endParaRPr lang="en-US"/>
          </a:p>
        </p:txBody>
      </p:sp>
    </p:spTree>
    <p:extLst>
      <p:ext uri="{BB962C8B-B14F-4D97-AF65-F5344CB8AC3E}">
        <p14:creationId xmlns:p14="http://schemas.microsoft.com/office/powerpoint/2010/main" val="2317746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a:t>Be Studious, Stable, Steadfast, &amp; Standardized Outline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Imperative to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Importance of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Implications of Study</a:t>
            </a:r>
            <a:endParaRPr lang="en-US"/>
          </a:p>
          <a:p>
            <a:pPr marL="171450" indent="-171450">
              <a:buFont typeface="Wingdings" panose="05000000000000000000" pitchFamily="2" charset="2"/>
              <a:buChar char="v"/>
            </a:pPr>
            <a:r>
              <a:rPr lang="en-US"/>
              <a:t>2 Tim. 3:16-4:2 = The 7M’s</a:t>
            </a:r>
          </a:p>
          <a:p>
            <a:pPr marL="171450" indent="-171450">
              <a:buFont typeface="Wingdings" panose="05000000000000000000" pitchFamily="2" charset="2"/>
              <a:buChar char="v"/>
            </a:pPr>
            <a:r>
              <a:rPr lang="en-US"/>
              <a:t>Matt. 4:1-11 = Worldview, Warfare, Worship</a:t>
            </a:r>
          </a:p>
          <a:p>
            <a:pPr marL="171450" indent="-171450">
              <a:buFont typeface="Wingdings" panose="05000000000000000000" pitchFamily="2" charset="2"/>
              <a:buChar char="v"/>
            </a:pPr>
            <a:r>
              <a:rPr lang="en-US"/>
              <a:t>2 Tim. 2:1-2 = Scholarship for Discipleship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4FBF71-0B7C-4028-B15B-563653520F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040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a:t>Be Studious, Stable, Steadfast, &amp; Standardized Outline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Imperative to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Importance of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Implications of Study</a:t>
            </a:r>
            <a:endParaRPr lang="en-US"/>
          </a:p>
          <a:p>
            <a:pPr marL="171450" indent="-171450">
              <a:buFont typeface="Wingdings" panose="05000000000000000000" pitchFamily="2" charset="2"/>
              <a:buChar char="v"/>
            </a:pPr>
            <a:r>
              <a:rPr lang="en-US"/>
              <a:t>2 Tim. 3:16-4:2 = The 7M’s</a:t>
            </a:r>
          </a:p>
          <a:p>
            <a:pPr marL="171450" indent="-171450">
              <a:buFont typeface="Wingdings" panose="05000000000000000000" pitchFamily="2" charset="2"/>
              <a:buChar char="v"/>
            </a:pPr>
            <a:r>
              <a:rPr lang="en-US"/>
              <a:t>Matt. 4:1-11 = Worldview, Warfare, Worship</a:t>
            </a:r>
          </a:p>
          <a:p>
            <a:pPr marL="171450" indent="-171450">
              <a:buFont typeface="Wingdings" panose="05000000000000000000" pitchFamily="2" charset="2"/>
              <a:buChar char="v"/>
            </a:pPr>
            <a:r>
              <a:rPr lang="en-US"/>
              <a:t>2 Tim. 2:1-2 = Scholarship for Discipleship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4FBF71-0B7C-4028-B15B-563653520F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0740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v"/>
            </a:pPr>
            <a:r>
              <a:rPr lang="en-US"/>
              <a:t>Be Studious, Stable, Steadfast, &amp; Standardized Outline</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Imperative to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Importance of Study</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Implications of Study</a:t>
            </a:r>
            <a:endParaRPr lang="en-US"/>
          </a:p>
          <a:p>
            <a:pPr marL="171450" indent="-171450">
              <a:buFont typeface="Wingdings" panose="05000000000000000000" pitchFamily="2" charset="2"/>
              <a:buChar char="v"/>
            </a:pPr>
            <a:r>
              <a:rPr lang="en-US"/>
              <a:t>2 Tim. 3:16-4:2 = The 7M’s</a:t>
            </a:r>
          </a:p>
          <a:p>
            <a:pPr marL="171450" indent="-171450">
              <a:buFont typeface="Wingdings" panose="05000000000000000000" pitchFamily="2" charset="2"/>
              <a:buChar char="v"/>
            </a:pPr>
            <a:r>
              <a:rPr lang="en-US"/>
              <a:t>Matt. 4:1-11 = Worldview, Warfare, Worship</a:t>
            </a:r>
          </a:p>
          <a:p>
            <a:pPr marL="171450" indent="-171450">
              <a:buFont typeface="Wingdings" panose="05000000000000000000" pitchFamily="2" charset="2"/>
              <a:buChar char="v"/>
            </a:pPr>
            <a:r>
              <a:rPr lang="en-US"/>
              <a:t>2 Tim. 2:1-2 = Scholarship for Discipleship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D4FBF71-0B7C-4028-B15B-563653520F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4540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E247-9BE6-8569-FBF8-21EE692561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CC557-477C-7540-9D68-B4768B264A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135A16-A944-FA22-A07D-C4EBF7DB34A9}"/>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6003230A-620A-CE2E-1734-D2D7D332DD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1921BD-CE20-DC0D-BDD9-7AE315CCC80C}"/>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357077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6A6CC-3C04-1CDB-159A-F1A2E61824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13CB3F-DE2C-4FF8-573F-2851B79F43F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63A0DE-0A0A-AF06-31F4-47F8D461FA9A}"/>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A59CC2EA-80FE-32BC-4F5D-5AF1349F8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F934C0-B04F-9AD1-98B0-1186C94139B4}"/>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171403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3B47F-5EF6-5264-CF32-B0D9F65F3D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4526A1-E221-EE09-E768-9450C3AB35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8C9FFE-26A1-E6B2-E6AF-AAFEAF2B9E8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3135BB05-F2B0-2CDB-0FEF-AA360CD9BD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D9DD09-49F0-0AF7-ADE4-E291409EBE03}"/>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6027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B5029-9447-DD64-3659-E33BF00C34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8D59BE-DA97-295C-C9F7-87F24AB658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09259C-EC6E-9B61-2CCC-31C97AA78D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B8B9EE-6941-A6AB-A2B6-96299F0616A5}"/>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BC28B675-6FA4-9EB0-5FBF-4B39D50781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616363-3987-C56B-219A-F0F0C6673A84}"/>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215542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5FBBE-FD39-3BDA-7590-9E98777155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0C59C2-E906-F7D8-E467-219CF9E344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A83453-83AF-3318-23BC-44F10232400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A44877-8D7A-773A-9ED4-D70B9E312C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A32B930-D63F-DD4A-A63D-ED82A742A6C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B89F9B-96A0-C411-FECD-C6BC43331F1D}"/>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8" name="Footer Placeholder 7">
            <a:extLst>
              <a:ext uri="{FF2B5EF4-FFF2-40B4-BE49-F238E27FC236}">
                <a16:creationId xmlns:a16="http://schemas.microsoft.com/office/drawing/2014/main" id="{C6F3B467-95CD-F391-AECF-E9A7C63A59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F37F9CF-EF9C-85E3-B350-B7CD7C46FB07}"/>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84559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58007-6D58-F4BA-D903-5DE2276770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65D687-6582-2C43-3FDD-C75FA0D89177}"/>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4" name="Footer Placeholder 3">
            <a:extLst>
              <a:ext uri="{FF2B5EF4-FFF2-40B4-BE49-F238E27FC236}">
                <a16:creationId xmlns:a16="http://schemas.microsoft.com/office/drawing/2014/main" id="{DFCCAD2D-A4AC-F8CD-D8D8-22599F6146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EA4E6F-59E2-8AAC-8DB6-27070CB791CA}"/>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202776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3786FB-B590-4E63-9E17-767BC8F0C77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3" name="Footer Placeholder 2">
            <a:extLst>
              <a:ext uri="{FF2B5EF4-FFF2-40B4-BE49-F238E27FC236}">
                <a16:creationId xmlns:a16="http://schemas.microsoft.com/office/drawing/2014/main" id="{651352CE-BB19-60A8-38B6-05BAD39E7F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473435-6C7D-BD72-85BB-19712B2462EB}"/>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2090500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D412-7F12-2097-0BF6-4E668BBA0D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5FA927-B207-21E4-2C10-48816AF0D7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2D42FE-87DD-435F-7FCF-DD5FAEE171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2DD3AA-B5A4-C04E-E661-0A5C220AEDB3}"/>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2C22AAEE-F7A7-4BC2-B38C-AF063104AB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247E68-307E-58C3-5FDD-7A4FE969E06B}"/>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718341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B52B-54EF-F20D-2CD7-F32CBBA84D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05AA36-20BB-F739-FD54-2BE1E6FCE1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0BEB7D-DD42-3E76-5ED6-1653806B97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949395-EE16-1248-FBDF-35CFF222B74A}"/>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6" name="Footer Placeholder 5">
            <a:extLst>
              <a:ext uri="{FF2B5EF4-FFF2-40B4-BE49-F238E27FC236}">
                <a16:creationId xmlns:a16="http://schemas.microsoft.com/office/drawing/2014/main" id="{354A747A-5195-56B7-CFB7-DC23AB7D6B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80975D-BE7B-300C-0525-B925F6815D58}"/>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291299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00A2B-37EF-199B-C98E-A23304AF0E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DF7598-5F24-0B90-77D4-AF104BD9A8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CAD64D-457D-BF17-30BC-ED431253F104}"/>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ACFF5AD6-D448-F588-37C1-42E087CFCF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3ED15D-E0A7-10FF-141C-7C256DA9D815}"/>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319408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1DAAD7-31BF-93FD-D246-263B2363F2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BA3974-4066-F981-07FB-E63C0D0946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2A4D55-5B9F-D44C-7C38-75A62EFE09B0}"/>
              </a:ext>
            </a:extLst>
          </p:cNvPr>
          <p:cNvSpPr>
            <a:spLocks noGrp="1"/>
          </p:cNvSpPr>
          <p:nvPr>
            <p:ph type="dt" sz="half" idx="10"/>
          </p:nvPr>
        </p:nvSpPr>
        <p:spPr/>
        <p:txBody>
          <a:body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1948A463-610C-AA84-C5C6-32814D377E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24E4EB-73CD-B263-0A25-0607B149476D}"/>
              </a:ext>
            </a:extLst>
          </p:cNvPr>
          <p:cNvSpPr>
            <a:spLocks noGrp="1"/>
          </p:cNvSpPr>
          <p:nvPr>
            <p:ph type="sldNum" sz="quarter" idx="12"/>
          </p:nvPr>
        </p:nvSpPr>
        <p:spPr/>
        <p:txBody>
          <a:bodyPr/>
          <a:lstStyle/>
          <a:p>
            <a:fld id="{0E58328A-E973-5043-BA12-BEB385D048BB}" type="slidenum">
              <a:rPr lang="en-US" smtClean="0"/>
              <a:t>‹#›</a:t>
            </a:fld>
            <a:endParaRPr lang="en-US"/>
          </a:p>
        </p:txBody>
      </p:sp>
    </p:spTree>
    <p:extLst>
      <p:ext uri="{BB962C8B-B14F-4D97-AF65-F5344CB8AC3E}">
        <p14:creationId xmlns:p14="http://schemas.microsoft.com/office/powerpoint/2010/main" val="4123110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4138298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813214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35301342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6330623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4D4B13-0B38-4E90-BFC4-9E225C98A89C}"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9017347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4D4B13-0B38-4E90-BFC4-9E225C98A89C}"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7770024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4D4B13-0B38-4E90-BFC4-9E225C98A89C}"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7887364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29736329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54D4B13-0B38-4E90-BFC4-9E225C98A89C}"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4264991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11553590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4D4B13-0B38-4E90-BFC4-9E225C98A89C}"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30B7F-9B25-4372-B871-4B7726A0000F}" type="slidenum">
              <a:rPr lang="en-US" smtClean="0"/>
              <a:t>‹#›</a:t>
            </a:fld>
            <a:endParaRPr lang="en-US"/>
          </a:p>
        </p:txBody>
      </p:sp>
    </p:spTree>
    <p:extLst>
      <p:ext uri="{BB962C8B-B14F-4D97-AF65-F5344CB8AC3E}">
        <p14:creationId xmlns:p14="http://schemas.microsoft.com/office/powerpoint/2010/main" val="3609781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4"/>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7020302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1902663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47"/>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2" y="4589472"/>
            <a:ext cx="10515600" cy="1500187"/>
          </a:xfrm>
        </p:spPr>
        <p:txBody>
          <a:bodyPr/>
          <a:lstStyle>
            <a:lvl1pPr marL="0" indent="0">
              <a:buNone/>
              <a:defRPr sz="24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0719263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7850413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4"/>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7" y="1681164"/>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7"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15FF249-DEED-4D6C-91E1-579131071560}"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31761105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5FF249-DEED-4D6C-91E1-579131071560}"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5552010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5FF249-DEED-4D6C-91E1-579131071560}"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465559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9"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92" y="987434"/>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1" y="2057400"/>
            <a:ext cx="393223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25043807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1" y="457200"/>
            <a:ext cx="3932239"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92" y="987434"/>
            <a:ext cx="6172201"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91" y="2057400"/>
            <a:ext cx="3932239"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15FF249-DEED-4D6C-91E1-579131071560}"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599707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12377581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3" y="365126"/>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5FF249-DEED-4D6C-91E1-579131071560}"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BEB2AC-2FBC-4599-BA8B-465924A76A3C}" type="slidenum">
              <a:rPr lang="en-US" smtClean="0"/>
              <a:t>‹#›</a:t>
            </a:fld>
            <a:endParaRPr lang="en-US"/>
          </a:p>
        </p:txBody>
      </p:sp>
    </p:spTree>
    <p:extLst>
      <p:ext uri="{BB962C8B-B14F-4D97-AF65-F5344CB8AC3E}">
        <p14:creationId xmlns:p14="http://schemas.microsoft.com/office/powerpoint/2010/main" val="5102579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061500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7534699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06063041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845865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F1CF13-B64D-4E53-B087-EFC2667E6548}"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12673912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F1CF13-B64D-4E53-B087-EFC2667E6548}"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17021401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1CF13-B64D-4E53-B087-EFC2667E6548}"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0510314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2786165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F1CF13-B64D-4E53-B087-EFC2667E654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42887299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27091430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F1CF13-B64D-4E53-B087-EFC2667E654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F482B-CFC4-426B-8D01-613D89502944}" type="slidenum">
              <a:rPr lang="en-US" smtClean="0"/>
              <a:t>‹#›</a:t>
            </a:fld>
            <a:endParaRPr lang="en-US"/>
          </a:p>
        </p:txBody>
      </p:sp>
    </p:spTree>
    <p:extLst>
      <p:ext uri="{BB962C8B-B14F-4D97-AF65-F5344CB8AC3E}">
        <p14:creationId xmlns:p14="http://schemas.microsoft.com/office/powerpoint/2010/main" val="31268451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9886249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5040175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9582596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24448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B6725E6-F74D-42CC-AE03-5EACD1C076B8}"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93191333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B6725E6-F74D-42CC-AE03-5EACD1C076B8}"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19737169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6725E6-F74D-42CC-AE03-5EACD1C076B8}"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32165308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17388971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B6725E6-F74D-42CC-AE03-5EACD1C076B8}"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5741035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38519249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6725E6-F74D-42CC-AE03-5EACD1C076B8}"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118F0-B6EB-4C97-AC79-9E2E42A95AB5}" type="slidenum">
              <a:rPr lang="en-US" smtClean="0"/>
              <a:t>‹#›</a:t>
            </a:fld>
            <a:endParaRPr lang="en-US"/>
          </a:p>
        </p:txBody>
      </p:sp>
    </p:spTree>
    <p:extLst>
      <p:ext uri="{BB962C8B-B14F-4D97-AF65-F5344CB8AC3E}">
        <p14:creationId xmlns:p14="http://schemas.microsoft.com/office/powerpoint/2010/main" val="25432478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8780995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88817048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21261975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7916078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A0211C-87A8-4E43-8FED-25A744539A7F}" type="datetimeFigureOut">
              <a:rPr lang="en-US" smtClean="0"/>
              <a:t>6/25/2026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5637746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A0211C-87A8-4E43-8FED-25A744539A7F}" type="datetimeFigureOut">
              <a:rPr lang="en-US" smtClean="0"/>
              <a:t>6/25/2026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9019939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A0211C-87A8-4E43-8FED-25A744539A7F}" type="datetimeFigureOut">
              <a:rPr lang="en-US" smtClean="0"/>
              <a:t>6/25/2026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7356017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38462232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8A0211C-87A8-4E43-8FED-25A744539A7F}" type="datetimeFigureOut">
              <a:rPr lang="en-US" smtClean="0"/>
              <a:t>6/25/2026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4551000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20446648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A0211C-87A8-4E43-8FED-25A744539A7F}" type="datetimeFigureOut">
              <a:rPr lang="en-US" smtClean="0"/>
              <a:t>6/25/2026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2A6D62-1DA7-4BBC-A992-D79C3E0295D4}" type="slidenum">
              <a:rPr lang="en-US" smtClean="0"/>
              <a:t>‹#›</a:t>
            </a:fld>
            <a:endParaRPr lang="en-US"/>
          </a:p>
        </p:txBody>
      </p:sp>
    </p:spTree>
    <p:extLst>
      <p:ext uri="{BB962C8B-B14F-4D97-AF65-F5344CB8AC3E}">
        <p14:creationId xmlns:p14="http://schemas.microsoft.com/office/powerpoint/2010/main" val="1785594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1E5F5-80CE-466F-ECDE-D0FEF72BD4D7}"/>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0136D638-70E0-16D7-56ED-60B17EDAF63A}"/>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78DBDCB-A09D-2360-6128-70595335C5F4}"/>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D5F0BE31-B1A6-C45D-0D9A-202F597A39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4F8499-A33E-68D2-4204-23226B0ABBA2}"/>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3780505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9FAE2-D738-C168-D993-D44E372229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ABAD86-53EB-A5C5-EA00-0F3C7312A5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C60B19-F3A5-370F-172E-E74FD0FB407B}"/>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DD7159BC-323A-EB08-D9DD-7B53FF7192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265D8-1350-B8C4-C3CA-1E14F5217A11}"/>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286800320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DC03E-2220-CF5A-DA3C-48C637D316DF}"/>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EB261CA2-85FE-2B08-F92A-CEC0FCBF66B4}"/>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677B43-7287-5BEC-7627-3CDA8CBBC33A}"/>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B2A41F96-5C57-91BC-0C17-C7E27A5F46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C194FE-2A3C-A4B2-8EC5-869658EC5582}"/>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267131176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091B4-E3B6-420E-7169-62A8DDDF8C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D86122-5A83-9382-6144-6A0B1FFFEA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BA8F87-7FDC-A625-2810-C1DB34A800D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1557008-F415-82AC-92E6-BD781122764D}"/>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6" name="Footer Placeholder 5">
            <a:extLst>
              <a:ext uri="{FF2B5EF4-FFF2-40B4-BE49-F238E27FC236}">
                <a16:creationId xmlns:a16="http://schemas.microsoft.com/office/drawing/2014/main" id="{8B0C869B-80CE-0F78-47F1-37216AB457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6B3701-CD3B-81B0-4677-69B28B5E98B6}"/>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271231178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84C26-F802-9E20-0905-A1162557D35B}"/>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9B6B9CD-F332-BA6B-6673-0D10BB9B6DEB}"/>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FB7925F-300B-3523-7FA1-5189116E4BA6}"/>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EFFCA9-2242-0D47-BF4C-EA93C7A6A5E0}"/>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26B51D47-E252-6016-7E90-A07B9C52B77A}"/>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1C9E1A-BD91-F3A3-6D58-ABAD2E9081CF}"/>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8" name="Footer Placeholder 7">
            <a:extLst>
              <a:ext uri="{FF2B5EF4-FFF2-40B4-BE49-F238E27FC236}">
                <a16:creationId xmlns:a16="http://schemas.microsoft.com/office/drawing/2014/main" id="{B2DD0207-BFCA-AFCA-E9E6-C6A49EACE2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FFC8B6-20D7-0CFC-842C-B65949E73DFA}"/>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1352895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1002F-032A-1D55-9395-2A39135120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46CEC4-CD26-063B-39CE-5458D78535FF}"/>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4" name="Footer Placeholder 3">
            <a:extLst>
              <a:ext uri="{FF2B5EF4-FFF2-40B4-BE49-F238E27FC236}">
                <a16:creationId xmlns:a16="http://schemas.microsoft.com/office/drawing/2014/main" id="{570F084F-809B-A831-8E59-65B6087060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C181E2A-B860-1561-B018-23FE665F815F}"/>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5790916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87171C-A3DE-D1F7-9BAA-C7D3FFBB991D}"/>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3" name="Footer Placeholder 2">
            <a:extLst>
              <a:ext uri="{FF2B5EF4-FFF2-40B4-BE49-F238E27FC236}">
                <a16:creationId xmlns:a16="http://schemas.microsoft.com/office/drawing/2014/main" id="{AC4DC249-9450-26E6-16F2-20CA8683D3F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85469A-EFDE-327A-96E4-8D48091DE031}"/>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1963583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7DBD-CD55-DBF3-BD29-F78C4332EADD}"/>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C97230C-9261-5CF4-CDD6-1D84EC48FC64}"/>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E69DFA-954E-BBD9-791C-BE6284FCAD7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7F4EE36-9635-7EC2-8A28-40D41F6EBE97}"/>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6" name="Footer Placeholder 5">
            <a:extLst>
              <a:ext uri="{FF2B5EF4-FFF2-40B4-BE49-F238E27FC236}">
                <a16:creationId xmlns:a16="http://schemas.microsoft.com/office/drawing/2014/main" id="{CA9E42E5-7F4B-FEBF-0E29-CBA0A9970B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7A926C-BDD4-849F-2315-47FBAFC3D9DB}"/>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65387742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E5DFA-4FBD-5C6F-605B-BCE4761B6ACE}"/>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B3622D7-B2B3-05B1-C4DA-9E9D1868FABE}"/>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EBC24E1-C2A3-C7B5-E8F7-82DD7EDF07BB}"/>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F509009-9F30-5FD4-7EAF-3C77049E0E9F}"/>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6" name="Footer Placeholder 5">
            <a:extLst>
              <a:ext uri="{FF2B5EF4-FFF2-40B4-BE49-F238E27FC236}">
                <a16:creationId xmlns:a16="http://schemas.microsoft.com/office/drawing/2014/main" id="{B7E9C69A-A08A-EAB9-0141-E459F5CDDA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F21F9A-CC69-92D5-5019-C62BED93D38D}"/>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730176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71C7-A682-34F0-F20C-6146AE34C02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00A50E3-6445-8D73-043B-77DC9A7BD2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53846B-B969-1167-4E59-47DFDE4F5A8D}"/>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0CCA7842-BB26-D7E9-FA01-B2268FC7D7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ED6CD-0E5B-D87C-9144-F4841D87D7DD}"/>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7082668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EA94F-93D8-DCA8-FFDB-7ED9C33DBFD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4CF65F-1BAD-8A14-59C6-A5CEF07B5F0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FAF8D1-533C-8BB5-1B60-A15A916D4F8D}"/>
              </a:ext>
            </a:extLst>
          </p:cNvPr>
          <p:cNvSpPr>
            <a:spLocks noGrp="1"/>
          </p:cNvSpPr>
          <p:nvPr>
            <p:ph type="dt" sz="half" idx="10"/>
          </p:nvPr>
        </p:nvSpPr>
        <p:spPr/>
        <p:txBody>
          <a:body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0F06EA7C-D28E-E8E3-7A36-784ECBDA60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5593EC-28C8-BBE5-3949-7DB8FC6043A3}"/>
              </a:ext>
            </a:extLst>
          </p:cNvPr>
          <p:cNvSpPr>
            <a:spLocks noGrp="1"/>
          </p:cNvSpPr>
          <p:nvPr>
            <p:ph type="sldNum" sz="quarter" idx="12"/>
          </p:nvPr>
        </p:nvSpPr>
        <p:spPr/>
        <p:txBody>
          <a:bodyPr/>
          <a:lstStyle/>
          <a:p>
            <a:fld id="{1667C101-AB9D-4DC1-AC96-E94E748453A2}" type="slidenum">
              <a:rPr lang="en-US" smtClean="0"/>
              <a:t>‹#›</a:t>
            </a:fld>
            <a:endParaRPr lang="en-US"/>
          </a:p>
        </p:txBody>
      </p:sp>
    </p:spTree>
    <p:extLst>
      <p:ext uri="{BB962C8B-B14F-4D97-AF65-F5344CB8AC3E}">
        <p14:creationId xmlns:p14="http://schemas.microsoft.com/office/powerpoint/2010/main" val="1213443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bmp"/><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AEBD20-0EE1-D327-E999-8054DE258C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288589C-9B7F-5A43-FF55-E40334E461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4A4ACD-06EE-D0E3-DFA8-C1BB045167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0B68E-2A44-114D-B65C-3853D633289A}" type="datetimeFigureOut">
              <a:rPr lang="en-US" smtClean="0"/>
              <a:t>6/25/2026</a:t>
            </a:fld>
            <a:endParaRPr lang="en-US"/>
          </a:p>
        </p:txBody>
      </p:sp>
      <p:sp>
        <p:nvSpPr>
          <p:cNvPr id="5" name="Footer Placeholder 4">
            <a:extLst>
              <a:ext uri="{FF2B5EF4-FFF2-40B4-BE49-F238E27FC236}">
                <a16:creationId xmlns:a16="http://schemas.microsoft.com/office/drawing/2014/main" id="{EB912A40-9939-17A5-FAB9-5792503E3C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8DBF7A-42EC-8FA8-957A-301002117C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8328A-E973-5043-BA12-BEB385D048BB}" type="slidenum">
              <a:rPr lang="en-US" smtClean="0"/>
              <a:t>‹#›</a:t>
            </a:fld>
            <a:endParaRPr lang="en-US"/>
          </a:p>
        </p:txBody>
      </p:sp>
    </p:spTree>
    <p:extLst>
      <p:ext uri="{BB962C8B-B14F-4D97-AF65-F5344CB8AC3E}">
        <p14:creationId xmlns:p14="http://schemas.microsoft.com/office/powerpoint/2010/main" val="985357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4D4B13-0B38-4E90-BFC4-9E225C98A89C}"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30B7F-9B25-4372-B871-4B7726A0000F}" type="slidenum">
              <a:rPr lang="en-US" smtClean="0"/>
              <a:t>‹#›</a:t>
            </a:fld>
            <a:endParaRPr lang="en-US"/>
          </a:p>
        </p:txBody>
      </p:sp>
    </p:spTree>
    <p:extLst>
      <p:ext uri="{BB962C8B-B14F-4D97-AF65-F5344CB8AC3E}">
        <p14:creationId xmlns:p14="http://schemas.microsoft.com/office/powerpoint/2010/main" val="10758878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9"/>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5FF249-DEED-4D6C-91E1-579131071560}" type="datetimeFigureOut">
              <a:rPr lang="en-US" smtClean="0"/>
              <a:t>6/25/2026</a:t>
            </a:fld>
            <a:endParaRPr lang="en-US"/>
          </a:p>
        </p:txBody>
      </p:sp>
      <p:sp>
        <p:nvSpPr>
          <p:cNvPr id="5" name="Footer Placeholder 4"/>
          <p:cNvSpPr>
            <a:spLocks noGrp="1"/>
          </p:cNvSpPr>
          <p:nvPr>
            <p:ph type="ftr" sz="quarter" idx="3"/>
          </p:nvPr>
        </p:nvSpPr>
        <p:spPr>
          <a:xfrm>
            <a:off x="4038601" y="635635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EB2AC-2FBC-4599-BA8B-465924A76A3C}" type="slidenum">
              <a:rPr lang="en-US" smtClean="0"/>
              <a:t>‹#›</a:t>
            </a:fld>
            <a:endParaRPr lang="en-US"/>
          </a:p>
        </p:txBody>
      </p:sp>
    </p:spTree>
    <p:extLst>
      <p:ext uri="{BB962C8B-B14F-4D97-AF65-F5344CB8AC3E}">
        <p14:creationId xmlns:p14="http://schemas.microsoft.com/office/powerpoint/2010/main" val="13876043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F1CF13-B64D-4E53-B087-EFC2667E6548}"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F482B-CFC4-426B-8D01-613D89502944}" type="slidenum">
              <a:rPr lang="en-US" smtClean="0"/>
              <a:t>‹#›</a:t>
            </a:fld>
            <a:endParaRPr lang="en-US"/>
          </a:p>
        </p:txBody>
      </p:sp>
    </p:spTree>
    <p:extLst>
      <p:ext uri="{BB962C8B-B14F-4D97-AF65-F5344CB8AC3E}">
        <p14:creationId xmlns:p14="http://schemas.microsoft.com/office/powerpoint/2010/main" val="5642892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25E6-F74D-42CC-AE03-5EACD1C076B8}" type="datetimeFigureOut">
              <a:rPr lang="en-US" smtClean="0"/>
              <a:t>6/25/2026</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4118F0-B6EB-4C97-AC79-9E2E42A95AB5}" type="slidenum">
              <a:rPr lang="en-US" smtClean="0"/>
              <a:t>‹#›</a:t>
            </a:fld>
            <a:endParaRPr lang="en-US"/>
          </a:p>
        </p:txBody>
      </p:sp>
    </p:spTree>
    <p:extLst>
      <p:ext uri="{BB962C8B-B14F-4D97-AF65-F5344CB8AC3E}">
        <p14:creationId xmlns:p14="http://schemas.microsoft.com/office/powerpoint/2010/main" val="143402205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A0211C-87A8-4E43-8FED-25A744539A7F}" type="datetimeFigureOut">
              <a:rPr lang="en-US" smtClean="0"/>
              <a:t>6/25/2026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2A6D62-1DA7-4BBC-A992-D79C3E0295D4}" type="slidenum">
              <a:rPr lang="en-US" smtClean="0"/>
              <a:t>‹#›</a:t>
            </a:fld>
            <a:endParaRPr lang="en-US"/>
          </a:p>
        </p:txBody>
      </p:sp>
    </p:spTree>
    <p:extLst>
      <p:ext uri="{BB962C8B-B14F-4D97-AF65-F5344CB8AC3E}">
        <p14:creationId xmlns:p14="http://schemas.microsoft.com/office/powerpoint/2010/main" val="138887290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BBB594-2225-973F-944B-CE43C240A88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974860-DDF3-360C-CFA1-877971B433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4B0B5-FA4E-F9C1-1295-E81F125D46F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59C2F82-EC0F-4944-9886-B31239EB211A}" type="datetimeFigureOut">
              <a:rPr lang="en-US" smtClean="0"/>
              <a:t>6/25/2026</a:t>
            </a:fld>
            <a:endParaRPr lang="en-US"/>
          </a:p>
        </p:txBody>
      </p:sp>
      <p:sp>
        <p:nvSpPr>
          <p:cNvPr id="5" name="Footer Placeholder 4">
            <a:extLst>
              <a:ext uri="{FF2B5EF4-FFF2-40B4-BE49-F238E27FC236}">
                <a16:creationId xmlns:a16="http://schemas.microsoft.com/office/drawing/2014/main" id="{995FBA37-ED63-4DD2-2644-5D9BCCB8765E}"/>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82D958-D89A-0AAD-1F97-A27867A997E6}"/>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667C101-AB9D-4DC1-AC96-E94E748453A2}" type="slidenum">
              <a:rPr lang="en-US" smtClean="0"/>
              <a:t>‹#›</a:t>
            </a:fld>
            <a:endParaRPr lang="en-US"/>
          </a:p>
        </p:txBody>
      </p:sp>
    </p:spTree>
    <p:extLst>
      <p:ext uri="{BB962C8B-B14F-4D97-AF65-F5344CB8AC3E}">
        <p14:creationId xmlns:p14="http://schemas.microsoft.com/office/powerpoint/2010/main" val="308945731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7.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jpeg"/><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eg"/><Relationship Id="rId1" Type="http://schemas.openxmlformats.org/officeDocument/2006/relationships/slideLayout" Target="../slideLayouts/slideLayout57.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46.xml"/><Relationship Id="rId5" Type="http://schemas.openxmlformats.org/officeDocument/2006/relationships/image" Target="../media/image19.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xml"/><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6.xml"/><Relationship Id="rId5" Type="http://schemas.openxmlformats.org/officeDocument/2006/relationships/image" Target="../media/image26.jpg"/><Relationship Id="rId4" Type="http://schemas.openxmlformats.org/officeDocument/2006/relationships/image" Target="../media/image25.jpg"/></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1.jpeg"/><Relationship Id="rId1" Type="http://schemas.openxmlformats.org/officeDocument/2006/relationships/slideLayout" Target="../slideLayouts/slideLayout46.xml"/><Relationship Id="rId5" Type="http://schemas.openxmlformats.org/officeDocument/2006/relationships/image" Target="../media/image29.jpg"/><Relationship Id="rId4" Type="http://schemas.openxmlformats.org/officeDocument/2006/relationships/image" Target="../media/image28.jpg"/></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1.jpeg"/><Relationship Id="rId1" Type="http://schemas.openxmlformats.org/officeDocument/2006/relationships/slideLayout" Target="../slideLayouts/slideLayout46.xml"/><Relationship Id="rId5" Type="http://schemas.openxmlformats.org/officeDocument/2006/relationships/image" Target="../media/image32.jp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1.jpeg"/><Relationship Id="rId1" Type="http://schemas.openxmlformats.org/officeDocument/2006/relationships/slideLayout" Target="../slideLayouts/slideLayout46.xml"/><Relationship Id="rId5" Type="http://schemas.openxmlformats.org/officeDocument/2006/relationships/image" Target="../media/image35.png"/><Relationship Id="rId4" Type="http://schemas.openxmlformats.org/officeDocument/2006/relationships/image" Target="../media/image34.jpg"/></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11.jpeg"/><Relationship Id="rId1" Type="http://schemas.openxmlformats.org/officeDocument/2006/relationships/slideLayout" Target="../slideLayouts/slideLayout46.xml"/><Relationship Id="rId5" Type="http://schemas.openxmlformats.org/officeDocument/2006/relationships/image" Target="../media/image38.jpg"/><Relationship Id="rId4" Type="http://schemas.openxmlformats.org/officeDocument/2006/relationships/image" Target="../media/image37.jpg"/></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7.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svg"/><Relationship Id="rId1" Type="http://schemas.openxmlformats.org/officeDocument/2006/relationships/slideLayout" Target="../slideLayouts/slideLayout46.xml"/><Relationship Id="rId4" Type="http://schemas.openxmlformats.org/officeDocument/2006/relationships/image" Target="../media/image42.png"/></Relationships>
</file>

<file path=ppt/slides/_rels/slide5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0.svg"/><Relationship Id="rId1" Type="http://schemas.openxmlformats.org/officeDocument/2006/relationships/slideLayout" Target="../slideLayouts/slideLayout46.xml"/><Relationship Id="rId5" Type="http://schemas.openxmlformats.org/officeDocument/2006/relationships/image" Target="../media/image45.jpg"/><Relationship Id="rId4" Type="http://schemas.openxmlformats.org/officeDocument/2006/relationships/image" Target="../media/image44.jpg"/></Relationships>
</file>

<file path=ppt/slides/_rels/slide53.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0.svg"/><Relationship Id="rId1" Type="http://schemas.openxmlformats.org/officeDocument/2006/relationships/slideLayout" Target="../slideLayouts/slideLayout46.xml"/><Relationship Id="rId5" Type="http://schemas.openxmlformats.org/officeDocument/2006/relationships/image" Target="../media/image48.jpg"/><Relationship Id="rId4" Type="http://schemas.openxmlformats.org/officeDocument/2006/relationships/image" Target="../media/image47.jpg"/></Relationships>
</file>

<file path=ppt/slides/_rels/slide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hyperlink" Target="https://www.olivetree.com/bible/?query=Mark+4%3A24&amp;version=NIV" TargetMode="Externa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hyperlink" Target="https://www.olivetree.com/bible/?query=James+2%3A17&amp;version=NIV" TargetMode="External"/><Relationship Id="rId5" Type="http://schemas.openxmlformats.org/officeDocument/2006/relationships/hyperlink" Target="https://www.olivetree.com/bible/?query=1+John+2%3A5-6&amp;version=NIV" TargetMode="External"/><Relationship Id="rId4" Type="http://schemas.openxmlformats.org/officeDocument/2006/relationships/hyperlink" Target="https://www.olivetree.com/bible/?query=Heb+5%3A14&amp;version=NIV" TargetMode="External"/></Relationships>
</file>

<file path=ppt/slides/_rels/slide7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www.preceptaustin.org/Memorizing_His_Word" TargetMode="External"/><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hyperlink" Target="https://www.preceptaustin.org/Application_meditate"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79.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9.jpeg"/><Relationship Id="rId1" Type="http://schemas.openxmlformats.org/officeDocument/2006/relationships/slideLayout" Target="../slideLayouts/slideLayout13.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8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6.xml"/></Relationships>
</file>

<file path=ppt/slides/_rels/slide8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7710B-55F5-D909-4A9B-13AA57C1C2EC}"/>
            </a:ext>
          </a:extLst>
        </p:cNvPr>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6CB391CF-0878-7319-F0B0-FB20E16220E6}"/>
              </a:ext>
            </a:extLst>
          </p:cNvPr>
          <p:cNvPicPr>
            <a:picLocks noChangeAspect="1"/>
          </p:cNvPicPr>
          <p:nvPr/>
        </p:nvPicPr>
        <p:blipFill>
          <a:blip r:embed="rId2"/>
          <a:stretch>
            <a:fillRect/>
          </a:stretch>
        </p:blipFill>
        <p:spPr>
          <a:xfrm>
            <a:off x="56795" y="0"/>
            <a:ext cx="12192000" cy="6858000"/>
          </a:xfrm>
          <a:prstGeom prst="rect">
            <a:avLst/>
          </a:prstGeom>
        </p:spPr>
      </p:pic>
      <p:pic>
        <p:nvPicPr>
          <p:cNvPr id="6" name="Picture 5">
            <a:extLst>
              <a:ext uri="{FF2B5EF4-FFF2-40B4-BE49-F238E27FC236}">
                <a16:creationId xmlns:a16="http://schemas.microsoft.com/office/drawing/2014/main" id="{468D9D54-9CAD-728B-7507-583C097B3731}"/>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02689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1A51BD0B-0CB7-ED1D-4303-899C14CD4B86}"/>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F5954AA7-1433-F1D5-1A3B-1284DCE0F2B2}"/>
              </a:ext>
            </a:extLst>
          </p:cNvPr>
          <p:cNvSpPr/>
          <p:nvPr/>
        </p:nvSpPr>
        <p:spPr>
          <a:xfrm>
            <a:off x="2228466" y="-104849"/>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9BCA7D5C-7AC8-93A5-B715-2AB6A42FDA0C}"/>
              </a:ext>
            </a:extLst>
          </p:cNvPr>
          <p:cNvSpPr/>
          <p:nvPr/>
        </p:nvSpPr>
        <p:spPr>
          <a:xfrm>
            <a:off x="-2" y="818481"/>
            <a:ext cx="12192002" cy="4985980"/>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Thinking Holistically as an </a:t>
            </a:r>
          </a:p>
          <a:p>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Expository Preacher</a:t>
            </a: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38100" cmpd="sng">
                  <a:solidFill>
                    <a:srgbClr val="00B05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lin Sans FB Demi" panose="020E0802020502020306" pitchFamily="34" charset="0"/>
                <a:sym typeface="Wingdings" panose="05000000000000000000" pitchFamily="2" charset="2"/>
              </a:rPr>
              <a:t>Thinking Hermeneutically for </a:t>
            </a:r>
          </a:p>
          <a:p>
            <a:r>
              <a:rPr lang="en-US" sz="4400" b="1" dirty="0">
                <a:ln w="38100" cmpd="sng">
                  <a:solidFill>
                    <a:srgbClr val="00B05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lin Sans FB Demi" panose="020E0802020502020306" pitchFamily="34" charset="0"/>
                <a:sym typeface="Wingdings" panose="05000000000000000000" pitchFamily="2" charset="2"/>
              </a:rPr>
              <a:t>Expository Preaching</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Thinking Homiletically towards </a:t>
            </a:r>
          </a:p>
          <a:p>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Expository Preaching</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B4560396-B1F1-B42B-A583-13106B02A20D}"/>
              </a:ext>
            </a:extLst>
          </p:cNvPr>
          <p:cNvSpPr/>
          <p:nvPr/>
        </p:nvSpPr>
        <p:spPr>
          <a:xfrm>
            <a:off x="0" y="5657671"/>
            <a:ext cx="12192000" cy="120032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3600" b="1" dirty="0">
                <a:ln/>
                <a:solidFill>
                  <a:srgbClr val="00B0F0"/>
                </a:solidFill>
                <a:latin typeface="Agency FB" panose="020B0503020202020204" pitchFamily="34" charset="0"/>
              </a:rPr>
              <a:t>r</a:t>
            </a:r>
            <a:r>
              <a:rPr lang="en-US" sz="36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37399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7A32E-5267-77F3-2A14-FC44F9821D1C}"/>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835EE3CA-C5E3-B260-06B5-08CD1C0E0417}"/>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F9FFB4E8-A026-7F50-A3CB-AAD9EA3846EC}"/>
              </a:ext>
            </a:extLst>
          </p:cNvPr>
          <p:cNvSpPr/>
          <p:nvPr/>
        </p:nvSpPr>
        <p:spPr>
          <a:xfrm>
            <a:off x="2228465" y="619051"/>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4CCF7F7D-4822-84ED-A425-09A65700E230}"/>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Foundations for Exposition</a:t>
            </a: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a:t>
            </a:r>
            <a:r>
              <a:rPr lang="en-US" sz="4400" b="1" dirty="0">
                <a:ln w="38100" cmpd="sng">
                  <a:solidFill>
                    <a:srgbClr val="00B05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lin Sans FB Demi" panose="020E0802020502020306" pitchFamily="34" charset="0"/>
                <a:sym typeface="Wingdings" panose="05000000000000000000" pitchFamily="2" charset="2"/>
              </a:rPr>
              <a:t>Functions</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for Exposition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Some Flows for Exposition</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436677C8-540B-CAD0-1640-9F909073FAC6}"/>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4000" b="1" dirty="0">
                <a:ln/>
                <a:solidFill>
                  <a:srgbClr val="00B0F0"/>
                </a:solidFill>
                <a:latin typeface="Agency FB" panose="020B0503020202020204" pitchFamily="34" charset="0"/>
              </a:rPr>
              <a:t>r</a:t>
            </a:r>
            <a:r>
              <a:rPr lang="en-US" sz="40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20853315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BF782-2EED-0024-AEAD-6EC777704082}"/>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12838207-7E7D-92D9-A2D5-36D887D19BF7}"/>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2EA6A150-BBCE-AA22-D719-6E53177B16C7}"/>
              </a:ext>
            </a:extLst>
          </p:cNvPr>
          <p:cNvSpPr/>
          <p:nvPr/>
        </p:nvSpPr>
        <p:spPr>
          <a:xfrm>
            <a:off x="2228465" y="619051"/>
            <a:ext cx="7735067"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Making the Text Talk</a:t>
            </a:r>
          </a:p>
        </p:txBody>
      </p:sp>
      <p:sp>
        <p:nvSpPr>
          <p:cNvPr id="3" name="Rectangle 2">
            <a:extLst>
              <a:ext uri="{FF2B5EF4-FFF2-40B4-BE49-F238E27FC236}">
                <a16:creationId xmlns:a16="http://schemas.microsoft.com/office/drawing/2014/main" id="{612ADDE0-C213-99AC-1DB6-B55F033F3114}"/>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Frank Ray Conference Teaching Plan</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rPr>
              <a:t>Day </a:t>
            </a:r>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Posture—the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Heart</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endParaRPr>
          </a:p>
          <a:p>
            <a:r>
              <a:rPr lang="en-US" sz="4400" b="1" cap="none" spc="0"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a:t>
            </a:r>
            <a:r>
              <a:rPr lang="en-US" sz="4400" b="1" dirty="0">
                <a:ln w="38100" cmpd="sng">
                  <a:solidFill>
                    <a:srgbClr val="00B050"/>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lin Sans FB Demi" panose="020E0802020502020306" pitchFamily="34" charset="0"/>
                <a:sym typeface="Wingdings" panose="05000000000000000000" pitchFamily="2" charset="2"/>
              </a:rPr>
              <a:t>Preparation</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Habits</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 </a:t>
            </a:r>
          </a:p>
          <a:p>
            <a:r>
              <a:rPr lang="en-US" sz="4400" b="1" dirty="0">
                <a:ln w="28575" cmpd="sng">
                  <a:solidFill>
                    <a:srgbClr val="FF0066"/>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dist="38100" dir="2700000" algn="tl" rotWithShape="0">
                    <a:schemeClr val="accent2"/>
                  </a:outerShdw>
                </a:effectLst>
                <a:latin typeface="Bernard MT Condensed" panose="02050806060905020404" pitchFamily="18" charset="0"/>
                <a:sym typeface="Wingdings" panose="05000000000000000000" pitchFamily="2" charset="2"/>
              </a:rPr>
              <a:t>Day  = </a:t>
            </a: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sym typeface="Wingdings" panose="05000000000000000000" pitchFamily="2" charset="2"/>
              </a:rPr>
              <a:t>Our Preaching—the </a:t>
            </a:r>
            <a:r>
              <a:rPr lang="en-US" sz="4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Bernard MT Condensed" panose="02050806060905020404" pitchFamily="18" charset="0"/>
                <a:sym typeface="Wingdings" panose="05000000000000000000" pitchFamily="2" charset="2"/>
              </a:rPr>
              <a:t>Heralding</a:t>
            </a:r>
            <a:endPar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Bernard MT Condensed" panose="02050806060905020404" pitchFamily="18" charset="0"/>
            </a:endParaRPr>
          </a:p>
        </p:txBody>
      </p:sp>
      <p:sp>
        <p:nvSpPr>
          <p:cNvPr id="4" name="Rectangle 3">
            <a:extLst>
              <a:ext uri="{FF2B5EF4-FFF2-40B4-BE49-F238E27FC236}">
                <a16:creationId xmlns:a16="http://schemas.microsoft.com/office/drawing/2014/main" id="{889FE0F5-FC72-BE49-B7C5-1F77A5BC35F9}"/>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ln w="57150">
                  <a:solidFill>
                    <a:srgbClr val="FF0066"/>
                  </a:solidFill>
                  <a:prstDash val="solid"/>
                </a:ln>
                <a:effectLst>
                  <a:outerShdw blurRad="12700" dist="38100" dir="2700000" algn="tl" rotWithShape="0">
                    <a:schemeClr val="accent5">
                      <a:lumMod val="60000"/>
                      <a:lumOff val="40000"/>
                    </a:schemeClr>
                  </a:outerShdw>
                </a:effectLst>
                <a:latin typeface="Agency FB" panose="020B0503020202020204" pitchFamily="34" charset="0"/>
              </a:rPr>
              <a:t>Pastor Reginald D. Taylor 901-258-2876</a:t>
            </a:r>
          </a:p>
          <a:p>
            <a:pPr algn="ctr"/>
            <a:r>
              <a:rPr lang="en-US" sz="4000" b="1" dirty="0">
                <a:ln/>
                <a:solidFill>
                  <a:srgbClr val="00B0F0"/>
                </a:solidFill>
                <a:latin typeface="Agency FB" panose="020B0503020202020204" pitchFamily="34" charset="0"/>
              </a:rPr>
              <a:t>r</a:t>
            </a:r>
            <a:r>
              <a:rPr lang="en-US" sz="4000" b="1" cap="none" spc="0" dirty="0">
                <a:ln/>
                <a:solidFill>
                  <a:srgbClr val="00B0F0"/>
                </a:solidFill>
                <a:effectLst/>
                <a:latin typeface="Agency FB" panose="020B0503020202020204" pitchFamily="34" charset="0"/>
              </a:rPr>
              <a:t>eginaldtaylorministries@gmail.com</a:t>
            </a:r>
          </a:p>
        </p:txBody>
      </p:sp>
    </p:spTree>
    <p:extLst>
      <p:ext uri="{BB962C8B-B14F-4D97-AF65-F5344CB8AC3E}">
        <p14:creationId xmlns:p14="http://schemas.microsoft.com/office/powerpoint/2010/main" val="380075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67338-AEB7-4875-F387-C19791D5832C}"/>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0D523137-84BA-C50E-C9FC-CBF28C3003F9}"/>
              </a:ext>
            </a:extLst>
          </p:cNvPr>
          <p:cNvPicPr>
            <a:picLocks noChangeAspect="1"/>
          </p:cNvPicPr>
          <p:nvPr/>
        </p:nvPicPr>
        <p:blipFill>
          <a:blip r:embed="rId2"/>
          <a:stretch>
            <a:fillRect/>
          </a:stretch>
        </p:blipFill>
        <p:spPr>
          <a:xfrm>
            <a:off x="-1" y="0"/>
            <a:ext cx="12192000" cy="6858000"/>
          </a:xfrm>
          <a:prstGeom prst="rect">
            <a:avLst/>
          </a:prstGeom>
        </p:spPr>
      </p:pic>
      <p:sp>
        <p:nvSpPr>
          <p:cNvPr id="2" name="Rectangle 1">
            <a:extLst>
              <a:ext uri="{FF2B5EF4-FFF2-40B4-BE49-F238E27FC236}">
                <a16:creationId xmlns:a16="http://schemas.microsoft.com/office/drawing/2014/main" id="{44E5C24A-09DA-1A94-659E-1BBC1426BA40}"/>
              </a:ext>
            </a:extLst>
          </p:cNvPr>
          <p:cNvSpPr/>
          <p:nvPr/>
        </p:nvSpPr>
        <p:spPr>
          <a:xfrm>
            <a:off x="2228465" y="619051"/>
            <a:ext cx="7735067"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Making the Text Talk</a:t>
            </a:r>
          </a:p>
        </p:txBody>
      </p:sp>
      <p:sp>
        <p:nvSpPr>
          <p:cNvPr id="3" name="Rectangle 2">
            <a:extLst>
              <a:ext uri="{FF2B5EF4-FFF2-40B4-BE49-F238E27FC236}">
                <a16:creationId xmlns:a16="http://schemas.microsoft.com/office/drawing/2014/main" id="{924595A7-43F0-E271-1C49-11C12C30F8FE}"/>
              </a:ext>
            </a:extLst>
          </p:cNvPr>
          <p:cNvSpPr/>
          <p:nvPr/>
        </p:nvSpPr>
        <p:spPr>
          <a:xfrm>
            <a:off x="0" y="1753729"/>
            <a:ext cx="12192002" cy="2954655"/>
          </a:xfrm>
          <a:prstGeom prst="rect">
            <a:avLst/>
          </a:prstGeom>
          <a:solidFill>
            <a:schemeClr val="tx1"/>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Calibri" panose="020F0502020204030204"/>
                <a:ea typeface="+mn-ea"/>
                <a:cs typeface="+mn-cs"/>
              </a:rPr>
              <a:t>Frank Ray Conference Teaching Plan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rPr>
              <a:t>Day </a:t>
            </a: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Devotional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outerShdw dist="38100" dir="2700000" algn="tl" rotWithShape="0">
                    <a:srgbClr val="ED7D31"/>
                  </a:outerShdw>
                </a:effectLst>
                <a:uLnTx/>
                <a:uFillTx/>
                <a:latin typeface="Bernard MT Condensed" panose="02050806060905020404" pitchFamily="18" charset="0"/>
                <a:ea typeface="+mn-ea"/>
                <a:cs typeface="+mn-cs"/>
                <a:sym typeface="Wingdings" panose="05000000000000000000" pitchFamily="2" charset="2"/>
              </a:rPr>
              <a:t>Day 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Technical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w="28575" cmpd="sng">
                  <a:solidFill>
                    <a:srgbClr val="FF0066"/>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outerShdw dist="38100" dir="2700000" algn="tl" rotWithShape="0">
                    <a:srgbClr val="ED7D31"/>
                  </a:outerShdw>
                </a:effectLst>
                <a:uLnTx/>
                <a:uFillTx/>
                <a:latin typeface="Bernard MT Condensed" panose="02050806060905020404" pitchFamily="18" charset="0"/>
                <a:ea typeface="+mn-ea"/>
                <a:cs typeface="+mn-cs"/>
                <a:sym typeface="Wingdings" panose="05000000000000000000" pitchFamily="2" charset="2"/>
              </a:rPr>
              <a:t>Day  = </a:t>
            </a:r>
            <a:r>
              <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sym typeface="Wingdings" panose="05000000000000000000" pitchFamily="2" charset="2"/>
              </a:rPr>
              <a:t>Practical</a:t>
            </a:r>
            <a:endParaRPr kumimoji="0" lang="en-US" sz="4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endParaRPr>
          </a:p>
        </p:txBody>
      </p:sp>
      <p:sp>
        <p:nvSpPr>
          <p:cNvPr id="4" name="Rectangle 3">
            <a:extLst>
              <a:ext uri="{FF2B5EF4-FFF2-40B4-BE49-F238E27FC236}">
                <a16:creationId xmlns:a16="http://schemas.microsoft.com/office/drawing/2014/main" id="{C8567CBE-9B36-62F4-1060-2B542DE728B5}"/>
              </a:ext>
            </a:extLst>
          </p:cNvPr>
          <p:cNvSpPr/>
          <p:nvPr/>
        </p:nvSpPr>
        <p:spPr>
          <a:xfrm>
            <a:off x="0" y="5289371"/>
            <a:ext cx="12192000" cy="1323439"/>
          </a:xfrm>
          <a:prstGeom prst="rect">
            <a:avLst/>
          </a:prstGeom>
          <a:solidFill>
            <a:srgbClr val="002060"/>
          </a:solid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57150">
                  <a:solidFill>
                    <a:srgbClr val="FF0066"/>
                  </a:solidFill>
                  <a:prstDash val="solid"/>
                </a:ln>
                <a:solidFill>
                  <a:prstClr val="black"/>
                </a:solidFill>
                <a:effectLst>
                  <a:outerShdw blurRad="12700" dist="38100" dir="2700000" algn="tl" rotWithShape="0">
                    <a:srgbClr val="5B9BD5">
                      <a:lumMod val="60000"/>
                      <a:lumOff val="40000"/>
                    </a:srgbClr>
                  </a:outerShdw>
                </a:effectLst>
                <a:uLnTx/>
                <a:uFillTx/>
                <a:latin typeface="Agency FB" panose="020B0503020202020204" pitchFamily="34" charset="0"/>
                <a:ea typeface="+mn-ea"/>
                <a:cs typeface="+mn-cs"/>
              </a:rPr>
              <a:t>Pastor Reginald D. Taylor 901-258-2876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solidFill>
                  <a:srgbClr val="00B0F0"/>
                </a:solidFill>
                <a:effectLst/>
                <a:uLnTx/>
                <a:uFillTx/>
                <a:latin typeface="Agency FB" panose="020B0503020202020204" pitchFamily="34" charset="0"/>
                <a:ea typeface="+mn-ea"/>
                <a:cs typeface="+mn-cs"/>
              </a:rPr>
              <a:t>reginaldtaylorministries@gmail.com</a:t>
            </a:r>
          </a:p>
        </p:txBody>
      </p:sp>
    </p:spTree>
    <p:extLst>
      <p:ext uri="{BB962C8B-B14F-4D97-AF65-F5344CB8AC3E}">
        <p14:creationId xmlns:p14="http://schemas.microsoft.com/office/powerpoint/2010/main" val="745612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28516-B14B-779C-6E98-4DCD1B8B0699}"/>
            </a:ext>
          </a:extLst>
        </p:cNvPr>
        <p:cNvGrpSpPr/>
        <p:nvPr/>
      </p:nvGrpSpPr>
      <p:grpSpPr>
        <a:xfrm>
          <a:off x="0" y="0"/>
          <a:ext cx="0" cy="0"/>
          <a:chOff x="0" y="0"/>
          <a:chExt cx="0" cy="0"/>
        </a:xfrm>
      </p:grpSpPr>
      <p:pic>
        <p:nvPicPr>
          <p:cNvPr id="17" name="Picture 16" descr="A picture containing night sky&#10;&#10;Description automatically generated">
            <a:extLst>
              <a:ext uri="{FF2B5EF4-FFF2-40B4-BE49-F238E27FC236}">
                <a16:creationId xmlns:a16="http://schemas.microsoft.com/office/drawing/2014/main" id="{761F2530-8951-3FC5-4493-862A81B22E0A}"/>
              </a:ext>
            </a:extLst>
          </p:cNvPr>
          <p:cNvPicPr>
            <a:picLocks noChangeAspect="1"/>
          </p:cNvPicPr>
          <p:nvPr/>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286C2C3-5E05-DEE1-AE8A-01FB06CC3FAE}"/>
              </a:ext>
            </a:extLst>
          </p:cNvPr>
          <p:cNvSpPr/>
          <p:nvPr/>
        </p:nvSpPr>
        <p:spPr>
          <a:xfrm>
            <a:off x="1381536" y="189065"/>
            <a:ext cx="9428928"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Amasis MT Pro Black" panose="02040A04050005020304" pitchFamily="18" charset="0"/>
              </a:rPr>
              <a:t>Thinking Hermeneutically</a:t>
            </a:r>
          </a:p>
        </p:txBody>
      </p:sp>
      <p:sp>
        <p:nvSpPr>
          <p:cNvPr id="4" name="Rectangle 3">
            <a:extLst>
              <a:ext uri="{FF2B5EF4-FFF2-40B4-BE49-F238E27FC236}">
                <a16:creationId xmlns:a16="http://schemas.microsoft.com/office/drawing/2014/main" id="{2F148D41-4F54-666B-AE5A-23EF977EB9BB}"/>
              </a:ext>
            </a:extLst>
          </p:cNvPr>
          <p:cNvSpPr/>
          <p:nvPr/>
        </p:nvSpPr>
        <p:spPr>
          <a:xfrm>
            <a:off x="1931339" y="4817221"/>
            <a:ext cx="7834709" cy="175432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Impact" panose="020B0806030902050204" pitchFamily="34" charset="0"/>
              </a:rPr>
              <a:t>Pastor Reginald D. Taylor, Instructor</a:t>
            </a:r>
          </a:p>
          <a:p>
            <a:pPr algn="ctr"/>
            <a:r>
              <a:rPr lang="en-US" sz="3600" b="1" dirty="0">
                <a:ln w="57150">
                  <a:solidFill>
                    <a:srgbClr val="FF0066"/>
                  </a:solidFill>
                  <a:prstDash val="solid"/>
                </a:ln>
                <a:effectLst>
                  <a:outerShdw blurRad="12700" dist="38100" dir="2700000" algn="tl" rotWithShape="0">
                    <a:schemeClr val="accent5">
                      <a:lumMod val="60000"/>
                      <a:lumOff val="40000"/>
                    </a:schemeClr>
                  </a:outerShdw>
                </a:effectLst>
                <a:latin typeface="Impact" panose="020B0806030902050204" pitchFamily="34" charset="0"/>
              </a:rPr>
              <a:t>901-258-2876</a:t>
            </a:r>
          </a:p>
          <a:p>
            <a:pPr algn="ctr"/>
            <a:r>
              <a:rPr lang="en-US" sz="3600" b="1" cap="none" spc="0" dirty="0">
                <a:ln/>
                <a:solidFill>
                  <a:srgbClr val="00B0F0"/>
                </a:solidFill>
                <a:effectLst/>
                <a:latin typeface="Avenir Next LT Pro Demi" panose="020B0704020202020204" pitchFamily="34" charset="0"/>
              </a:rPr>
              <a:t>reginaldtaylorministries@gmail.com</a:t>
            </a:r>
          </a:p>
        </p:txBody>
      </p:sp>
      <p:pic>
        <p:nvPicPr>
          <p:cNvPr id="6" name="Picture 5">
            <a:extLst>
              <a:ext uri="{FF2B5EF4-FFF2-40B4-BE49-F238E27FC236}">
                <a16:creationId xmlns:a16="http://schemas.microsoft.com/office/drawing/2014/main" id="{AEA26404-1905-C345-D83C-FE17FEC7F958}"/>
              </a:ext>
            </a:extLst>
          </p:cNvPr>
          <p:cNvPicPr>
            <a:picLocks noChangeAspect="1"/>
          </p:cNvPicPr>
          <p:nvPr/>
        </p:nvPicPr>
        <p:blipFill>
          <a:blip r:embed="rId3"/>
          <a:stretch>
            <a:fillRect/>
          </a:stretch>
        </p:blipFill>
        <p:spPr>
          <a:xfrm>
            <a:off x="9792387" y="4812984"/>
            <a:ext cx="1905000"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Rectangle 4">
            <a:extLst>
              <a:ext uri="{FF2B5EF4-FFF2-40B4-BE49-F238E27FC236}">
                <a16:creationId xmlns:a16="http://schemas.microsoft.com/office/drawing/2014/main" id="{E73F0E45-2D9F-ECE0-79BE-4BEEC5BBFA85}"/>
              </a:ext>
            </a:extLst>
          </p:cNvPr>
          <p:cNvSpPr/>
          <p:nvPr/>
        </p:nvSpPr>
        <p:spPr>
          <a:xfrm>
            <a:off x="2407490" y="2138127"/>
            <a:ext cx="7377019" cy="1754326"/>
          </a:xfrm>
          <a:prstGeom prst="rect">
            <a:avLst/>
          </a:prstGeom>
          <a:solidFill>
            <a:schemeClr val="tx1"/>
          </a:solidFill>
        </p:spPr>
        <p:txBody>
          <a:bodyPr wrap="none" lIns="91440" tIns="45720" rIns="91440" bIns="45720">
            <a:spAutoFit/>
          </a:bodyPr>
          <a:lstStyle/>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A Seven Step Process for </a:t>
            </a:r>
          </a:p>
          <a:p>
            <a:pPr algn="ctr"/>
            <a:r>
              <a:rPr lang="en-US" sz="5400" b="1" cap="none" spc="0" dirty="0">
                <a:ln w="6600">
                  <a:solidFill>
                    <a:schemeClr val="accent2"/>
                  </a:solidFill>
                  <a:prstDash val="solid"/>
                </a:ln>
                <a:solidFill>
                  <a:srgbClr val="FFFFFF"/>
                </a:solidFill>
                <a:effectLst>
                  <a:outerShdw dist="38100" dir="2700000" algn="tl" rotWithShape="0">
                    <a:schemeClr val="accent2"/>
                  </a:outerShdw>
                </a:effectLst>
              </a:rPr>
              <a:t>Sermon Preparation</a:t>
            </a:r>
          </a:p>
        </p:txBody>
      </p:sp>
    </p:spTree>
    <p:extLst>
      <p:ext uri="{BB962C8B-B14F-4D97-AF65-F5344CB8AC3E}">
        <p14:creationId xmlns:p14="http://schemas.microsoft.com/office/powerpoint/2010/main" val="453509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0" y="56248"/>
            <a:ext cx="5448300" cy="6852966"/>
          </a:xfrm>
          <a:prstGeom prst="rect">
            <a:avLst/>
          </a:prstGeom>
          <a:solidFill>
            <a:srgbClr val="660066"/>
          </a:solidFill>
        </p:spPr>
        <p:txBody>
          <a:bodyPr wrap="square">
            <a:spAutoFit/>
          </a:bodyPr>
          <a:lstStyle/>
          <a:p>
            <a:pPr lvl="1" algn="ctr">
              <a:lnSpc>
                <a:spcPct val="110000"/>
              </a:lnSpc>
              <a:spcBef>
                <a:spcPct val="20000"/>
              </a:spcBef>
              <a:defRPr/>
            </a:pPr>
            <a:r>
              <a:rPr lang="en-US" sz="4400" b="1" dirty="0">
                <a:solidFill>
                  <a:srgbClr val="FFFF00"/>
                </a:solidFill>
              </a:rPr>
              <a:t>Joshua 1:8 (KJV) </a:t>
            </a:r>
          </a:p>
          <a:p>
            <a:pPr lvl="1" algn="ctr">
              <a:lnSpc>
                <a:spcPct val="110000"/>
              </a:lnSpc>
              <a:spcBef>
                <a:spcPct val="20000"/>
              </a:spcBef>
              <a:defRPr/>
            </a:pPr>
            <a:r>
              <a:rPr lang="en-US" sz="3200" baseline="30000" dirty="0">
                <a:solidFill>
                  <a:srgbClr val="00FFCC"/>
                </a:solidFill>
                <a:latin typeface="Britannic Bold" panose="020B0903060703020204" pitchFamily="34" charset="0"/>
              </a:rPr>
              <a:t>8 </a:t>
            </a:r>
            <a:r>
              <a:rPr lang="en-US" sz="3200" dirty="0">
                <a:solidFill>
                  <a:srgbClr val="00FFCC"/>
                </a:solidFill>
                <a:latin typeface="Britannic Bold" panose="020B0903060703020204" pitchFamily="34" charset="0"/>
              </a:rPr>
              <a:t>This book of the law shall not depart out of thy mouth; but thou shalt meditate therein day and night, that thou mayest observe to do according to all that is written therein: for then thou shalt make thy way prosperous, and then thou shalt have good success. </a:t>
            </a:r>
            <a:endParaRPr kumimoji="0" lang="en-US" sz="3200" b="1" i="0" u="none" strike="noStrike" kern="1200" cap="none" spc="50" normalizeH="0" baseline="0" noProof="0" dirty="0">
              <a:ln w="9525" cmpd="sng">
                <a:solidFill>
                  <a:srgbClr val="4F81BD"/>
                </a:solidFill>
                <a:prstDash val="solid"/>
              </a:ln>
              <a:solidFill>
                <a:srgbClr val="00FFCC"/>
              </a:solidFill>
              <a:effectLst>
                <a:glow rad="38100">
                  <a:srgbClr val="4F81BD">
                    <a:alpha val="40000"/>
                  </a:srgbClr>
                </a:glow>
              </a:effectLst>
              <a:uLnTx/>
              <a:uFillTx/>
              <a:latin typeface="Britannic Bold" panose="020B0903060703020204" pitchFamily="34" charset="0"/>
            </a:endParaRPr>
          </a:p>
        </p:txBody>
      </p:sp>
      <p:sp>
        <p:nvSpPr>
          <p:cNvPr id="5" name="TextBox 4">
            <a:extLst>
              <a:ext uri="{FF2B5EF4-FFF2-40B4-BE49-F238E27FC236}">
                <a16:creationId xmlns:a16="http://schemas.microsoft.com/office/drawing/2014/main" id="{FAC51399-07D8-61D3-9470-F77974CC1C93}"/>
              </a:ext>
            </a:extLst>
          </p:cNvPr>
          <p:cNvSpPr txBox="1"/>
          <p:nvPr/>
        </p:nvSpPr>
        <p:spPr>
          <a:xfrm>
            <a:off x="5448300" y="1358401"/>
            <a:ext cx="6591063" cy="3531801"/>
          </a:xfrm>
          <a:prstGeom prst="rect">
            <a:avLst/>
          </a:prstGeom>
          <a:solidFill>
            <a:schemeClr val="tx1"/>
          </a:solidFill>
        </p:spPr>
        <p:txBody>
          <a:bodyPr wrap="square">
            <a:spAutoFit/>
          </a:bodyPr>
          <a:lstStyle/>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Give Yourself to </a:t>
            </a:r>
            <a:r>
              <a:rPr kumimoji="0" lang="en-US" sz="3600" b="0" i="0" u="none" strike="noStrike" kern="1200" cap="none" spc="0" normalizeH="0" baseline="0" noProof="0" dirty="0">
                <a:ln>
                  <a:noFill/>
                </a:ln>
                <a:solidFill>
                  <a:srgbClr val="00FFCC"/>
                </a:solidFill>
                <a:effectLst/>
                <a:uLnTx/>
                <a:uFillTx/>
                <a:latin typeface="Bernard MT Condensed" panose="02050806060905020404" pitchFamily="18" charset="0"/>
                <a:ea typeface="+mn-ea"/>
                <a:cs typeface="+mn-cs"/>
              </a:rPr>
              <a:t>Revelation</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Give Yourself to </a:t>
            </a:r>
            <a:r>
              <a:rPr kumimoji="0" lang="en-US" sz="3600" b="0" i="0" u="none" strike="noStrike" kern="1200" cap="none" spc="0" normalizeH="0" baseline="0" noProof="0" dirty="0">
                <a:ln>
                  <a:noFill/>
                </a:ln>
                <a:solidFill>
                  <a:srgbClr val="00FFCC"/>
                </a:solidFill>
                <a:effectLst/>
                <a:uLnTx/>
                <a:uFillTx/>
                <a:latin typeface="Bernard MT Condensed" panose="02050806060905020404" pitchFamily="18" charset="0"/>
                <a:ea typeface="+mn-ea"/>
                <a:cs typeface="+mn-cs"/>
              </a:rPr>
              <a:t>Proclamation</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Give Yourself to </a:t>
            </a:r>
            <a:r>
              <a:rPr kumimoji="0" lang="en-US" sz="3600" b="0" i="0" u="none" strike="noStrike" kern="1200" cap="none" spc="0" normalizeH="0" baseline="0" noProof="0" dirty="0">
                <a:ln>
                  <a:noFill/>
                </a:ln>
                <a:solidFill>
                  <a:srgbClr val="00FFCC"/>
                </a:solidFill>
                <a:effectLst/>
                <a:uLnTx/>
                <a:uFillTx/>
                <a:latin typeface="Bernard MT Condensed" panose="02050806060905020404" pitchFamily="18" charset="0"/>
                <a:ea typeface="+mn-ea"/>
                <a:cs typeface="+mn-cs"/>
              </a:rPr>
              <a:t>Meditation</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Give Yourself to </a:t>
            </a:r>
            <a:r>
              <a:rPr kumimoji="0" lang="en-US" sz="3600" b="0" i="0" u="none" strike="noStrike" kern="1200" cap="none" spc="0" normalizeH="0" baseline="0" noProof="0" dirty="0">
                <a:ln>
                  <a:noFill/>
                </a:ln>
                <a:solidFill>
                  <a:srgbClr val="00FFCC"/>
                </a:solidFill>
                <a:effectLst/>
                <a:uLnTx/>
                <a:uFillTx/>
                <a:latin typeface="Bernard MT Condensed" panose="02050806060905020404" pitchFamily="18" charset="0"/>
                <a:ea typeface="+mn-ea"/>
                <a:cs typeface="+mn-cs"/>
              </a:rPr>
              <a:t>Observation</a:t>
            </a:r>
          </a:p>
          <a:p>
            <a:pPr marL="742950" marR="0" lvl="1" indent="-285750" algn="l" defTabSz="914400" rtl="0" eaLnBrk="1" fontAlgn="auto" latinLnBrk="0" hangingPunct="1">
              <a:lnSpc>
                <a:spcPct val="110000"/>
              </a:lnSpc>
              <a:spcBef>
                <a:spcPct val="20000"/>
              </a:spcBef>
              <a:spcAft>
                <a:spcPts val="0"/>
              </a:spcAft>
              <a:buClrTx/>
              <a:buSzTx/>
              <a:buFont typeface="Arial" pitchFamily="34" charset="0"/>
              <a:buChar char="–"/>
              <a:tabLst/>
              <a:defRPr/>
            </a:pPr>
            <a:r>
              <a:rPr kumimoji="0" lang="en-US" sz="3600" b="0" i="0" u="none" strike="noStrike" kern="1200" cap="none" spc="0" normalizeH="0" baseline="0" noProof="0" dirty="0">
                <a:ln>
                  <a:noFill/>
                </a:ln>
                <a:solidFill>
                  <a:srgbClr val="FFFF00"/>
                </a:solidFill>
                <a:effectLst/>
                <a:uLnTx/>
                <a:uFillTx/>
                <a:latin typeface="Bernard MT Condensed" panose="02050806060905020404" pitchFamily="18" charset="0"/>
                <a:ea typeface="+mn-ea"/>
                <a:cs typeface="+mn-cs"/>
              </a:rPr>
              <a:t>Give Yourself to </a:t>
            </a:r>
            <a:r>
              <a:rPr kumimoji="0" lang="en-US" sz="3600" b="0" i="0" u="none" strike="noStrike" kern="1200" cap="none" spc="0" normalizeH="0" baseline="0" noProof="0" dirty="0">
                <a:ln>
                  <a:noFill/>
                </a:ln>
                <a:solidFill>
                  <a:srgbClr val="00FFCC"/>
                </a:solidFill>
                <a:effectLst/>
                <a:uLnTx/>
                <a:uFillTx/>
                <a:latin typeface="Bernard MT Condensed" panose="02050806060905020404" pitchFamily="18" charset="0"/>
                <a:ea typeface="+mn-ea"/>
                <a:cs typeface="+mn-cs"/>
              </a:rPr>
              <a:t>Application</a:t>
            </a:r>
          </a:p>
        </p:txBody>
      </p:sp>
    </p:spTree>
    <p:extLst>
      <p:ext uri="{BB962C8B-B14F-4D97-AF65-F5344CB8AC3E}">
        <p14:creationId xmlns:p14="http://schemas.microsoft.com/office/powerpoint/2010/main" val="3208537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0" y="159737"/>
            <a:ext cx="5696815" cy="6645987"/>
          </a:xfrm>
          <a:prstGeom prst="rect">
            <a:avLst/>
          </a:prstGeom>
          <a:solidFill>
            <a:schemeClr val="tx1"/>
          </a:solidFill>
        </p:spPr>
        <p:txBody>
          <a:bodyPr wrap="square">
            <a:spAutoFit/>
          </a:bodyPr>
          <a:lstStyle/>
          <a:p>
            <a:pPr lvl="1" algn="ctr">
              <a:lnSpc>
                <a:spcPct val="110000"/>
              </a:lnSpc>
              <a:spcBef>
                <a:spcPct val="20000"/>
              </a:spcBef>
              <a:defRPr/>
            </a:pPr>
            <a:r>
              <a:rPr lang="en-US" sz="3200" dirty="0">
                <a:solidFill>
                  <a:srgbClr val="FFFF00"/>
                </a:solidFill>
                <a:latin typeface="Britannic Bold" panose="020B0903060703020204" pitchFamily="34" charset="0"/>
              </a:rPr>
              <a:t>Colossians 3:16-17 (KJV) </a:t>
            </a:r>
          </a:p>
          <a:p>
            <a:pPr lvl="1" algn="ctr">
              <a:lnSpc>
                <a:spcPct val="110000"/>
              </a:lnSpc>
              <a:spcBef>
                <a:spcPct val="20000"/>
              </a:spcBef>
              <a:defRPr/>
            </a:pPr>
            <a:r>
              <a:rPr lang="en-US" sz="3200" baseline="30000" dirty="0">
                <a:solidFill>
                  <a:srgbClr val="00FFCC"/>
                </a:solidFill>
                <a:latin typeface="Bernard MT Condensed" panose="02050806060905020404" pitchFamily="18" charset="0"/>
              </a:rPr>
              <a:t>16 </a:t>
            </a:r>
            <a:r>
              <a:rPr lang="en-US" sz="3200" dirty="0">
                <a:solidFill>
                  <a:srgbClr val="00FFCC"/>
                </a:solidFill>
                <a:latin typeface="Bernard MT Condensed" panose="02050806060905020404" pitchFamily="18" charset="0"/>
              </a:rPr>
              <a:t>Let the word of Christ dwell in you richly in all wisdom; teaching and admonishing one another in psalms and hymns and spiritual songs, singing with grace in your hearts to the Lord. </a:t>
            </a:r>
            <a:r>
              <a:rPr lang="en-US" sz="3200" baseline="30000" dirty="0">
                <a:solidFill>
                  <a:srgbClr val="00FFCC"/>
                </a:solidFill>
                <a:latin typeface="Bernard MT Condensed" panose="02050806060905020404" pitchFamily="18" charset="0"/>
              </a:rPr>
              <a:t>17 </a:t>
            </a:r>
            <a:r>
              <a:rPr lang="en-US" sz="3200" dirty="0">
                <a:solidFill>
                  <a:srgbClr val="00FFCC"/>
                </a:solidFill>
                <a:latin typeface="Bernard MT Condensed" panose="02050806060905020404" pitchFamily="18" charset="0"/>
              </a:rPr>
              <a:t>And whatsoever ye do in word or deed, </a:t>
            </a:r>
            <a:r>
              <a:rPr lang="en-US" sz="3200" i="1" dirty="0">
                <a:solidFill>
                  <a:srgbClr val="00FFCC"/>
                </a:solidFill>
                <a:latin typeface="Bernard MT Condensed" panose="02050806060905020404" pitchFamily="18" charset="0"/>
              </a:rPr>
              <a:t>do</a:t>
            </a:r>
            <a:r>
              <a:rPr lang="en-US" sz="3200" dirty="0">
                <a:solidFill>
                  <a:srgbClr val="00FFCC"/>
                </a:solidFill>
                <a:latin typeface="Bernard MT Condensed" panose="02050806060905020404" pitchFamily="18" charset="0"/>
              </a:rPr>
              <a:t> all in the name of the Lord Jesus, giving thanks to God and the Father by him. </a:t>
            </a:r>
            <a:endParaRPr kumimoji="0" lang="en-US" sz="3200" b="1" i="0" u="none" strike="noStrike" kern="1200" cap="none" spc="50" normalizeH="0" baseline="0" noProof="0" dirty="0">
              <a:ln w="9525" cmpd="sng">
                <a:solidFill>
                  <a:srgbClr val="4F81BD"/>
                </a:solidFill>
                <a:prstDash val="solid"/>
              </a:ln>
              <a:solidFill>
                <a:srgbClr val="00FFCC"/>
              </a:solidFill>
              <a:effectLst>
                <a:glow rad="38100">
                  <a:srgbClr val="4F81BD">
                    <a:alpha val="40000"/>
                  </a:srgbClr>
                </a:glow>
              </a:effectLst>
              <a:uLnTx/>
              <a:uFillTx/>
              <a:latin typeface="Bernard MT Condensed" panose="02050806060905020404" pitchFamily="18" charset="0"/>
            </a:endParaRPr>
          </a:p>
        </p:txBody>
      </p:sp>
      <p:sp>
        <p:nvSpPr>
          <p:cNvPr id="5" name="TextBox 4">
            <a:extLst>
              <a:ext uri="{FF2B5EF4-FFF2-40B4-BE49-F238E27FC236}">
                <a16:creationId xmlns:a16="http://schemas.microsoft.com/office/drawing/2014/main" id="{FAC51399-07D8-61D3-9470-F77974CC1C93}"/>
              </a:ext>
            </a:extLst>
          </p:cNvPr>
          <p:cNvSpPr txBox="1"/>
          <p:nvPr/>
        </p:nvSpPr>
        <p:spPr>
          <a:xfrm>
            <a:off x="5696815" y="669142"/>
            <a:ext cx="6495185" cy="5519716"/>
          </a:xfrm>
          <a:prstGeom prst="rect">
            <a:avLst/>
          </a:prstGeom>
          <a:solidFill>
            <a:schemeClr val="tx1"/>
          </a:solidFill>
          <a:ln w="57150">
            <a:solidFill>
              <a:srgbClr val="00FFCC"/>
            </a:solidFill>
          </a:ln>
        </p:spPr>
        <p:txBody>
          <a:bodyPr wrap="square">
            <a:spAutoFit/>
          </a:bodyPr>
          <a:lstStyle/>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600" b="1" i="0" u="none" strike="noStrike" kern="1200" normalizeH="0" baseline="0" noProof="0" dirty="0">
                <a:ln w="22225">
                  <a:solidFill>
                    <a:schemeClr val="accent2"/>
                  </a:solidFill>
                  <a:prstDash val="solid"/>
                </a:ln>
                <a:solidFill>
                  <a:schemeClr val="accent2">
                    <a:lumMod val="40000"/>
                    <a:lumOff val="60000"/>
                  </a:schemeClr>
                </a:solidFill>
                <a:uLnTx/>
                <a:uFillTx/>
                <a:latin typeface="Agency FB" panose="020B0503020202020204" pitchFamily="34" charset="0"/>
              </a:rPr>
              <a:t>Saturation</a:t>
            </a:r>
            <a:r>
              <a:rPr kumimoji="0" lang="en-US" sz="3600" b="1" i="0" u="none" strike="noStrike" kern="1200" cap="none" spc="0" normalizeH="0" baseline="0" noProof="0" dirty="0">
                <a:ln>
                  <a:noFill/>
                </a:ln>
                <a:solidFill>
                  <a:srgbClr val="FFFF00"/>
                </a:solidFill>
                <a:effectLst/>
                <a:uLnTx/>
                <a:uFillTx/>
                <a:latin typeface="Agency FB" panose="020B0503020202020204" pitchFamily="34" charset="0"/>
              </a:rPr>
              <a:t> with the Word</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lang="en-US" sz="3600" b="1" dirty="0">
                <a:ln w="22225">
                  <a:solidFill>
                    <a:schemeClr val="accent2"/>
                  </a:solidFill>
                  <a:prstDash val="solid"/>
                </a:ln>
                <a:solidFill>
                  <a:schemeClr val="accent2">
                    <a:lumMod val="40000"/>
                    <a:lumOff val="60000"/>
                  </a:schemeClr>
                </a:solidFill>
                <a:latin typeface="Agency FB" panose="020B0503020202020204" pitchFamily="34" charset="0"/>
              </a:rPr>
              <a:t>Edification</a:t>
            </a:r>
            <a:r>
              <a:rPr lang="en-US" sz="3600" b="1" dirty="0">
                <a:solidFill>
                  <a:srgbClr val="FFFF00"/>
                </a:solidFill>
                <a:latin typeface="Agency FB" panose="020B0503020202020204" pitchFamily="34" charset="0"/>
              </a:rPr>
              <a:t> with the Word</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lang="en-US" sz="3600" b="1" dirty="0">
                <a:ln w="22225">
                  <a:solidFill>
                    <a:schemeClr val="accent2"/>
                  </a:solidFill>
                  <a:prstDash val="solid"/>
                </a:ln>
                <a:solidFill>
                  <a:schemeClr val="accent2">
                    <a:lumMod val="40000"/>
                    <a:lumOff val="60000"/>
                  </a:schemeClr>
                </a:solidFill>
                <a:latin typeface="Agency FB" panose="020B0503020202020204" pitchFamily="34" charset="0"/>
              </a:rPr>
              <a:t>Adoration</a:t>
            </a:r>
            <a:r>
              <a:rPr lang="en-US" sz="3600" b="1" dirty="0">
                <a:solidFill>
                  <a:srgbClr val="FFFF00"/>
                </a:solidFill>
                <a:latin typeface="Agency FB" panose="020B0503020202020204" pitchFamily="34" charset="0"/>
              </a:rPr>
              <a:t> from the Word</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600" b="1" i="0" u="none" strike="noStrike" kern="1200" normalizeH="0" baseline="0" noProof="0" dirty="0">
                <a:ln w="22225">
                  <a:solidFill>
                    <a:schemeClr val="accent2"/>
                  </a:solidFill>
                  <a:prstDash val="solid"/>
                </a:ln>
                <a:solidFill>
                  <a:schemeClr val="accent2">
                    <a:lumMod val="40000"/>
                    <a:lumOff val="60000"/>
                  </a:schemeClr>
                </a:solidFill>
                <a:uLnTx/>
                <a:uFillTx/>
                <a:latin typeface="Agency FB" panose="020B0503020202020204" pitchFamily="34" charset="0"/>
              </a:rPr>
              <a:t>Operation</a:t>
            </a:r>
            <a:r>
              <a:rPr kumimoji="0" lang="en-US" sz="3600" b="1" i="0" u="none" strike="noStrike" kern="1200" cap="none" spc="0" normalizeH="0" baseline="0" noProof="0" dirty="0">
                <a:ln>
                  <a:noFill/>
                </a:ln>
                <a:solidFill>
                  <a:srgbClr val="FFFF00"/>
                </a:solidFill>
                <a:effectLst/>
                <a:uLnTx/>
                <a:uFillTx/>
                <a:latin typeface="Agency FB" panose="020B0503020202020204" pitchFamily="34" charset="0"/>
              </a:rPr>
              <a:t> by the Word </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lang="en-US" sz="3600" b="1" dirty="0">
                <a:ln w="22225">
                  <a:solidFill>
                    <a:schemeClr val="accent2"/>
                  </a:solidFill>
                  <a:prstDash val="solid"/>
                </a:ln>
                <a:solidFill>
                  <a:schemeClr val="accent2">
                    <a:lumMod val="40000"/>
                    <a:lumOff val="60000"/>
                  </a:schemeClr>
                </a:solidFill>
                <a:latin typeface="Agency FB" panose="020B0503020202020204" pitchFamily="34" charset="0"/>
              </a:rPr>
              <a:t>Magnification</a:t>
            </a:r>
            <a:r>
              <a:rPr lang="en-US" sz="3600" b="1" dirty="0">
                <a:solidFill>
                  <a:srgbClr val="FFFF00"/>
                </a:solidFill>
                <a:latin typeface="Agency FB" panose="020B0503020202020204" pitchFamily="34" charset="0"/>
              </a:rPr>
              <a:t> through the Word</a:t>
            </a:r>
          </a:p>
          <a:p>
            <a:pPr marL="742950" marR="0" lvl="1" indent="-285750" algn="l"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3600" b="1" i="0" u="none" strike="noStrike" kern="1200" normalizeH="0" baseline="0" noProof="0" dirty="0">
                <a:ln w="22225">
                  <a:solidFill>
                    <a:schemeClr val="accent2"/>
                  </a:solidFill>
                  <a:prstDash val="solid"/>
                </a:ln>
                <a:solidFill>
                  <a:schemeClr val="accent2">
                    <a:lumMod val="40000"/>
                    <a:lumOff val="60000"/>
                  </a:schemeClr>
                </a:solidFill>
                <a:uLnTx/>
                <a:uFillTx/>
                <a:latin typeface="Agency FB" panose="020B0503020202020204" pitchFamily="34" charset="0"/>
              </a:rPr>
              <a:t>Appreciation</a:t>
            </a:r>
            <a:r>
              <a:rPr kumimoji="0" lang="en-US" sz="3600" b="1" i="0" u="none" strike="noStrike" kern="1200" cap="none" spc="0" normalizeH="0" baseline="0" noProof="0" dirty="0">
                <a:ln>
                  <a:noFill/>
                </a:ln>
                <a:solidFill>
                  <a:srgbClr val="FFFF00"/>
                </a:solidFill>
                <a:effectLst/>
                <a:uLnTx/>
                <a:uFillTx/>
                <a:latin typeface="Agency FB" panose="020B0503020202020204" pitchFamily="34" charset="0"/>
              </a:rPr>
              <a:t> according to the Word</a:t>
            </a:r>
            <a:endParaRPr kumimoji="0" lang="en-US" sz="3600" b="1" i="0" u="none" strike="noStrike" kern="1200" cap="none" spc="0" normalizeH="0" baseline="0" noProof="0" dirty="0">
              <a:ln>
                <a:noFill/>
              </a:ln>
              <a:solidFill>
                <a:prstClr val="white"/>
              </a:solidFill>
              <a:effectLst/>
              <a:uLnTx/>
              <a:uFillTx/>
              <a:latin typeface="Agency FB" panose="020B0503020202020204" pitchFamily="34" charset="0"/>
            </a:endParaRPr>
          </a:p>
        </p:txBody>
      </p:sp>
    </p:spTree>
    <p:extLst>
      <p:ext uri="{BB962C8B-B14F-4D97-AF65-F5344CB8AC3E}">
        <p14:creationId xmlns:p14="http://schemas.microsoft.com/office/powerpoint/2010/main" val="2524362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4" name="TextBox 3">
            <a:extLst>
              <a:ext uri="{FF2B5EF4-FFF2-40B4-BE49-F238E27FC236}">
                <a16:creationId xmlns:a16="http://schemas.microsoft.com/office/drawing/2014/main" id="{3346CE40-4D80-3306-5BD2-EB553E8671AB}"/>
              </a:ext>
            </a:extLst>
          </p:cNvPr>
          <p:cNvSpPr txBox="1"/>
          <p:nvPr/>
        </p:nvSpPr>
        <p:spPr>
          <a:xfrm>
            <a:off x="2129263" y="580283"/>
            <a:ext cx="10780776" cy="1015663"/>
          </a:xfrm>
          <a:prstGeom prst="rect">
            <a:avLst/>
          </a:prstGeom>
          <a:noFill/>
        </p:spPr>
        <p:txBody>
          <a:bodyPr wrap="square">
            <a:spAutoFit/>
          </a:bodyPr>
          <a:lstStyle/>
          <a:p>
            <a:pPr algn="ctr"/>
            <a:r>
              <a:rPr kumimoji="0" lang="en-US" sz="60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A. Louise Patterson Principle</a:t>
            </a:r>
            <a:endParaRPr lang="en-US" sz="6000" dirty="0"/>
          </a:p>
        </p:txBody>
      </p:sp>
      <p:pic>
        <p:nvPicPr>
          <p:cNvPr id="2" name="Picture 1">
            <a:extLst>
              <a:ext uri="{FF2B5EF4-FFF2-40B4-BE49-F238E27FC236}">
                <a16:creationId xmlns:a16="http://schemas.microsoft.com/office/drawing/2014/main" id="{7583C798-D66C-77B6-7656-A3AA8CB05DE8}"/>
              </a:ext>
            </a:extLst>
          </p:cNvPr>
          <p:cNvPicPr>
            <a:picLocks noChangeAspect="1"/>
          </p:cNvPicPr>
          <p:nvPr/>
        </p:nvPicPr>
        <p:blipFill>
          <a:blip r:embed="rId3"/>
          <a:stretch>
            <a:fillRect/>
          </a:stretch>
        </p:blipFill>
        <p:spPr>
          <a:xfrm>
            <a:off x="942301" y="43543"/>
            <a:ext cx="1905000" cy="1905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A00BA479-C3B8-3828-DF61-C96133B3E79F}"/>
              </a:ext>
            </a:extLst>
          </p:cNvPr>
          <p:cNvSpPr txBox="1"/>
          <p:nvPr/>
        </p:nvSpPr>
        <p:spPr>
          <a:xfrm>
            <a:off x="541603" y="2041629"/>
            <a:ext cx="11483955" cy="4662815"/>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solidFill>
                    <a:srgbClr val="FF0000"/>
                  </a:solidFill>
                </a:ln>
                <a:solidFill>
                  <a:prstClr val="white"/>
                </a:solidFill>
                <a:effectLst/>
                <a:uLnTx/>
                <a:uFillTx/>
                <a:latin typeface="Lucida Calligraphy" panose="03010101010101010101" pitchFamily="66" charset="0"/>
                <a:ea typeface="+mn-ea"/>
                <a:cs typeface="+mn-cs"/>
              </a:rPr>
              <a:t>“Letting the text tailor the truth you’re trying to teach”</a:t>
            </a:r>
          </a:p>
          <a:p>
            <a:pPr marL="228600" marR="0" lvl="0" indent="-228600" algn="l" defTabSz="914400" rtl="0" eaLnBrk="1" fontAlgn="auto" latinLnBrk="0" hangingPunct="1">
              <a:lnSpc>
                <a:spcPct val="100000"/>
              </a:lnSpc>
              <a:spcBef>
                <a:spcPts val="1000"/>
              </a:spcBef>
              <a:spcAft>
                <a:spcPts val="0"/>
              </a:spcAft>
              <a:buClrTx/>
              <a:buSzTx/>
              <a:buFont typeface="Wingdings 2" panose="05020102010507070707" pitchFamily="18" charset="2"/>
              <a:buChar char="ß"/>
              <a:tabLst/>
              <a:defRPr/>
            </a:pPr>
            <a:r>
              <a:rPr kumimoji="0" lang="en-US" sz="4000" b="1" i="0" u="none" strike="noStrike" kern="1200" cap="none" spc="0" normalizeH="0" baseline="0" noProof="0" dirty="0">
                <a:ln w="22225">
                  <a:solidFill>
                    <a:srgbClr val="ED7D31"/>
                  </a:solidFill>
                  <a:prstDash val="solid"/>
                </a:ln>
                <a:solidFill>
                  <a:srgbClr val="ED7D31">
                    <a:lumMod val="40000"/>
                    <a:lumOff val="60000"/>
                  </a:srgbClr>
                </a:solidFill>
                <a:effectLst/>
                <a:uLnTx/>
                <a:uFillTx/>
                <a:latin typeface="Bernard MT Condensed" panose="02050806060905020404" pitchFamily="18" charset="0"/>
                <a:ea typeface="+mn-ea"/>
                <a:cs typeface="+mn-cs"/>
              </a:rPr>
              <a:t>2 Timothy 2:15</a:t>
            </a:r>
          </a:p>
          <a:p>
            <a:pPr marL="685800" marR="0" lvl="1" indent="-228600" algn="l"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Studious</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Word</a:t>
            </a:r>
          </a:p>
          <a:p>
            <a:pPr marL="685800" marR="0" lvl="1" indent="-228600" algn="l"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Stable</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Worship</a:t>
            </a:r>
          </a:p>
          <a:p>
            <a:pPr marL="685800" marR="0" lvl="1" indent="-228600" algn="l"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Steadfast</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Work</a:t>
            </a:r>
          </a:p>
          <a:p>
            <a:pPr marL="685800" marR="0" lvl="1" indent="-228600" algn="l" defTabSz="914400" rtl="0" eaLnBrk="1" fontAlgn="auto" latinLnBrk="0" hangingPunct="1">
              <a:lnSpc>
                <a:spcPct val="100000"/>
              </a:lnSpc>
              <a:spcBef>
                <a:spcPts val="500"/>
              </a:spcBef>
              <a:spcAft>
                <a:spcPts val="0"/>
              </a:spcAft>
              <a:buClrTx/>
              <a:buSzTx/>
              <a:buFont typeface="Wingdings 2" panose="05020102010507070707" pitchFamily="18" charset="2"/>
              <a:buChar char="ß"/>
              <a:tabLst/>
              <a:defRPr/>
            </a:pP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Be </a:t>
            </a:r>
            <a:r>
              <a:rPr kumimoji="0" lang="en-US" sz="4000" b="1" i="0" u="none" strike="noStrike" kern="1200" normalizeH="0" baseline="0" noProof="0" dirty="0">
                <a:ln w="22225">
                  <a:solidFill>
                    <a:schemeClr val="accent2"/>
                  </a:solidFill>
                  <a:prstDash val="solid"/>
                </a:ln>
                <a:solidFill>
                  <a:schemeClr val="accent2">
                    <a:lumMod val="40000"/>
                    <a:lumOff val="60000"/>
                  </a:schemeClr>
                </a:solidFill>
                <a:uLnTx/>
                <a:uFillTx/>
                <a:latin typeface="Bernard MT Condensed" panose="02050806060905020404" pitchFamily="18" charset="0"/>
                <a:ea typeface="+mn-ea"/>
                <a:cs typeface="+mn-cs"/>
              </a:rPr>
              <a:t>Standardized</a:t>
            </a:r>
            <a:r>
              <a:rPr kumimoji="0" lang="en-US" sz="40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 in the Way of Interpretation</a:t>
            </a:r>
            <a:endParaRPr lang="en-US" dirty="0"/>
          </a:p>
        </p:txBody>
      </p:sp>
    </p:spTree>
    <p:extLst>
      <p:ext uri="{BB962C8B-B14F-4D97-AF65-F5344CB8AC3E}">
        <p14:creationId xmlns:p14="http://schemas.microsoft.com/office/powerpoint/2010/main" val="1395348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5" name="Content Placeholder 3">
            <a:extLst>
              <a:ext uri="{FF2B5EF4-FFF2-40B4-BE49-F238E27FC236}">
                <a16:creationId xmlns:a16="http://schemas.microsoft.com/office/drawing/2014/main" id="{F1CA65FD-E686-F9B2-7EB7-0AD3DC54CD06}"/>
              </a:ext>
            </a:extLst>
          </p:cNvPr>
          <p:cNvSpPr txBox="1">
            <a:spLocks noGrp="1"/>
          </p:cNvSpPr>
          <p:nvPr>
            <p:ph idx="1"/>
          </p:nvPr>
        </p:nvSpPr>
        <p:spPr>
          <a:xfrm>
            <a:off x="0" y="112707"/>
            <a:ext cx="12192000" cy="6632585"/>
          </a:xfrm>
          <a:prstGeom prst="rect">
            <a:avLst/>
          </a:prstGeom>
          <a:solidFill>
            <a:schemeClr val="tx1"/>
          </a:solidFill>
        </p:spPr>
        <p:txBody>
          <a:bodyPr wrap="square">
            <a:spAutoFit/>
          </a:body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“Expository preaching is the Spirit-empowered </a:t>
            </a:r>
            <a:r>
              <a:rPr kumimoji="0" lang="en-US" sz="4000" b="0" i="0" u="sng"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explanation</a:t>
            </a:r>
            <a:r>
              <a:rPr kumimoji="0" lang="en-US" sz="4000" b="0" i="0" u="none"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 and </a:t>
            </a:r>
            <a:r>
              <a:rPr kumimoji="0" lang="en-US" sz="4000" b="0" i="0" u="sng"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proclamation</a:t>
            </a:r>
            <a:r>
              <a:rPr kumimoji="0" lang="en-US" sz="4000" b="0" i="0" u="none"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 of the text of God’s Word with due regard to the </a:t>
            </a:r>
            <a:r>
              <a:rPr kumimoji="0" lang="en-US" sz="4000" b="0" i="0" u="sng"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historical, contextual, grammatical and doctrinal significance </a:t>
            </a:r>
            <a:r>
              <a:rPr kumimoji="0" lang="en-US" sz="4000" b="0" i="0" u="none"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of the given passage, </a:t>
            </a:r>
            <a:r>
              <a:rPr kumimoji="0" lang="en-US" sz="4000" b="0" i="0" u="sng"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with the specific object of invoking a Christ-transforming response</a:t>
            </a:r>
            <a:r>
              <a:rPr kumimoji="0" lang="en-US" sz="4000" b="0" i="0" u="none" strike="noStrike" kern="1200" cap="none" spc="0" normalizeH="0" baseline="0" noProof="0" dirty="0">
                <a:ln>
                  <a:solidFill>
                    <a:srgbClr val="7030A0"/>
                  </a:solidFill>
                </a:ln>
                <a:solidFill>
                  <a:schemeClr val="bg1"/>
                </a:solidFill>
                <a:effectLst/>
                <a:uLnTx/>
                <a:uFillTx/>
                <a:latin typeface="Lucida Calligraphy" panose="03010101010101010101" pitchFamily="66" charset="0"/>
                <a:ea typeface="+mn-ea"/>
                <a:cs typeface="+mn-cs"/>
              </a:rPr>
              <a:t>.”</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w="22225">
                  <a:noFill/>
                  <a:prstDash val="solid"/>
                </a:ln>
                <a:solidFill>
                  <a:schemeClr val="bg1"/>
                </a:solidFill>
                <a:effectLst/>
                <a:uLnTx/>
                <a:uFillTx/>
                <a:latin typeface="Bernard MT Condensed" panose="02050806060905020404" pitchFamily="18" charset="0"/>
                <a:ea typeface="+mn-ea"/>
                <a:cs typeface="+mn-cs"/>
              </a:rPr>
              <a:t>2 Timothy 3:16-17</a:t>
            </a:r>
            <a:endParaRPr kumimoji="0" lang="en-US" sz="4000" b="1" i="0" u="none" strike="noStrike" kern="1200" cap="none" spc="0" normalizeH="0" baseline="0" noProof="0" dirty="0">
              <a:ln w="22225">
                <a:solidFill>
                  <a:srgbClr val="ED7D31"/>
                </a:solidFill>
                <a:prstDash val="solid"/>
              </a:ln>
              <a:solidFill>
                <a:schemeClr val="bg1"/>
              </a:solidFill>
              <a:effectLst/>
              <a:uLnTx/>
              <a:uFillTx/>
              <a:latin typeface="Impact" panose="020B0806030902050204" pitchFamily="34" charset="0"/>
              <a:ea typeface="+mn-ea"/>
              <a:cs typeface="+mn-cs"/>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b="1" dirty="0">
                <a:ln w="22225">
                  <a:solidFill>
                    <a:srgbClr val="ED7D31"/>
                  </a:solidFill>
                  <a:prstDash val="solid"/>
                </a:ln>
                <a:solidFill>
                  <a:schemeClr val="bg1"/>
                </a:solidFill>
                <a:latin typeface="Impact" panose="020B0806030902050204" pitchFamily="34" charset="0"/>
              </a:rPr>
              <a:t>Mind-Morals-Mistakes-Maintenance</a:t>
            </a: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sz="4000" b="1" dirty="0">
                <a:ln w="22225">
                  <a:solidFill>
                    <a:srgbClr val="ED7D31"/>
                  </a:solidFill>
                  <a:prstDash val="solid"/>
                </a:ln>
                <a:solidFill>
                  <a:schemeClr val="bg1"/>
                </a:solidFill>
                <a:latin typeface="Impact" panose="020B0806030902050204" pitchFamily="34" charset="0"/>
              </a:rPr>
              <a:t>Make-Up-Maturity-Ministry</a:t>
            </a:r>
            <a:endParaRPr lang="en-US" sz="4000" dirty="0">
              <a:solidFill>
                <a:schemeClr val="bg1"/>
              </a:solidFill>
            </a:endParaRPr>
          </a:p>
        </p:txBody>
      </p:sp>
    </p:spTree>
    <p:extLst>
      <p:ext uri="{BB962C8B-B14F-4D97-AF65-F5344CB8AC3E}">
        <p14:creationId xmlns:p14="http://schemas.microsoft.com/office/powerpoint/2010/main" val="518776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9B4CD7E-7972-4EB4-888F-B4D0D57D88BA}"/>
              </a:ext>
            </a:extLst>
          </p:cNvPr>
          <p:cNvPicPr>
            <a:picLocks noChangeAspect="1"/>
          </p:cNvPicPr>
          <p:nvPr/>
        </p:nvPicPr>
        <p:blipFill>
          <a:blip r:embed="rId2"/>
          <a:stretch>
            <a:fillRect/>
          </a:stretch>
        </p:blipFill>
        <p:spPr>
          <a:xfrm>
            <a:off x="0" y="444500"/>
            <a:ext cx="12192000" cy="6858000"/>
          </a:xfrm>
          <a:prstGeom prst="rect">
            <a:avLst/>
          </a:prstGeom>
        </p:spPr>
      </p:pic>
    </p:spTree>
    <p:extLst>
      <p:ext uri="{BB962C8B-B14F-4D97-AF65-F5344CB8AC3E}">
        <p14:creationId xmlns:p14="http://schemas.microsoft.com/office/powerpoint/2010/main" val="20049741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2" name="Rectangle 1">
            <a:extLst>
              <a:ext uri="{FF2B5EF4-FFF2-40B4-BE49-F238E27FC236}">
                <a16:creationId xmlns:a16="http://schemas.microsoft.com/office/drawing/2014/main" id="{369FA797-00FE-12AF-0E95-44EEF75BBBF4}"/>
              </a:ext>
            </a:extLst>
          </p:cNvPr>
          <p:cNvSpPr/>
          <p:nvPr/>
        </p:nvSpPr>
        <p:spPr>
          <a:xfrm>
            <a:off x="0" y="0"/>
            <a:ext cx="3734420" cy="2585323"/>
          </a:xfrm>
          <a:prstGeom prst="rect">
            <a:avLst/>
          </a:prstGeom>
          <a:solidFill>
            <a:sysClr val="windowText" lastClr="000000"/>
          </a:solid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Amasis MT Pro Black" panose="02040A04050005020304" pitchFamily="18" charset="0"/>
              </a:rPr>
              <a:t>Reading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Amasis MT Pro Black" panose="02040A04050005020304" pitchFamily="18" charset="0"/>
              </a:rPr>
              <a:t>Reflecting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Amasis MT Pro Black" panose="02040A04050005020304" pitchFamily="18" charset="0"/>
              </a:rPr>
              <a:t>Recording</a:t>
            </a:r>
          </a:p>
        </p:txBody>
      </p:sp>
      <p:sp>
        <p:nvSpPr>
          <p:cNvPr id="9" name="Rectangle 8">
            <a:extLst>
              <a:ext uri="{FF2B5EF4-FFF2-40B4-BE49-F238E27FC236}">
                <a16:creationId xmlns:a16="http://schemas.microsoft.com/office/drawing/2014/main" id="{367F64CE-7BF9-DCD4-F4F9-56E1C262DE2C}"/>
              </a:ext>
            </a:extLst>
          </p:cNvPr>
          <p:cNvSpPr/>
          <p:nvPr/>
        </p:nvSpPr>
        <p:spPr>
          <a:xfrm>
            <a:off x="4087961" y="0"/>
            <a:ext cx="6357318" cy="923330"/>
          </a:xfrm>
          <a:prstGeom prst="rect">
            <a:avLst/>
          </a:prstGeom>
          <a:solidFill>
            <a:schemeClr val="tx1"/>
          </a:solid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Cooper Black" panose="0208090404030B020404" pitchFamily="18" charset="0"/>
                <a:sym typeface="Wingdings 3" panose="05040102010807070707" pitchFamily="18" charset="2"/>
              </a:rPr>
              <a:t> </a:t>
            </a: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latin typeface="Cooper Black" panose="0208090404030B020404" pitchFamily="18" charset="0"/>
              </a:rPr>
              <a:t>OBSERVATION</a:t>
            </a:r>
          </a:p>
        </p:txBody>
      </p:sp>
      <p:sp>
        <p:nvSpPr>
          <p:cNvPr id="11" name="Rectangle 10">
            <a:extLst>
              <a:ext uri="{FF2B5EF4-FFF2-40B4-BE49-F238E27FC236}">
                <a16:creationId xmlns:a16="http://schemas.microsoft.com/office/drawing/2014/main" id="{EC245B72-2246-5EA3-B3B9-EA5AD53E2D42}"/>
              </a:ext>
            </a:extLst>
          </p:cNvPr>
          <p:cNvSpPr/>
          <p:nvPr/>
        </p:nvSpPr>
        <p:spPr>
          <a:xfrm>
            <a:off x="0" y="2728773"/>
            <a:ext cx="3734420" cy="2585323"/>
          </a:xfrm>
          <a:prstGeom prst="rect">
            <a:avLst/>
          </a:prstGeom>
          <a:solidFill>
            <a:srgbClr val="00FFCC"/>
          </a:solid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effectLst>
                  <a:outerShdw dist="38100" dir="2700000" algn="tl" rotWithShape="0">
                    <a:srgbClr val="ED7D31"/>
                  </a:outerShdw>
                </a:effectLst>
                <a:uLnTx/>
                <a:uFillTx/>
                <a:latin typeface="Amasis MT Pro Black" panose="02040A04050005020304" pitchFamily="18" charset="0"/>
              </a:rPr>
              <a:t>Probing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effectLst>
                  <a:outerShdw dist="38100" dir="2700000" algn="tl" rotWithShape="0">
                    <a:srgbClr val="ED7D31"/>
                  </a:outerShdw>
                </a:effectLst>
                <a:uLnTx/>
                <a:uFillTx/>
                <a:latin typeface="Amasis MT Pro Black" panose="02040A04050005020304" pitchFamily="18" charset="0"/>
              </a:rPr>
              <a:t>Pondering</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6600">
                  <a:solidFill>
                    <a:srgbClr val="ED7D31"/>
                  </a:solidFill>
                  <a:prstDash val="solid"/>
                </a:ln>
                <a:effectLst>
                  <a:outerShdw dist="38100" dir="2700000" algn="tl" rotWithShape="0">
                    <a:srgbClr val="ED7D31"/>
                  </a:outerShdw>
                </a:effectLst>
                <a:uLnTx/>
                <a:uFillTx/>
                <a:latin typeface="Amasis MT Pro Black" panose="02040A04050005020304" pitchFamily="18" charset="0"/>
              </a:rPr>
              <a:t>Printing</a:t>
            </a:r>
          </a:p>
        </p:txBody>
      </p:sp>
      <p:sp>
        <p:nvSpPr>
          <p:cNvPr id="12" name="Rectangle 11">
            <a:extLst>
              <a:ext uri="{FF2B5EF4-FFF2-40B4-BE49-F238E27FC236}">
                <a16:creationId xmlns:a16="http://schemas.microsoft.com/office/drawing/2014/main" id="{D1F6CDA2-48DC-22F2-A939-02F0839DF2CC}"/>
              </a:ext>
            </a:extLst>
          </p:cNvPr>
          <p:cNvSpPr/>
          <p:nvPr/>
        </p:nvSpPr>
        <p:spPr>
          <a:xfrm>
            <a:off x="4087961" y="2716073"/>
            <a:ext cx="6357318" cy="923330"/>
          </a:xfrm>
          <a:prstGeom prst="rect">
            <a:avLst/>
          </a:prstGeom>
          <a:solidFill>
            <a:srgbClr val="00FFCC"/>
          </a:solidFill>
        </p:spPr>
        <p:txBody>
          <a:bodyPr wrap="none" lIns="91440" tIns="45720" rIns="91440" bIns="45720">
            <a:spAutoFit/>
          </a:bodyPr>
          <a:lstStyle/>
          <a:p>
            <a:pPr algn="ctr"/>
            <a:r>
              <a:rPr lang="en-US" sz="5400" b="1" cap="none" spc="0" dirty="0">
                <a:ln w="12700" cmpd="sng">
                  <a:solidFill>
                    <a:schemeClr val="accent4"/>
                  </a:solidFill>
                  <a:prstDash val="solid"/>
                </a:ln>
                <a:effectLst/>
                <a:latin typeface="Cooper Black" panose="0208090404030B020404" pitchFamily="18" charset="0"/>
                <a:sym typeface="Wingdings 3" panose="05040102010807070707" pitchFamily="18" charset="2"/>
              </a:rPr>
              <a:t> </a:t>
            </a:r>
            <a:r>
              <a:rPr lang="en-US" sz="5400" b="1" cap="none" spc="0" dirty="0">
                <a:ln w="12700" cmpd="sng">
                  <a:solidFill>
                    <a:schemeClr val="accent4"/>
                  </a:solidFill>
                  <a:prstDash val="solid"/>
                </a:ln>
                <a:effectLst/>
                <a:latin typeface="Cooper Black" panose="0208090404030B020404" pitchFamily="18" charset="0"/>
              </a:rPr>
              <a:t>OBSERVATION</a:t>
            </a:r>
          </a:p>
        </p:txBody>
      </p:sp>
      <p:sp>
        <p:nvSpPr>
          <p:cNvPr id="13" name="Rectangle 12">
            <a:extLst>
              <a:ext uri="{FF2B5EF4-FFF2-40B4-BE49-F238E27FC236}">
                <a16:creationId xmlns:a16="http://schemas.microsoft.com/office/drawing/2014/main" id="{0F363B18-98C1-D938-570F-4BF2AE3E738C}"/>
              </a:ext>
            </a:extLst>
          </p:cNvPr>
          <p:cNvSpPr/>
          <p:nvPr/>
        </p:nvSpPr>
        <p:spPr>
          <a:xfrm>
            <a:off x="91792" y="6082985"/>
            <a:ext cx="12008416" cy="830997"/>
          </a:xfrm>
          <a:prstGeom prst="rect">
            <a:avLst/>
          </a:prstGeom>
          <a:blipFill>
            <a:blip r:embed="rId3"/>
            <a:tile tx="0" ty="0" sx="100000" sy="100000" flip="none" algn="tl"/>
          </a:blip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800" b="1" i="0" u="none" strike="noStrike" kern="0" normalizeH="0" baseline="0" noProof="0" dirty="0">
                <a:ln w="22225">
                  <a:solidFill>
                    <a:schemeClr val="accent2"/>
                  </a:solidFill>
                  <a:prstDash val="solid"/>
                </a:ln>
                <a:solidFill>
                  <a:schemeClr val="accent2">
                    <a:lumMod val="40000"/>
                    <a:lumOff val="60000"/>
                  </a:schemeClr>
                </a:solidFill>
                <a:uLnTx/>
                <a:uFillTx/>
                <a:latin typeface="Amasis MT Pro Black" panose="02040A04050005020304" pitchFamily="18" charset="0"/>
              </a:rPr>
              <a:t>Investigating</a:t>
            </a:r>
            <a:r>
              <a:rPr lang="en-US" sz="4800" b="1" kern="0" dirty="0">
                <a:ln w="22225">
                  <a:solidFill>
                    <a:schemeClr val="accent2"/>
                  </a:solidFill>
                  <a:prstDash val="solid"/>
                </a:ln>
                <a:solidFill>
                  <a:schemeClr val="accent2">
                    <a:lumMod val="40000"/>
                    <a:lumOff val="60000"/>
                  </a:schemeClr>
                </a:solidFill>
                <a:latin typeface="Amasis MT Pro Black" panose="02040A04050005020304" pitchFamily="18" charset="0"/>
              </a:rPr>
              <a:t>, </a:t>
            </a:r>
            <a:r>
              <a:rPr kumimoji="0" lang="en-US" sz="4800" b="1" i="0" u="none" strike="noStrike" kern="0" normalizeH="0" baseline="0" noProof="0" dirty="0">
                <a:ln w="22225">
                  <a:solidFill>
                    <a:schemeClr val="accent2"/>
                  </a:solidFill>
                  <a:prstDash val="solid"/>
                </a:ln>
                <a:solidFill>
                  <a:schemeClr val="accent2">
                    <a:lumMod val="40000"/>
                    <a:lumOff val="60000"/>
                  </a:schemeClr>
                </a:solidFill>
                <a:uLnTx/>
                <a:uFillTx/>
                <a:latin typeface="Amasis MT Pro Black" panose="02040A04050005020304" pitchFamily="18" charset="0"/>
              </a:rPr>
              <a:t>Meditating</a:t>
            </a:r>
            <a:r>
              <a:rPr lang="en-US" sz="4800" b="1" kern="0" dirty="0">
                <a:ln w="22225">
                  <a:solidFill>
                    <a:schemeClr val="accent2"/>
                  </a:solidFill>
                  <a:prstDash val="solid"/>
                </a:ln>
                <a:solidFill>
                  <a:schemeClr val="accent2">
                    <a:lumMod val="40000"/>
                    <a:lumOff val="60000"/>
                  </a:schemeClr>
                </a:solidFill>
                <a:latin typeface="Amasis MT Pro Black" panose="02040A04050005020304" pitchFamily="18" charset="0"/>
              </a:rPr>
              <a:t>, </a:t>
            </a:r>
            <a:r>
              <a:rPr kumimoji="0" lang="en-US" sz="4800" b="1" i="0" u="none" strike="noStrike" kern="0" normalizeH="0" baseline="0" noProof="0" dirty="0">
                <a:ln w="22225">
                  <a:solidFill>
                    <a:schemeClr val="accent2"/>
                  </a:solidFill>
                  <a:prstDash val="solid"/>
                </a:ln>
                <a:solidFill>
                  <a:schemeClr val="accent2">
                    <a:lumMod val="40000"/>
                    <a:lumOff val="60000"/>
                  </a:schemeClr>
                </a:solidFill>
                <a:uLnTx/>
                <a:uFillTx/>
                <a:latin typeface="Amasis MT Pro Black" panose="02040A04050005020304" pitchFamily="18" charset="0"/>
              </a:rPr>
              <a:t>Annotating</a:t>
            </a:r>
          </a:p>
        </p:txBody>
      </p:sp>
      <p:sp>
        <p:nvSpPr>
          <p:cNvPr id="15" name="Rectangle 14">
            <a:extLst>
              <a:ext uri="{FF2B5EF4-FFF2-40B4-BE49-F238E27FC236}">
                <a16:creationId xmlns:a16="http://schemas.microsoft.com/office/drawing/2014/main" id="{4BFB5B74-2574-FB8C-A234-57B6AA62ABDC}"/>
              </a:ext>
            </a:extLst>
          </p:cNvPr>
          <p:cNvSpPr/>
          <p:nvPr/>
        </p:nvSpPr>
        <p:spPr>
          <a:xfrm>
            <a:off x="4087961" y="4970481"/>
            <a:ext cx="7152920" cy="923330"/>
          </a:xfrm>
          <a:prstGeom prst="rect">
            <a:avLst/>
          </a:prstGeom>
          <a:blipFill>
            <a:blip r:embed="rId3"/>
            <a:tile tx="0" ty="0" sx="100000" sy="100000" flip="none" algn="tl"/>
          </a:blipFill>
        </p:spPr>
        <p:txBody>
          <a:bodyPr wrap="non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normalizeH="0" baseline="0" noProof="0" dirty="0">
                <a:ln w="22225">
                  <a:solidFill>
                    <a:schemeClr val="accent2"/>
                  </a:solidFill>
                  <a:prstDash val="solid"/>
                </a:ln>
                <a:solidFill>
                  <a:schemeClr val="accent2">
                    <a:lumMod val="40000"/>
                    <a:lumOff val="60000"/>
                  </a:schemeClr>
                </a:solidFill>
                <a:uLnTx/>
                <a:uFillTx/>
                <a:latin typeface="Cooper Black" panose="0208090404030B020404" pitchFamily="18" charset="0"/>
                <a:sym typeface="Wingdings" panose="05000000000000000000" pitchFamily="2" charset="2"/>
              </a:rPr>
              <a:t></a:t>
            </a:r>
            <a:r>
              <a:rPr kumimoji="0" lang="en-US" sz="5400" b="1" i="0" u="none" strike="noStrike" kern="0" normalizeH="0" baseline="0" noProof="0" dirty="0">
                <a:ln w="22225">
                  <a:solidFill>
                    <a:schemeClr val="accent2"/>
                  </a:solidFill>
                  <a:prstDash val="solid"/>
                </a:ln>
                <a:solidFill>
                  <a:schemeClr val="accent2">
                    <a:lumMod val="40000"/>
                    <a:lumOff val="60000"/>
                  </a:schemeClr>
                </a:solidFill>
                <a:uLnTx/>
                <a:uFillTx/>
                <a:latin typeface="Cooper Black" panose="0208090404030B020404" pitchFamily="18" charset="0"/>
              </a:rPr>
              <a:t>OBSERVATION</a:t>
            </a:r>
            <a:r>
              <a:rPr kumimoji="0" lang="en-US" sz="5400" b="1" i="0" u="none" strike="noStrike" kern="0" normalizeH="0" baseline="0" noProof="0" dirty="0">
                <a:ln w="22225">
                  <a:solidFill>
                    <a:schemeClr val="accent2"/>
                  </a:solidFill>
                  <a:prstDash val="solid"/>
                </a:ln>
                <a:solidFill>
                  <a:schemeClr val="accent2">
                    <a:lumMod val="40000"/>
                    <a:lumOff val="60000"/>
                  </a:schemeClr>
                </a:solidFill>
                <a:uLnTx/>
                <a:uFillTx/>
                <a:latin typeface="Cooper Black" panose="0208090404030B020404" pitchFamily="18" charset="0"/>
                <a:sym typeface="Wingdings" panose="05000000000000000000" pitchFamily="2" charset="2"/>
              </a:rPr>
              <a:t></a:t>
            </a:r>
            <a:endParaRPr kumimoji="0" lang="en-US" sz="5400" b="1" i="0" u="none" strike="noStrike" kern="0" normalizeH="0" baseline="0" noProof="0" dirty="0">
              <a:ln w="22225">
                <a:solidFill>
                  <a:schemeClr val="accent2"/>
                </a:solidFill>
                <a:prstDash val="solid"/>
              </a:ln>
              <a:solidFill>
                <a:schemeClr val="accent2">
                  <a:lumMod val="40000"/>
                  <a:lumOff val="60000"/>
                </a:schemeClr>
              </a:solidFill>
              <a:uLnTx/>
              <a:uFillTx/>
              <a:latin typeface="Cooper Black" panose="0208090404030B020404" pitchFamily="18" charset="0"/>
            </a:endParaRPr>
          </a:p>
        </p:txBody>
      </p:sp>
    </p:spTree>
    <p:extLst>
      <p:ext uri="{BB962C8B-B14F-4D97-AF65-F5344CB8AC3E}">
        <p14:creationId xmlns:p14="http://schemas.microsoft.com/office/powerpoint/2010/main" val="2059124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0"/>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0" y="772683"/>
            <a:ext cx="12192000" cy="707886"/>
          </a:xfrm>
          <a:prstGeom prst="rect">
            <a:avLst/>
          </a:prstGeom>
          <a:solidFill>
            <a:schemeClr val="tx1"/>
          </a:solidFill>
        </p:spPr>
        <p:txBody>
          <a:bodyPr wrap="square">
            <a:spAutoFit/>
          </a:bodyPr>
          <a:lstStyle/>
          <a:p>
            <a:pPr marL="342900" marR="0" lvl="0" indent="-342900" algn="l" defTabSz="914400" rtl="0" eaLnBrk="1" fontAlgn="auto" latinLnBrk="0" hangingPunct="1">
              <a:spcBef>
                <a:spcPct val="20000"/>
              </a:spcBef>
              <a:spcAft>
                <a:spcPts val="0"/>
              </a:spcAft>
              <a:buClrTx/>
              <a:buSzTx/>
              <a:buFont typeface="Wingdings" panose="05000000000000000000" pitchFamily="2" charset="2"/>
              <a:buChar char="v"/>
              <a:tabLst/>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705612" y="834238"/>
            <a:ext cx="10780776" cy="769441"/>
          </a:xfrm>
          <a:prstGeom prst="rect">
            <a:avLst/>
          </a:prstGeom>
          <a:noFill/>
        </p:spPr>
        <p:txBody>
          <a:bodyPr wrap="square">
            <a:spAutoFit/>
          </a:bodyPr>
          <a:lstStyle/>
          <a:p>
            <a:pPr algn="ctr"/>
            <a:r>
              <a:rPr kumimoji="0" lang="en-US" sz="4400" b="0" i="0" u="none" strike="noStrike" kern="1200" cap="none" spc="0" normalizeH="0" baseline="0" noProof="0" dirty="0">
                <a:ln w="12700">
                  <a:solidFill>
                    <a:srgbClr val="FF0000"/>
                  </a:solidFill>
                </a:ln>
                <a:solidFill>
                  <a:srgbClr val="FFFF00"/>
                </a:solidFill>
                <a:effectLst/>
                <a:uLnTx/>
                <a:uFillTx/>
                <a:latin typeface="Bernard MT Condensed" panose="02050806060905020404" pitchFamily="18" charset="0"/>
                <a:ea typeface="+mj-ea"/>
                <a:cs typeface="+mj-cs"/>
              </a:rPr>
              <a:t>The Preacher &amp; His Soul</a:t>
            </a:r>
            <a:endParaRPr lang="en-US" sz="4400" dirty="0"/>
          </a:p>
        </p:txBody>
      </p:sp>
      <p:sp>
        <p:nvSpPr>
          <p:cNvPr id="6" name="Content Placeholder 5">
            <a:extLst>
              <a:ext uri="{FF2B5EF4-FFF2-40B4-BE49-F238E27FC236}">
                <a16:creationId xmlns:a16="http://schemas.microsoft.com/office/drawing/2014/main" id="{0251AB2E-D97F-548F-0CED-663EEFC7907D}"/>
              </a:ext>
            </a:extLst>
          </p:cNvPr>
          <p:cNvSpPr>
            <a:spLocks noGrp="1"/>
          </p:cNvSpPr>
          <p:nvPr>
            <p:ph sz="half" idx="2"/>
          </p:nvPr>
        </p:nvSpPr>
        <p:spPr>
          <a:xfrm>
            <a:off x="0" y="0"/>
            <a:ext cx="12192000" cy="7429500"/>
          </a:xfrm>
          <a:solidFill>
            <a:schemeClr val="tx1"/>
          </a:solidFill>
        </p:spPr>
        <p:txBody>
          <a:bodyPr>
            <a:noAutofit/>
          </a:bodyPr>
          <a:lstStyle/>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Thoughtfully </a:t>
            </a:r>
            <a:r>
              <a:rPr lang="en-US" sz="4400" dirty="0">
                <a:solidFill>
                  <a:prstClr val="white"/>
                </a:solidFill>
                <a:ea typeface="Calibri" panose="020F0502020204030204" pitchFamily="34" charset="0"/>
                <a:cs typeface="Times New Roman" panose="02020603050405020304" pitchFamily="18" charset="0"/>
              </a:rPr>
              <a:t>(Phil. 4:8-9)</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Repeatedly </a:t>
            </a:r>
            <a:r>
              <a:rPr lang="en-US" sz="4400" dirty="0">
                <a:solidFill>
                  <a:prstClr val="white"/>
                </a:solidFill>
                <a:ea typeface="Calibri" panose="020F0502020204030204" pitchFamily="34" charset="0"/>
                <a:cs typeface="Times New Roman" panose="02020603050405020304" pitchFamily="18" charset="0"/>
              </a:rPr>
              <a:t>(Ps. 119:97-104)</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Patiently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(Rom. 15:4)</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Selectively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(Mark 2:1-12)</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Prayerfully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(Ps. 119:17-19)</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Imaginatively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(Ps. 139:1-18)</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Meditatively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(Joshua 1:8)</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Purposefully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(Ps. 119:33-40)</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Acquisitively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(Ps. 119:9-16)</a:t>
            </a:r>
          </a:p>
          <a:p>
            <a:pPr marL="342900" lvl="0" indent="-571500">
              <a:spcBef>
                <a:spcPts val="0"/>
              </a:spcBef>
              <a:spcAft>
                <a:spcPts val="800"/>
              </a:spcAft>
              <a:buFont typeface="Wingdings" panose="05000000000000000000" pitchFamily="2" charset="2"/>
              <a:buChar char="¬"/>
              <a:defRPr/>
            </a:pPr>
            <a:r>
              <a:rPr lang="en-US" sz="4400" i="1"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Read Telescopically</a:t>
            </a:r>
            <a:r>
              <a:rPr lang="en-US" sz="4400" dirty="0">
                <a:solidFill>
                  <a:srgbClr val="92D050"/>
                </a:solidFill>
                <a:latin typeface="Bernard MT Condensed" panose="02050806060905020404" pitchFamily="18" charset="0"/>
                <a:ea typeface="Calibri" panose="020F0502020204030204" pitchFamily="34" charset="0"/>
                <a:cs typeface="Times New Roman" panose="02020603050405020304" pitchFamily="18" charset="0"/>
              </a:rPr>
              <a:t>  </a:t>
            </a:r>
            <a:r>
              <a:rPr lang="en-US" sz="4400" dirty="0">
                <a:solidFill>
                  <a:prstClr val="white"/>
                </a:solidFill>
                <a:ea typeface="Calibri" panose="020F0502020204030204" pitchFamily="34" charset="0"/>
                <a:cs typeface="Times New Roman" panose="02020603050405020304" pitchFamily="18" charset="0"/>
              </a:rPr>
              <a:t>(II. Tim. 3:16-17)</a:t>
            </a:r>
            <a:endParaRPr lang="en-US" sz="4400" dirty="0"/>
          </a:p>
        </p:txBody>
      </p:sp>
    </p:spTree>
    <p:extLst>
      <p:ext uri="{BB962C8B-B14F-4D97-AF65-F5344CB8AC3E}">
        <p14:creationId xmlns:p14="http://schemas.microsoft.com/office/powerpoint/2010/main" val="536457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05A44D2B-E445-D189-C4AB-1092ECBE00E3}"/>
              </a:ext>
            </a:extLst>
          </p:cNvPr>
          <p:cNvPicPr>
            <a:picLocks noChangeAspect="1"/>
          </p:cNvPicPr>
          <p:nvPr/>
        </p:nvPicPr>
        <p:blipFill>
          <a:blip r:embed="rId2"/>
          <a:stretch>
            <a:fillRect/>
          </a:stretch>
        </p:blipFill>
        <p:spPr>
          <a:xfrm>
            <a:off x="0" y="-97177"/>
            <a:ext cx="12192000" cy="6965462"/>
          </a:xfrm>
          <a:prstGeom prst="rect">
            <a:avLst/>
          </a:prstGeom>
        </p:spPr>
      </p:pic>
      <p:sp>
        <p:nvSpPr>
          <p:cNvPr id="3" name="TextBox 2">
            <a:extLst>
              <a:ext uri="{FF2B5EF4-FFF2-40B4-BE49-F238E27FC236}">
                <a16:creationId xmlns:a16="http://schemas.microsoft.com/office/drawing/2014/main" id="{C6CB018F-6E50-D2A1-5AD4-27ED5957AEA1}"/>
              </a:ext>
            </a:extLst>
          </p:cNvPr>
          <p:cNvSpPr txBox="1"/>
          <p:nvPr/>
        </p:nvSpPr>
        <p:spPr>
          <a:xfrm>
            <a:off x="53340" y="-61489"/>
            <a:ext cx="12192000" cy="707886"/>
          </a:xfrm>
          <a:prstGeom prst="rect">
            <a:avLst/>
          </a:prstGeom>
          <a:solidFill>
            <a:schemeClr val="tx1"/>
          </a:solidFill>
        </p:spPr>
        <p:txBody>
          <a:bodyPr wrap="square">
            <a:spAutoFit/>
          </a:bodyPr>
          <a:lstStyle/>
          <a:p>
            <a:pPr marL="800100" lvl="1" indent="-342900">
              <a:spcBef>
                <a:spcPct val="20000"/>
              </a:spcBef>
              <a:buFont typeface="Wingdings" panose="05000000000000000000" pitchFamily="2" charset="2"/>
              <a:buChar char="v"/>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3346CE40-4D80-3306-5BD2-EB553E8671AB}"/>
              </a:ext>
            </a:extLst>
          </p:cNvPr>
          <p:cNvSpPr txBox="1"/>
          <p:nvPr/>
        </p:nvSpPr>
        <p:spPr>
          <a:xfrm>
            <a:off x="758952" y="-116043"/>
            <a:ext cx="10780776" cy="830997"/>
          </a:xfrm>
          <a:prstGeom prst="rect">
            <a:avLst/>
          </a:prstGeom>
          <a:noFill/>
        </p:spPr>
        <p:txBody>
          <a:bodyPr wrap="square">
            <a:spAutoFit/>
          </a:bodyPr>
          <a:lstStyle/>
          <a:p>
            <a:pPr algn="ctr"/>
            <a:r>
              <a:rPr lang="en-US" sz="4800" dirty="0">
                <a:ln w="12700">
                  <a:solidFill>
                    <a:srgbClr val="FF0000"/>
                  </a:solidFill>
                </a:ln>
                <a:solidFill>
                  <a:srgbClr val="FFFF00"/>
                </a:solidFill>
                <a:latin typeface="Bernard MT Condensed" panose="02050806060905020404" pitchFamily="18" charset="0"/>
                <a:ea typeface="+mj-ea"/>
                <a:cs typeface="+mj-cs"/>
              </a:rPr>
              <a:t>THINGS TO LOOK FOR</a:t>
            </a:r>
            <a:endParaRPr lang="en-US" sz="4800" dirty="0"/>
          </a:p>
        </p:txBody>
      </p:sp>
      <p:sp>
        <p:nvSpPr>
          <p:cNvPr id="2" name="TextBox 1">
            <a:extLst>
              <a:ext uri="{FF2B5EF4-FFF2-40B4-BE49-F238E27FC236}">
                <a16:creationId xmlns:a16="http://schemas.microsoft.com/office/drawing/2014/main" id="{9DBB7424-BA6F-66BE-0B39-C370FBCA9724}"/>
              </a:ext>
            </a:extLst>
          </p:cNvPr>
          <p:cNvSpPr txBox="1"/>
          <p:nvPr/>
        </p:nvSpPr>
        <p:spPr>
          <a:xfrm>
            <a:off x="53340" y="682085"/>
            <a:ext cx="12138660" cy="6047809"/>
          </a:xfrm>
          <a:prstGeom prst="rect">
            <a:avLst/>
          </a:prstGeom>
          <a:solidFill>
            <a:srgbClr val="FFC000">
              <a:lumMod val="20000"/>
              <a:lumOff val="80000"/>
            </a:srgbClr>
          </a:solidFill>
        </p:spPr>
        <p:txBody>
          <a:bodyPr wrap="square">
            <a:spAutoFit/>
          </a:bodyPr>
          <a:lstStyle/>
          <a:p>
            <a:pPr marL="0" marR="0" lvl="0" indent="0" defTabSz="91440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4300" b="1" i="0" u="none" strike="noStrike" kern="0" cap="none" spc="0" normalizeH="0" baseline="0" noProof="0" dirty="0">
                <a:ln w="9525">
                  <a:solidFill>
                    <a:prstClr val="white"/>
                  </a:solidFill>
                  <a:prstDash val="solid"/>
                </a:ln>
                <a:solidFill>
                  <a:prstClr val="black"/>
                </a:solidFill>
                <a:effectLst>
                  <a:outerShdw blurRad="12700" dist="38100" dir="2700000" algn="tl" rotWithShape="0">
                    <a:prstClr val="white">
                      <a:lumMod val="50000"/>
                    </a:prstClr>
                  </a:outerShdw>
                </a:effectLst>
                <a:uLnTx/>
                <a:uFillTx/>
                <a:latin typeface="Agency FB" panose="020B0503020202020204" pitchFamily="34" charset="0"/>
                <a:ea typeface="MS Mincho" panose="02020609040205080304" pitchFamily="49" charset="-128"/>
                <a:cs typeface="Arial" panose="020B0604020202020204" pitchFamily="34" charset="0"/>
              </a:rPr>
              <a:t>A serious reading of the Bible requires the student to read the text over and over and to pay attention to the details of the text.</a:t>
            </a: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3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Repetition</a:t>
            </a:r>
            <a:r>
              <a:rPr kumimoji="0" lang="en-US" sz="43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of words describes words that are repeated within a given passage. </a:t>
            </a:r>
            <a:endParaRPr kumimoji="0" lang="en-US" sz="43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3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Contrasts</a:t>
            </a:r>
            <a:r>
              <a:rPr kumimoji="0" lang="en-US" sz="43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focus on differences between items, ideas, and individuals.  </a:t>
            </a:r>
            <a:endParaRPr kumimoji="0" lang="en-US" sz="43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3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Comparisons</a:t>
            </a:r>
            <a:r>
              <a:rPr kumimoji="0" lang="en-US" sz="43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focus on similarities between items, ideas, and individuals.  </a:t>
            </a:r>
            <a:endParaRPr kumimoji="0" lang="en-US" sz="43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3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Lists</a:t>
            </a:r>
            <a:r>
              <a:rPr kumimoji="0" lang="en-US" sz="43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are comprised of more than two itemized things.  </a:t>
            </a:r>
            <a:endParaRPr kumimoji="0" lang="en-US" sz="43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638027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0B9AD-10D6-FCAC-98B0-1DAF44B8F9BC}"/>
            </a:ext>
          </a:extLst>
        </p:cNvPr>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D8732D00-EF90-986B-6584-5A0DF15E9615}"/>
              </a:ext>
            </a:extLst>
          </p:cNvPr>
          <p:cNvPicPr>
            <a:picLocks noChangeAspect="1"/>
          </p:cNvPicPr>
          <p:nvPr/>
        </p:nvPicPr>
        <p:blipFill>
          <a:blip r:embed="rId2"/>
          <a:stretch>
            <a:fillRect/>
          </a:stretch>
        </p:blipFill>
        <p:spPr>
          <a:xfrm>
            <a:off x="0" y="-97177"/>
            <a:ext cx="12192000" cy="6965462"/>
          </a:xfrm>
          <a:prstGeom prst="rect">
            <a:avLst/>
          </a:prstGeom>
        </p:spPr>
      </p:pic>
      <p:sp>
        <p:nvSpPr>
          <p:cNvPr id="3" name="TextBox 2">
            <a:extLst>
              <a:ext uri="{FF2B5EF4-FFF2-40B4-BE49-F238E27FC236}">
                <a16:creationId xmlns:a16="http://schemas.microsoft.com/office/drawing/2014/main" id="{3BC5A8CA-97D8-FF92-DBE7-C71E76BA673D}"/>
              </a:ext>
            </a:extLst>
          </p:cNvPr>
          <p:cNvSpPr txBox="1"/>
          <p:nvPr/>
        </p:nvSpPr>
        <p:spPr>
          <a:xfrm>
            <a:off x="0" y="460930"/>
            <a:ext cx="12192000" cy="707886"/>
          </a:xfrm>
          <a:prstGeom prst="rect">
            <a:avLst/>
          </a:prstGeom>
          <a:solidFill>
            <a:schemeClr val="tx1"/>
          </a:solidFill>
        </p:spPr>
        <p:txBody>
          <a:bodyPr wrap="square">
            <a:spAutoFit/>
          </a:bodyPr>
          <a:lstStyle/>
          <a:p>
            <a:pPr marL="800100" lvl="1" indent="-342900">
              <a:spcBef>
                <a:spcPct val="20000"/>
              </a:spcBef>
              <a:buFont typeface="Wingdings" panose="05000000000000000000" pitchFamily="2" charset="2"/>
              <a:buChar char="v"/>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0217A1DD-A419-3D16-D3DA-7740D3E676ED}"/>
              </a:ext>
            </a:extLst>
          </p:cNvPr>
          <p:cNvSpPr txBox="1"/>
          <p:nvPr/>
        </p:nvSpPr>
        <p:spPr>
          <a:xfrm>
            <a:off x="847852" y="460930"/>
            <a:ext cx="10780776" cy="830997"/>
          </a:xfrm>
          <a:prstGeom prst="rect">
            <a:avLst/>
          </a:prstGeom>
          <a:noFill/>
        </p:spPr>
        <p:txBody>
          <a:bodyPr wrap="square">
            <a:spAutoFit/>
          </a:bodyPr>
          <a:lstStyle/>
          <a:p>
            <a:pPr algn="ctr"/>
            <a:r>
              <a:rPr lang="en-US" sz="4800" dirty="0">
                <a:ln w="12700">
                  <a:solidFill>
                    <a:srgbClr val="FF0000"/>
                  </a:solidFill>
                </a:ln>
                <a:solidFill>
                  <a:srgbClr val="FFFF00"/>
                </a:solidFill>
                <a:latin typeface="Bernard MT Condensed" panose="02050806060905020404" pitchFamily="18" charset="0"/>
                <a:ea typeface="+mj-ea"/>
                <a:cs typeface="+mj-cs"/>
              </a:rPr>
              <a:t>THINGS TO LOOK FOR</a:t>
            </a:r>
            <a:endParaRPr lang="en-US" sz="4800" dirty="0"/>
          </a:p>
        </p:txBody>
      </p:sp>
      <p:sp>
        <p:nvSpPr>
          <p:cNvPr id="5" name="TextBox 4">
            <a:extLst>
              <a:ext uri="{FF2B5EF4-FFF2-40B4-BE49-F238E27FC236}">
                <a16:creationId xmlns:a16="http://schemas.microsoft.com/office/drawing/2014/main" id="{E3D5EBE7-36EF-8B24-8F5B-F51537C8D8E7}"/>
              </a:ext>
            </a:extLst>
          </p:cNvPr>
          <p:cNvSpPr txBox="1"/>
          <p:nvPr/>
        </p:nvSpPr>
        <p:spPr>
          <a:xfrm>
            <a:off x="-53340" y="1106459"/>
            <a:ext cx="12245340" cy="5770811"/>
          </a:xfrm>
          <a:prstGeom prst="rect">
            <a:avLst/>
          </a:prstGeom>
          <a:solidFill>
            <a:srgbClr val="FFC000">
              <a:lumMod val="20000"/>
              <a:lumOff val="80000"/>
            </a:srgbClr>
          </a:solidFill>
        </p:spPr>
        <p:txBody>
          <a:bodyPr wrap="square">
            <a:spAutoFit/>
          </a:bodyPr>
          <a:lstStyle/>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1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Cause and effect </a:t>
            </a:r>
            <a:r>
              <a:rPr kumimoji="0" lang="en-US" sz="41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describes a relationship within a passage of Scripture.</a:t>
            </a:r>
            <a:endParaRPr kumimoji="0" lang="en-US" sz="41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1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Figures of speech </a:t>
            </a:r>
            <a:r>
              <a:rPr kumimoji="0" lang="en-US" sz="41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are images in which words are used in a sense other than the normal, literal sense.</a:t>
            </a:r>
            <a:endParaRPr kumimoji="0" lang="en-US" sz="41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1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Conjunctions</a:t>
            </a:r>
            <a:r>
              <a:rPr kumimoji="0" lang="en-US" sz="41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hold together sentences and phrases. It is necessary to determine the function of each conjunction.</a:t>
            </a:r>
            <a:endParaRPr kumimoji="0" lang="en-US" sz="41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1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Verbs</a:t>
            </a:r>
            <a:r>
              <a:rPr kumimoji="0" lang="en-US" sz="41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communicate the action of a sentence. It is necessary to determine the tense and voice of each verb.</a:t>
            </a:r>
            <a:endParaRPr kumimoji="0" lang="en-US" sz="41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a:p>
            <a:pPr marL="228600" marR="0" lvl="0" indent="-228600" defTabSz="914400" eaLnBrk="1" fontAlgn="auto" latinLnBrk="0" hangingPunct="1">
              <a:lnSpc>
                <a:spcPct val="90000"/>
              </a:lnSpc>
              <a:spcBef>
                <a:spcPts val="0"/>
              </a:spcBef>
              <a:spcAft>
                <a:spcPts val="0"/>
              </a:spcAft>
              <a:buClrTx/>
              <a:buSzTx/>
              <a:buFont typeface="Symbol" panose="05050102010706020507" pitchFamily="18" charset="2"/>
              <a:buChar char="¨"/>
              <a:tabLst/>
              <a:defRPr/>
            </a:pPr>
            <a:r>
              <a:rPr kumimoji="0" lang="en-US" sz="4100" b="1" i="1"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Pronouns</a:t>
            </a:r>
            <a:r>
              <a:rPr kumimoji="0" lang="en-US" sz="4100" b="0" i="0" u="none" strike="noStrike" kern="0" cap="none" spc="0" normalizeH="0" baseline="0" noProof="0" dirty="0">
                <a:ln>
                  <a:noFill/>
                </a:ln>
                <a:solidFill>
                  <a:prstClr val="black"/>
                </a:solidFill>
                <a:effectLst/>
                <a:uLnTx/>
                <a:uFillTx/>
                <a:latin typeface="Times New Roman" panose="02020603050405020304" pitchFamily="18" charset="0"/>
                <a:ea typeface="MS Mincho" panose="02020609040205080304" pitchFamily="49" charset="-128"/>
                <a:cs typeface="Arial" panose="020B0604020202020204" pitchFamily="34" charset="0"/>
              </a:rPr>
              <a:t> are words that take the place of nouns. It is necessary to determine the antecedent of each pronoun.</a:t>
            </a:r>
            <a:endParaRPr kumimoji="0" lang="en-US" sz="4100" b="0" i="0" u="none" strike="noStrike" kern="0" cap="none" spc="0" normalizeH="0" baseline="0" noProof="0" dirty="0">
              <a:ln>
                <a:noFill/>
              </a:ln>
              <a:solidFill>
                <a:prstClr val="black"/>
              </a:solidFill>
              <a:effectLst/>
              <a:uLnTx/>
              <a:uFillTx/>
              <a:latin typeface="SBL Greek" panose="02000000000000000000" pitchFamily="2"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1502267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06920-BC2C-B7F1-EE9A-1BC77035382C}"/>
            </a:ext>
          </a:extLst>
        </p:cNvPr>
        <p:cNvGrpSpPr/>
        <p:nvPr/>
      </p:nvGrpSpPr>
      <p:grpSpPr>
        <a:xfrm>
          <a:off x="0" y="0"/>
          <a:ext cx="0" cy="0"/>
          <a:chOff x="0" y="0"/>
          <a:chExt cx="0" cy="0"/>
        </a:xfrm>
      </p:grpSpPr>
      <p:pic>
        <p:nvPicPr>
          <p:cNvPr id="7" name="Picture 6" descr="A picture containing night sky&#10;&#10;Description automatically generated">
            <a:extLst>
              <a:ext uri="{FF2B5EF4-FFF2-40B4-BE49-F238E27FC236}">
                <a16:creationId xmlns:a16="http://schemas.microsoft.com/office/drawing/2014/main" id="{EF43C6AC-16BE-8BB0-664B-498FAE396CF9}"/>
              </a:ext>
            </a:extLst>
          </p:cNvPr>
          <p:cNvPicPr>
            <a:picLocks noChangeAspect="1"/>
          </p:cNvPicPr>
          <p:nvPr/>
        </p:nvPicPr>
        <p:blipFill>
          <a:blip r:embed="rId2"/>
          <a:stretch>
            <a:fillRect/>
          </a:stretch>
        </p:blipFill>
        <p:spPr>
          <a:xfrm>
            <a:off x="0" y="-97177"/>
            <a:ext cx="12192000" cy="6965462"/>
          </a:xfrm>
          <a:prstGeom prst="rect">
            <a:avLst/>
          </a:prstGeom>
        </p:spPr>
      </p:pic>
      <p:sp>
        <p:nvSpPr>
          <p:cNvPr id="3" name="TextBox 2">
            <a:extLst>
              <a:ext uri="{FF2B5EF4-FFF2-40B4-BE49-F238E27FC236}">
                <a16:creationId xmlns:a16="http://schemas.microsoft.com/office/drawing/2014/main" id="{5D1D090E-BEB1-82DF-2361-0C9176376E6C}"/>
              </a:ext>
            </a:extLst>
          </p:cNvPr>
          <p:cNvSpPr txBox="1"/>
          <p:nvPr/>
        </p:nvSpPr>
        <p:spPr>
          <a:xfrm>
            <a:off x="0" y="460930"/>
            <a:ext cx="12192000" cy="707886"/>
          </a:xfrm>
          <a:prstGeom prst="rect">
            <a:avLst/>
          </a:prstGeom>
          <a:solidFill>
            <a:schemeClr val="tx1"/>
          </a:solidFill>
        </p:spPr>
        <p:txBody>
          <a:bodyPr wrap="square">
            <a:spAutoFit/>
          </a:bodyPr>
          <a:lstStyle/>
          <a:p>
            <a:pPr marL="800100" lvl="1" indent="-342900">
              <a:spcBef>
                <a:spcPct val="20000"/>
              </a:spcBef>
              <a:buFont typeface="Wingdings" panose="05000000000000000000" pitchFamily="2" charset="2"/>
              <a:buChar char="v"/>
              <a:defRPr/>
            </a:pPr>
            <a:endParaRPr kumimoji="0" lang="en-US" sz="4000" b="0" i="0" u="none" strike="noStrike" kern="1200" cap="none" spc="0" normalizeH="0" baseline="0" noProof="0" dirty="0">
              <a:ln>
                <a:solidFill>
                  <a:srgbClr val="FF0000"/>
                </a:solidFill>
              </a:ln>
              <a:solidFill>
                <a:prstClr val="white"/>
              </a:solidFill>
              <a:effectLst/>
              <a:uLnTx/>
              <a:uFillTx/>
              <a:latin typeface="Bernard MT Condensed" panose="02050806060905020404" pitchFamily="18" charset="0"/>
              <a:ea typeface="+mn-ea"/>
              <a:cs typeface="+mn-cs"/>
            </a:endParaRPr>
          </a:p>
        </p:txBody>
      </p:sp>
      <p:sp>
        <p:nvSpPr>
          <p:cNvPr id="4" name="TextBox 3">
            <a:extLst>
              <a:ext uri="{FF2B5EF4-FFF2-40B4-BE49-F238E27FC236}">
                <a16:creationId xmlns:a16="http://schemas.microsoft.com/office/drawing/2014/main" id="{EE2FCE2F-4111-8309-37ED-EAF5B7900FE8}"/>
              </a:ext>
            </a:extLst>
          </p:cNvPr>
          <p:cNvSpPr txBox="1"/>
          <p:nvPr/>
        </p:nvSpPr>
        <p:spPr>
          <a:xfrm rot="5400000">
            <a:off x="7398946" y="2923889"/>
            <a:ext cx="5881478" cy="923330"/>
          </a:xfrm>
          <a:prstGeom prst="rect">
            <a:avLst/>
          </a:prstGeom>
          <a:solidFill>
            <a:schemeClr val="tx1"/>
          </a:solidFill>
        </p:spPr>
        <p:txBody>
          <a:bodyPr wrap="square">
            <a:spAutoFit/>
          </a:bodyPr>
          <a:lstStyle/>
          <a:p>
            <a:pPr algn="ctr"/>
            <a:r>
              <a:rPr lang="en-US" sz="5400" dirty="0">
                <a:ln w="12700">
                  <a:solidFill>
                    <a:srgbClr val="FF0000"/>
                  </a:solidFill>
                </a:ln>
                <a:solidFill>
                  <a:srgbClr val="FFFF00"/>
                </a:solidFill>
                <a:latin typeface="Bernard MT Condensed" panose="02050806060905020404" pitchFamily="18" charset="0"/>
                <a:ea typeface="+mj-ea"/>
                <a:cs typeface="+mj-cs"/>
              </a:rPr>
              <a:t>Interrogate the TEXT</a:t>
            </a:r>
            <a:endParaRPr lang="en-US" sz="5400" dirty="0"/>
          </a:p>
        </p:txBody>
      </p:sp>
      <p:pic>
        <p:nvPicPr>
          <p:cNvPr id="6" name="Picture 5">
            <a:extLst>
              <a:ext uri="{FF2B5EF4-FFF2-40B4-BE49-F238E27FC236}">
                <a16:creationId xmlns:a16="http://schemas.microsoft.com/office/drawing/2014/main" id="{437EB382-DD4E-A7D0-32B6-F779F03FE80F}"/>
              </a:ext>
            </a:extLst>
          </p:cNvPr>
          <p:cNvPicPr>
            <a:picLocks noChangeAspect="1"/>
          </p:cNvPicPr>
          <p:nvPr/>
        </p:nvPicPr>
        <p:blipFill>
          <a:blip r:embed="rId3"/>
          <a:stretch>
            <a:fillRect/>
          </a:stretch>
        </p:blipFill>
        <p:spPr>
          <a:xfrm>
            <a:off x="0" y="-97177"/>
            <a:ext cx="9410700" cy="6793529"/>
          </a:xfrm>
          <a:prstGeom prst="rect">
            <a:avLst/>
          </a:prstGeom>
        </p:spPr>
      </p:pic>
      <p:sp>
        <p:nvSpPr>
          <p:cNvPr id="2" name="TextBox 1">
            <a:extLst>
              <a:ext uri="{FF2B5EF4-FFF2-40B4-BE49-F238E27FC236}">
                <a16:creationId xmlns:a16="http://schemas.microsoft.com/office/drawing/2014/main" id="{44DCE280-1CD9-3521-1B1D-829ACF76D7C3}"/>
              </a:ext>
            </a:extLst>
          </p:cNvPr>
          <p:cNvSpPr txBox="1"/>
          <p:nvPr/>
        </p:nvSpPr>
        <p:spPr>
          <a:xfrm>
            <a:off x="4559300" y="1581257"/>
            <a:ext cx="4259318" cy="4524315"/>
          </a:xfrm>
          <a:prstGeom prst="rect">
            <a:avLst/>
          </a:prstGeom>
          <a:solidFill>
            <a:sysClr val="windowText" lastClr="000000"/>
          </a:solid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1" u="none" strike="noStrike" kern="0" cap="none" spc="0" normalizeH="0" baseline="0" noProof="0" dirty="0">
                <a:ln>
                  <a:noFill/>
                </a:ln>
                <a:solidFill>
                  <a:srgbClr val="00FF00"/>
                </a:solidFill>
                <a:effectLst/>
                <a:uLnTx/>
                <a:uFillTx/>
                <a:latin typeface="Bookman Old Style" panose="02050604050505020204" pitchFamily="18" charset="0"/>
              </a:rPr>
              <a:t>I had six faithful friends,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1" u="none" strike="noStrike" kern="0" cap="none" spc="0" normalizeH="0" baseline="0" noProof="0" dirty="0">
                <a:ln>
                  <a:noFill/>
                </a:ln>
                <a:solidFill>
                  <a:srgbClr val="00FF00"/>
                </a:solidFill>
                <a:effectLst/>
                <a:uLnTx/>
                <a:uFillTx/>
                <a:latin typeface="Bookman Old Style" panose="02050604050505020204" pitchFamily="18" charset="0"/>
              </a:rPr>
              <a:t>They taught me all I knew,</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1" u="none" strike="noStrike" kern="0" cap="none" spc="0" normalizeH="0" baseline="0" noProof="0" dirty="0">
                <a:ln>
                  <a:noFill/>
                </a:ln>
                <a:solidFill>
                  <a:srgbClr val="00FF00"/>
                </a:solidFill>
                <a:effectLst/>
                <a:uLnTx/>
                <a:uFillTx/>
                <a:latin typeface="Bookman Old Style" panose="02050604050505020204" pitchFamily="18" charset="0"/>
              </a:rPr>
              <a:t>Their names are How and What and Why,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1" u="none" strike="noStrike" kern="0" cap="none" spc="0" normalizeH="0" baseline="0" noProof="0" dirty="0">
                <a:ln>
                  <a:noFill/>
                </a:ln>
                <a:solidFill>
                  <a:srgbClr val="00FF00"/>
                </a:solidFill>
                <a:effectLst/>
                <a:uLnTx/>
                <a:uFillTx/>
                <a:latin typeface="Bookman Old Style" panose="02050604050505020204" pitchFamily="18" charset="0"/>
              </a:rPr>
              <a:t>When and Where and Who.</a:t>
            </a:r>
            <a:endParaRPr kumimoji="0" lang="en-US" sz="3200" b="0" i="0" u="none" strike="noStrike" kern="0" cap="none" spc="0" normalizeH="0" baseline="0" noProof="0" dirty="0">
              <a:ln>
                <a:noFill/>
              </a:ln>
              <a:solidFill>
                <a:srgbClr val="00FF00"/>
              </a:solidFill>
              <a:effectLst/>
              <a:uLnTx/>
              <a:uFillTx/>
            </a:endParaRPr>
          </a:p>
        </p:txBody>
      </p:sp>
    </p:spTree>
    <p:extLst>
      <p:ext uri="{BB962C8B-B14F-4D97-AF65-F5344CB8AC3E}">
        <p14:creationId xmlns:p14="http://schemas.microsoft.com/office/powerpoint/2010/main" val="319183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658C8EC3-E0A4-D9AA-CDD3-5C4D878B0C8B}"/>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A6990164-8160-3335-44E7-A13B71CD7CB7}"/>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3266540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402283" y="2931321"/>
            <a:ext cx="6474419" cy="1049788"/>
          </a:xfrm>
          <a:solidFill>
            <a:schemeClr val="tx1"/>
          </a:solidFill>
          <a:ln w="76200">
            <a:solidFill>
              <a:srgbClr val="00FFCC"/>
            </a:solidFill>
          </a:ln>
        </p:spPr>
        <p:txBody>
          <a:bodyPr>
            <a:normAutofit/>
          </a:bodyPr>
          <a:lstStyle/>
          <a:p>
            <a:pPr algn="ctr"/>
            <a:r>
              <a:rPr lang="en-US" sz="3600" dirty="0">
                <a:solidFill>
                  <a:schemeClr val="bg1"/>
                </a:solidFill>
                <a:latin typeface="Lucida Calligraphy" panose="03010101010101010101" pitchFamily="66" charset="0"/>
              </a:rPr>
              <a:t>Dr. Haddon Robinson</a:t>
            </a:r>
          </a:p>
        </p:txBody>
      </p:sp>
      <p:sp>
        <p:nvSpPr>
          <p:cNvPr id="3" name="Content Placeholder 2"/>
          <p:cNvSpPr>
            <a:spLocks noGrp="1"/>
          </p:cNvSpPr>
          <p:nvPr>
            <p:ph idx="1"/>
          </p:nvPr>
        </p:nvSpPr>
        <p:spPr>
          <a:xfrm>
            <a:off x="1506456" y="1096312"/>
            <a:ext cx="10507744" cy="5761688"/>
          </a:xfrm>
          <a:solidFill>
            <a:schemeClr val="tx1"/>
          </a:solidFill>
          <a:ln w="76200">
            <a:solidFill>
              <a:srgbClr val="FFFF00"/>
            </a:solidFill>
          </a:ln>
        </p:spPr>
        <p:txBody>
          <a:bodyPr>
            <a:noAutofit/>
          </a:bodyPr>
          <a:lstStyle/>
          <a:p>
            <a:pPr marL="0" indent="0" algn="ctr">
              <a:lnSpc>
                <a:spcPct val="100000"/>
              </a:lnSpc>
              <a:buNone/>
            </a:pPr>
            <a:r>
              <a:rPr lang="en-US" sz="3600" dirty="0">
                <a:solidFill>
                  <a:schemeClr val="bg1"/>
                </a:solidFill>
                <a:latin typeface="Lucida Calligraphy" panose="03010101010101010101" pitchFamily="66" charset="0"/>
              </a:rPr>
              <a:t>“Expository preaching is </a:t>
            </a:r>
            <a:r>
              <a:rPr lang="en-US" sz="3600" b="1" dirty="0">
                <a:ln w="22225">
                  <a:solidFill>
                    <a:schemeClr val="accent2"/>
                  </a:solidFill>
                  <a:prstDash val="solid"/>
                </a:ln>
                <a:solidFill>
                  <a:schemeClr val="accent2">
                    <a:lumMod val="40000"/>
                    <a:lumOff val="60000"/>
                  </a:schemeClr>
                </a:solidFill>
                <a:latin typeface="Lucida Calligraphy" panose="03010101010101010101" pitchFamily="66" charset="0"/>
              </a:rPr>
              <a:t>the communication of a biblical concept</a:t>
            </a:r>
            <a:r>
              <a:rPr lang="en-US" sz="3600" dirty="0">
                <a:ln>
                  <a:solidFill>
                    <a:srgbClr val="FF0000"/>
                  </a:solidFill>
                </a:ln>
                <a:solidFill>
                  <a:schemeClr val="bg1"/>
                </a:solidFill>
                <a:latin typeface="Lucida Calligraphy" panose="03010101010101010101" pitchFamily="66" charset="0"/>
              </a:rPr>
              <a:t>, </a:t>
            </a:r>
            <a:r>
              <a:rPr lang="en-US" sz="3600" dirty="0">
                <a:solidFill>
                  <a:schemeClr val="bg1"/>
                </a:solidFill>
                <a:latin typeface="Lucida Calligraphy" panose="03010101010101010101" pitchFamily="66" charset="0"/>
              </a:rPr>
              <a:t>derived from and transmitted through a</a:t>
            </a:r>
            <a:r>
              <a:rPr lang="en-US" sz="3600" dirty="0">
                <a:ln>
                  <a:solidFill>
                    <a:srgbClr val="FF0000"/>
                  </a:solidFill>
                </a:ln>
                <a:solidFill>
                  <a:schemeClr val="bg1"/>
                </a:solidFill>
                <a:latin typeface="Lucida Calligraphy" panose="03010101010101010101" pitchFamily="66" charset="0"/>
              </a:rPr>
              <a:t> </a:t>
            </a:r>
            <a:r>
              <a:rPr lang="en-US" sz="3600" b="1" dirty="0">
                <a:ln w="22225">
                  <a:solidFill>
                    <a:schemeClr val="accent2"/>
                  </a:solidFill>
                  <a:prstDash val="solid"/>
                </a:ln>
                <a:solidFill>
                  <a:schemeClr val="accent2">
                    <a:lumMod val="40000"/>
                    <a:lumOff val="60000"/>
                  </a:schemeClr>
                </a:solidFill>
                <a:latin typeface="Lucida Calligraphy" panose="03010101010101010101" pitchFamily="66" charset="0"/>
              </a:rPr>
              <a:t>historical, grammatical, and literary study of a passage in its context</a:t>
            </a:r>
            <a:r>
              <a:rPr lang="en-US" sz="3600" dirty="0">
                <a:ln>
                  <a:solidFill>
                    <a:srgbClr val="FF0000"/>
                  </a:solidFill>
                </a:ln>
                <a:solidFill>
                  <a:schemeClr val="bg1"/>
                </a:solidFill>
                <a:latin typeface="Lucida Calligraphy" panose="03010101010101010101" pitchFamily="66" charset="0"/>
              </a:rPr>
              <a:t>, </a:t>
            </a:r>
            <a:r>
              <a:rPr lang="en-US" sz="3600" dirty="0">
                <a:ln>
                  <a:solidFill>
                    <a:srgbClr val="00B0F0"/>
                  </a:solidFill>
                </a:ln>
                <a:solidFill>
                  <a:schemeClr val="bg1"/>
                </a:solidFill>
                <a:latin typeface="Lucida Calligraphy" panose="03010101010101010101" pitchFamily="66" charset="0"/>
              </a:rPr>
              <a:t>which the Holy Spirit first applies to the personality and experience of the preacher</a:t>
            </a:r>
            <a:r>
              <a:rPr lang="en-US" sz="3600" dirty="0">
                <a:solidFill>
                  <a:schemeClr val="bg1"/>
                </a:solidFill>
                <a:latin typeface="Lucida Calligraphy" panose="03010101010101010101" pitchFamily="66" charset="0"/>
              </a:rPr>
              <a:t>, then through the preacher, applies to the hearers.”</a:t>
            </a:r>
          </a:p>
          <a:p>
            <a:pPr marL="0" indent="0" algn="ctr">
              <a:lnSpc>
                <a:spcPct val="100000"/>
              </a:lnSpc>
              <a:buNone/>
            </a:pPr>
            <a:r>
              <a:rPr lang="en-US" sz="3600" dirty="0">
                <a:solidFill>
                  <a:schemeClr val="bg1"/>
                </a:solidFill>
                <a:latin typeface="Bernard MT Condensed" panose="02050806060905020404" pitchFamily="18" charset="0"/>
              </a:rPr>
              <a:t>Luke 15:1-32</a:t>
            </a:r>
          </a:p>
        </p:txBody>
      </p:sp>
      <p:sp>
        <p:nvSpPr>
          <p:cNvPr id="4" name="Rectangle 3">
            <a:extLst>
              <a:ext uri="{FF2B5EF4-FFF2-40B4-BE49-F238E27FC236}">
                <a16:creationId xmlns:a16="http://schemas.microsoft.com/office/drawing/2014/main" id="{C5332513-B2DB-528C-BA9E-BDD8A9C64E04}"/>
              </a:ext>
            </a:extLst>
          </p:cNvPr>
          <p:cNvSpPr/>
          <p:nvPr/>
        </p:nvSpPr>
        <p:spPr>
          <a:xfrm>
            <a:off x="1327856" y="3105"/>
            <a:ext cx="10503196" cy="1107996"/>
          </a:xfrm>
          <a:prstGeom prst="rect">
            <a:avLst/>
          </a:prstGeom>
          <a:noFill/>
        </p:spPr>
        <p:txBody>
          <a:bodyPr wrap="none" lIns="91440" tIns="45720" rIns="91440" bIns="45720">
            <a:spAutoFit/>
          </a:bodyPr>
          <a:lstStyle/>
          <a:p>
            <a:pPr algn="ctr"/>
            <a:r>
              <a:rPr lang="en-US" sz="6600" b="1" cap="none" spc="0" dirty="0">
                <a:ln w="6600">
                  <a:solidFill>
                    <a:schemeClr val="accent2"/>
                  </a:solidFill>
                  <a:prstDash val="solid"/>
                </a:ln>
                <a:effectLst>
                  <a:outerShdw dist="38100" dir="2700000" algn="tl" rotWithShape="0">
                    <a:schemeClr val="accent2"/>
                  </a:outerShdw>
                </a:effectLst>
                <a:latin typeface="Berlin Sans FB Demi" panose="020E0802020502020306" pitchFamily="34" charset="0"/>
              </a:rPr>
              <a:t>Historical-Cultural Analysis</a:t>
            </a:r>
          </a:p>
        </p:txBody>
      </p:sp>
    </p:spTree>
    <p:extLst>
      <p:ext uri="{BB962C8B-B14F-4D97-AF65-F5344CB8AC3E}">
        <p14:creationId xmlns:p14="http://schemas.microsoft.com/office/powerpoint/2010/main" val="257654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EBB97577-45A0-0E69-1D25-9AC683488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1C8F22-DC8D-A484-3DD0-AAFC1BC4946D}"/>
              </a:ext>
            </a:extLst>
          </p:cNvPr>
          <p:cNvSpPr>
            <a:spLocks noGrp="1"/>
          </p:cNvSpPr>
          <p:nvPr>
            <p:ph type="title"/>
          </p:nvPr>
        </p:nvSpPr>
        <p:spPr>
          <a:xfrm rot="16200000">
            <a:off x="-2402283" y="2931321"/>
            <a:ext cx="6474419" cy="1049788"/>
          </a:xfrm>
          <a:solidFill>
            <a:schemeClr val="tx1"/>
          </a:solidFill>
          <a:ln w="76200">
            <a:solidFill>
              <a:srgbClr val="00FFCC"/>
            </a:solidFill>
          </a:ln>
        </p:spPr>
        <p:txBody>
          <a:bodyPr>
            <a:normAutofit/>
          </a:bodyPr>
          <a:lstStyle/>
          <a:p>
            <a:pPr algn="ctr"/>
            <a:r>
              <a:rPr lang="en-US" sz="3600" dirty="0">
                <a:solidFill>
                  <a:schemeClr val="bg1"/>
                </a:solidFill>
                <a:latin typeface="Lucida Calligraphy" panose="03010101010101010101" pitchFamily="66" charset="0"/>
              </a:rPr>
              <a:t>Meaning in the Moment</a:t>
            </a:r>
          </a:p>
        </p:txBody>
      </p:sp>
      <p:sp>
        <p:nvSpPr>
          <p:cNvPr id="3" name="Content Placeholder 2">
            <a:extLst>
              <a:ext uri="{FF2B5EF4-FFF2-40B4-BE49-F238E27FC236}">
                <a16:creationId xmlns:a16="http://schemas.microsoft.com/office/drawing/2014/main" id="{E692AF76-7561-CF5F-E318-6BD22C0BB495}"/>
              </a:ext>
            </a:extLst>
          </p:cNvPr>
          <p:cNvSpPr>
            <a:spLocks noGrp="1"/>
          </p:cNvSpPr>
          <p:nvPr>
            <p:ph idx="1"/>
          </p:nvPr>
        </p:nvSpPr>
        <p:spPr>
          <a:xfrm>
            <a:off x="1531856" y="1111101"/>
            <a:ext cx="10507744" cy="5761688"/>
          </a:xfrm>
          <a:solidFill>
            <a:schemeClr val="tx1"/>
          </a:solidFill>
          <a:ln w="76200">
            <a:solidFill>
              <a:srgbClr val="FFFF00"/>
            </a:solidFill>
          </a:ln>
        </p:spPr>
        <p:txBody>
          <a:bodyPr>
            <a:noAutofit/>
          </a:bodyPr>
          <a:lstStyle/>
          <a:p>
            <a:pPr>
              <a:lnSpc>
                <a:spcPct val="100000"/>
              </a:lnSpc>
              <a:buFont typeface="Wingdings" panose="05000000000000000000" pitchFamily="2" charset="2"/>
              <a:buChar char="v"/>
            </a:pPr>
            <a:r>
              <a:rPr lang="en-US" sz="3600" dirty="0">
                <a:solidFill>
                  <a:srgbClr val="FF0066"/>
                </a:solidFill>
                <a:latin typeface="Bernard MT Condensed" panose="02050806060905020404" pitchFamily="18" charset="0"/>
              </a:rPr>
              <a:t>History = Periods</a:t>
            </a:r>
          </a:p>
          <a:p>
            <a:pPr>
              <a:lnSpc>
                <a:spcPct val="100000"/>
              </a:lnSpc>
              <a:buFont typeface="Wingdings" panose="05000000000000000000" pitchFamily="2" charset="2"/>
              <a:buChar char="v"/>
            </a:pPr>
            <a:r>
              <a:rPr lang="en-US" sz="3600" dirty="0">
                <a:solidFill>
                  <a:srgbClr val="FF0066"/>
                </a:solidFill>
                <a:latin typeface="Bernard MT Condensed" panose="02050806060905020404" pitchFamily="18" charset="0"/>
              </a:rPr>
              <a:t>Culture = People</a:t>
            </a:r>
          </a:p>
          <a:p>
            <a:pPr>
              <a:lnSpc>
                <a:spcPct val="100000"/>
              </a:lnSpc>
              <a:buFont typeface="Wingdings" panose="05000000000000000000" pitchFamily="2" charset="2"/>
              <a:buChar char="v"/>
            </a:pPr>
            <a:endParaRPr lang="en-US" sz="3600" dirty="0">
              <a:solidFill>
                <a:schemeClr val="bg1"/>
              </a:solidFill>
              <a:latin typeface="Bernard MT Condensed" panose="02050806060905020404" pitchFamily="18" charset="0"/>
            </a:endParaRPr>
          </a:p>
          <a:p>
            <a:pPr>
              <a:lnSpc>
                <a:spcPct val="100000"/>
              </a:lnSpc>
              <a:buFont typeface="Wingdings" panose="05000000000000000000" pitchFamily="2" charset="2"/>
              <a:buChar char="v"/>
            </a:pPr>
            <a:r>
              <a:rPr lang="en-US" sz="3600" dirty="0">
                <a:solidFill>
                  <a:srgbClr val="00FFCC"/>
                </a:solidFill>
                <a:latin typeface="Bernard MT Condensed" panose="02050806060905020404" pitchFamily="18" charset="0"/>
              </a:rPr>
              <a:t>History = The When </a:t>
            </a:r>
          </a:p>
          <a:p>
            <a:pPr>
              <a:lnSpc>
                <a:spcPct val="100000"/>
              </a:lnSpc>
              <a:buFont typeface="Wingdings" panose="05000000000000000000" pitchFamily="2" charset="2"/>
              <a:buChar char="v"/>
            </a:pPr>
            <a:r>
              <a:rPr lang="en-US" sz="3600" dirty="0">
                <a:solidFill>
                  <a:srgbClr val="00FFCC"/>
                </a:solidFill>
                <a:latin typeface="Bernard MT Condensed" panose="02050806060905020404" pitchFamily="18" charset="0"/>
              </a:rPr>
              <a:t>Culture = The Ways</a:t>
            </a:r>
          </a:p>
          <a:p>
            <a:pPr>
              <a:lnSpc>
                <a:spcPct val="100000"/>
              </a:lnSpc>
              <a:buFont typeface="Wingdings" panose="05000000000000000000" pitchFamily="2" charset="2"/>
              <a:buChar char="v"/>
            </a:pPr>
            <a:endParaRPr lang="en-US" sz="3600" dirty="0">
              <a:solidFill>
                <a:schemeClr val="bg1"/>
              </a:solidFill>
              <a:latin typeface="Bernard MT Condensed" panose="02050806060905020404" pitchFamily="18" charset="0"/>
            </a:endParaRPr>
          </a:p>
          <a:p>
            <a:pPr>
              <a:lnSpc>
                <a:spcPct val="100000"/>
              </a:lnSpc>
              <a:buFont typeface="Wingdings" panose="05000000000000000000" pitchFamily="2" charset="2"/>
              <a:buChar char="v"/>
            </a:pPr>
            <a:r>
              <a:rPr lang="en-US" sz="3600" dirty="0">
                <a:solidFill>
                  <a:srgbClr val="FFFF00"/>
                </a:solidFill>
                <a:latin typeface="Bernard MT Condensed" panose="02050806060905020404" pitchFamily="18" charset="0"/>
              </a:rPr>
              <a:t>History = The Moment in History</a:t>
            </a:r>
          </a:p>
          <a:p>
            <a:pPr>
              <a:lnSpc>
                <a:spcPct val="100000"/>
              </a:lnSpc>
              <a:buFont typeface="Wingdings" panose="05000000000000000000" pitchFamily="2" charset="2"/>
              <a:buChar char="v"/>
            </a:pPr>
            <a:r>
              <a:rPr lang="en-US" sz="3600" dirty="0">
                <a:solidFill>
                  <a:srgbClr val="FFFF00"/>
                </a:solidFill>
                <a:latin typeface="Bernard MT Condensed" panose="02050806060905020404" pitchFamily="18" charset="0"/>
              </a:rPr>
              <a:t>Culture = The Mores of Humans</a:t>
            </a:r>
          </a:p>
        </p:txBody>
      </p:sp>
      <p:sp>
        <p:nvSpPr>
          <p:cNvPr id="4" name="Rectangle 3">
            <a:extLst>
              <a:ext uri="{FF2B5EF4-FFF2-40B4-BE49-F238E27FC236}">
                <a16:creationId xmlns:a16="http://schemas.microsoft.com/office/drawing/2014/main" id="{2CDC447F-9620-3FF7-8353-8A64C451FDB1}"/>
              </a:ext>
            </a:extLst>
          </p:cNvPr>
          <p:cNvSpPr/>
          <p:nvPr/>
        </p:nvSpPr>
        <p:spPr>
          <a:xfrm>
            <a:off x="1327856" y="3105"/>
            <a:ext cx="10503196" cy="1107996"/>
          </a:xfrm>
          <a:prstGeom prst="rect">
            <a:avLst/>
          </a:prstGeom>
          <a:noFill/>
        </p:spPr>
        <p:txBody>
          <a:bodyPr wrap="none" lIns="91440" tIns="45720" rIns="91440" bIns="45720">
            <a:spAutoFit/>
          </a:bodyPr>
          <a:lstStyle/>
          <a:p>
            <a:pPr algn="ctr"/>
            <a:r>
              <a:rPr lang="en-US" sz="6600" b="1" cap="none" spc="0" dirty="0">
                <a:ln w="6600">
                  <a:solidFill>
                    <a:schemeClr val="accent2"/>
                  </a:solidFill>
                  <a:prstDash val="solid"/>
                </a:ln>
                <a:effectLst>
                  <a:outerShdw dist="38100" dir="2700000" algn="tl" rotWithShape="0">
                    <a:schemeClr val="accent2"/>
                  </a:outerShdw>
                </a:effectLst>
                <a:latin typeface="Berlin Sans FB Demi" panose="020E0802020502020306" pitchFamily="34" charset="0"/>
              </a:rPr>
              <a:t>Historical-Cultural Analysis</a:t>
            </a:r>
          </a:p>
        </p:txBody>
      </p:sp>
      <p:sp>
        <p:nvSpPr>
          <p:cNvPr id="5" name="Rectangle 4">
            <a:extLst>
              <a:ext uri="{FF2B5EF4-FFF2-40B4-BE49-F238E27FC236}">
                <a16:creationId xmlns:a16="http://schemas.microsoft.com/office/drawing/2014/main" id="{7BDD1909-EAE3-AEDF-27C7-7FBE88122CDF}"/>
              </a:ext>
            </a:extLst>
          </p:cNvPr>
          <p:cNvSpPr/>
          <p:nvPr/>
        </p:nvSpPr>
        <p:spPr>
          <a:xfrm>
            <a:off x="6023728" y="1496422"/>
            <a:ext cx="4198586" cy="707886"/>
          </a:xfrm>
          <a:prstGeom prst="rect">
            <a:avLst/>
          </a:prstGeom>
          <a:blipFill>
            <a:blip r:embed="rId3"/>
            <a:tile tx="0" ty="0" sx="100000" sy="100000" flip="none" algn="tl"/>
          </a:blipFill>
        </p:spPr>
        <p:txBody>
          <a:bodyPr wrap="none" lIns="91440" tIns="45720" rIns="91440" bIns="45720">
            <a:spAutoFit/>
          </a:bodyPr>
          <a:lstStyle/>
          <a:p>
            <a:pPr algn="ctr">
              <a:defRPr/>
            </a:pPr>
            <a:r>
              <a:rPr lang="en-US" sz="4000" b="1" kern="0" dirty="0">
                <a:ln w="22225">
                  <a:solidFill>
                    <a:srgbClr val="ED7D31"/>
                  </a:solidFill>
                  <a:prstDash val="solid"/>
                </a:ln>
                <a:solidFill>
                  <a:srgbClr val="ED7D31">
                    <a:lumMod val="40000"/>
                    <a:lumOff val="60000"/>
                  </a:srgbClr>
                </a:solidFill>
                <a:latin typeface="Alasassy Caps" pitchFamily="2" charset="0"/>
                <a:cs typeface="Forte Forward" pitchFamily="2" charset="0"/>
              </a:rPr>
              <a:t>Ruth 1:1 &amp; Judges 21:25</a:t>
            </a:r>
          </a:p>
        </p:txBody>
      </p:sp>
      <p:sp>
        <p:nvSpPr>
          <p:cNvPr id="6" name="Rectangle 5">
            <a:extLst>
              <a:ext uri="{FF2B5EF4-FFF2-40B4-BE49-F238E27FC236}">
                <a16:creationId xmlns:a16="http://schemas.microsoft.com/office/drawing/2014/main" id="{73446B09-9034-0B3E-DBF3-4AEE0DC48D8B}"/>
              </a:ext>
            </a:extLst>
          </p:cNvPr>
          <p:cNvSpPr/>
          <p:nvPr/>
        </p:nvSpPr>
        <p:spPr>
          <a:xfrm>
            <a:off x="5752223" y="3469325"/>
            <a:ext cx="5394425" cy="707886"/>
          </a:xfrm>
          <a:prstGeom prst="rect">
            <a:avLst/>
          </a:prstGeom>
          <a:blipFill>
            <a:blip r:embed="rId3"/>
            <a:tile tx="0" ty="0" sx="100000" sy="100000" flip="none" algn="tl"/>
          </a:blipFill>
        </p:spPr>
        <p:txBody>
          <a:bodyPr wrap="none" lIns="91440" tIns="45720" rIns="91440" bIns="45720">
            <a:spAutoFit/>
          </a:bodyPr>
          <a:lstStyle/>
          <a:p>
            <a:pPr algn="ctr">
              <a:defRPr/>
            </a:pPr>
            <a:r>
              <a:rPr lang="en-US" sz="4000" b="1" kern="0" dirty="0">
                <a:ln w="22225">
                  <a:solidFill>
                    <a:srgbClr val="ED7D31"/>
                  </a:solidFill>
                  <a:prstDash val="solid"/>
                </a:ln>
                <a:solidFill>
                  <a:srgbClr val="ED7D31">
                    <a:lumMod val="40000"/>
                    <a:lumOff val="60000"/>
                  </a:srgbClr>
                </a:solidFill>
                <a:latin typeface="Alasassy Caps" pitchFamily="2" charset="0"/>
                <a:cs typeface="Forte Forward" pitchFamily="2" charset="0"/>
              </a:rPr>
              <a:t>2 Sam. 11:1 = David’s Downfall</a:t>
            </a:r>
          </a:p>
        </p:txBody>
      </p:sp>
      <p:sp>
        <p:nvSpPr>
          <p:cNvPr id="7" name="Rectangle 6">
            <a:extLst>
              <a:ext uri="{FF2B5EF4-FFF2-40B4-BE49-F238E27FC236}">
                <a16:creationId xmlns:a16="http://schemas.microsoft.com/office/drawing/2014/main" id="{802AB6A1-E273-9F5D-FFFC-F9E4A3BE6453}"/>
              </a:ext>
            </a:extLst>
          </p:cNvPr>
          <p:cNvSpPr/>
          <p:nvPr/>
        </p:nvSpPr>
        <p:spPr>
          <a:xfrm>
            <a:off x="7999533" y="5500236"/>
            <a:ext cx="2383987" cy="707886"/>
          </a:xfrm>
          <a:prstGeom prst="rect">
            <a:avLst/>
          </a:prstGeom>
          <a:blipFill>
            <a:blip r:embed="rId3"/>
            <a:tile tx="0" ty="0" sx="100000" sy="100000" flip="none" algn="tl"/>
          </a:blipFill>
        </p:spPr>
        <p:txBody>
          <a:bodyPr wrap="none" lIns="91440" tIns="45720" rIns="91440" bIns="45720">
            <a:spAutoFit/>
          </a:bodyPr>
          <a:lstStyle/>
          <a:p>
            <a:pPr algn="ctr">
              <a:defRPr/>
            </a:pPr>
            <a:r>
              <a:rPr lang="en-US" sz="4000" b="1" kern="0" dirty="0">
                <a:ln w="22225">
                  <a:solidFill>
                    <a:srgbClr val="ED7D31"/>
                  </a:solidFill>
                  <a:prstDash val="solid"/>
                </a:ln>
                <a:solidFill>
                  <a:srgbClr val="ED7D31">
                    <a:lumMod val="40000"/>
                    <a:lumOff val="60000"/>
                  </a:srgbClr>
                </a:solidFill>
                <a:latin typeface="Alasassy Caps" pitchFamily="2" charset="0"/>
                <a:cs typeface="Forte Forward" pitchFamily="2" charset="0"/>
              </a:rPr>
              <a:t>Matt. 4:18-19</a:t>
            </a:r>
          </a:p>
        </p:txBody>
      </p:sp>
    </p:spTree>
    <p:extLst>
      <p:ext uri="{BB962C8B-B14F-4D97-AF65-F5344CB8AC3E}">
        <p14:creationId xmlns:p14="http://schemas.microsoft.com/office/powerpoint/2010/main" val="231282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5980CB12-F181-579A-0665-AAB40174EC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D144E-88B4-C242-62D3-893D2FCF4744}"/>
              </a:ext>
            </a:extLst>
          </p:cNvPr>
          <p:cNvSpPr>
            <a:spLocks noGrp="1"/>
          </p:cNvSpPr>
          <p:nvPr>
            <p:ph type="title"/>
          </p:nvPr>
        </p:nvSpPr>
        <p:spPr>
          <a:xfrm>
            <a:off x="2982517" y="192523"/>
            <a:ext cx="6474419" cy="1049788"/>
          </a:xfrm>
          <a:solidFill>
            <a:schemeClr val="tx1"/>
          </a:solidFill>
          <a:ln w="76200">
            <a:solidFill>
              <a:srgbClr val="00FFCC"/>
            </a:solidFill>
          </a:ln>
        </p:spPr>
        <p:txBody>
          <a:bodyPr>
            <a:normAutofit/>
          </a:bodyPr>
          <a:lstStyle/>
          <a:p>
            <a:pPr algn="ctr"/>
            <a:r>
              <a:rPr lang="en-US" sz="3600" dirty="0">
                <a:solidFill>
                  <a:schemeClr val="bg1"/>
                </a:solidFill>
                <a:latin typeface="Lucida Calligraphy" panose="03010101010101010101" pitchFamily="66" charset="0"/>
              </a:rPr>
              <a:t>Interrogate the Text</a:t>
            </a:r>
          </a:p>
        </p:txBody>
      </p:sp>
      <p:pic>
        <p:nvPicPr>
          <p:cNvPr id="8" name="Content Placeholder 7">
            <a:extLst>
              <a:ext uri="{FF2B5EF4-FFF2-40B4-BE49-F238E27FC236}">
                <a16:creationId xmlns:a16="http://schemas.microsoft.com/office/drawing/2014/main" id="{9B447094-372F-DC2D-4FDF-7D24775C21D1}"/>
              </a:ext>
            </a:extLst>
          </p:cNvPr>
          <p:cNvPicPr>
            <a:picLocks noChangeAspect="1"/>
          </p:cNvPicPr>
          <p:nvPr/>
        </p:nvPicPr>
        <p:blipFill>
          <a:blip r:embed="rId3">
            <a:duotone>
              <a:prstClr val="black"/>
              <a:srgbClr val="92D050">
                <a:tint val="45000"/>
                <a:satMod val="400000"/>
              </a:srgbClr>
            </a:duotone>
            <a:extLst>
              <a:ext uri="{28A0092B-C50C-407E-A947-70E740481C1C}">
                <a14:useLocalDpi xmlns:a14="http://schemas.microsoft.com/office/drawing/2010/main" val="0"/>
              </a:ext>
            </a:extLst>
          </a:blip>
          <a:srcRect/>
          <a:stretch/>
        </p:blipFill>
        <p:spPr>
          <a:xfrm>
            <a:off x="377397" y="1498700"/>
            <a:ext cx="11437205" cy="5166777"/>
          </a:xfrm>
          <a:prstGeom prst="rect">
            <a:avLst/>
          </a:prstGeom>
          <a:ln w="76200">
            <a:solidFill>
              <a:sysClr val="windowText" lastClr="000000"/>
            </a:solidFill>
          </a:ln>
        </p:spPr>
      </p:pic>
    </p:spTree>
    <p:extLst>
      <p:ext uri="{BB962C8B-B14F-4D97-AF65-F5344CB8AC3E}">
        <p14:creationId xmlns:p14="http://schemas.microsoft.com/office/powerpoint/2010/main" val="3177799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1482384C-A8FC-E302-1DA0-64ED84D83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CCD15-592F-5E05-CCFE-96744AEFCBEF}"/>
              </a:ext>
            </a:extLst>
          </p:cNvPr>
          <p:cNvSpPr>
            <a:spLocks noGrp="1"/>
          </p:cNvSpPr>
          <p:nvPr>
            <p:ph type="title"/>
          </p:nvPr>
        </p:nvSpPr>
        <p:spPr>
          <a:xfrm>
            <a:off x="2982517" y="192523"/>
            <a:ext cx="6474419" cy="1049788"/>
          </a:xfrm>
          <a:solidFill>
            <a:schemeClr val="tx1"/>
          </a:solidFill>
          <a:ln w="76200">
            <a:solidFill>
              <a:srgbClr val="00FFCC"/>
            </a:solidFill>
          </a:ln>
        </p:spPr>
        <p:txBody>
          <a:bodyPr>
            <a:normAutofit/>
          </a:bodyPr>
          <a:lstStyle/>
          <a:p>
            <a:pPr algn="ctr"/>
            <a:r>
              <a:rPr lang="en-US" sz="3600" dirty="0">
                <a:solidFill>
                  <a:schemeClr val="bg1"/>
                </a:solidFill>
                <a:latin typeface="Lucida Calligraphy" panose="03010101010101010101" pitchFamily="66" charset="0"/>
              </a:rPr>
              <a:t>Interrogate the Text</a:t>
            </a:r>
          </a:p>
        </p:txBody>
      </p:sp>
      <p:pic>
        <p:nvPicPr>
          <p:cNvPr id="3" name="Content Placeholder 4" descr="Graphical user interface, application&#10;&#10;Description automatically generated">
            <a:extLst>
              <a:ext uri="{FF2B5EF4-FFF2-40B4-BE49-F238E27FC236}">
                <a16:creationId xmlns:a16="http://schemas.microsoft.com/office/drawing/2014/main" id="{6A5A4BB2-8A30-D831-3F26-43CCC9A76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617"/>
            <a:ext cx="12192000" cy="6799699"/>
          </a:xfrm>
          <a:prstGeom prst="rect">
            <a:avLst/>
          </a:prstGeom>
        </p:spPr>
      </p:pic>
      <p:sp>
        <p:nvSpPr>
          <p:cNvPr id="4" name="Rectangle 3">
            <a:extLst>
              <a:ext uri="{FF2B5EF4-FFF2-40B4-BE49-F238E27FC236}">
                <a16:creationId xmlns:a16="http://schemas.microsoft.com/office/drawing/2014/main" id="{79E0EC41-0AF9-AE82-B470-E8D61FA68E4E}"/>
              </a:ext>
            </a:extLst>
          </p:cNvPr>
          <p:cNvSpPr/>
          <p:nvPr/>
        </p:nvSpPr>
        <p:spPr>
          <a:xfrm rot="5400000">
            <a:off x="8490915" y="3146857"/>
            <a:ext cx="5984331" cy="769441"/>
          </a:xfrm>
          <a:prstGeom prst="rect">
            <a:avLst/>
          </a:prstGeom>
          <a:blipFill>
            <a:blip r:embed="rId4"/>
            <a:tile tx="0" ty="0" sx="100000" sy="100000" flip="none" algn="tl"/>
          </a:blipFill>
        </p:spPr>
        <p:txBody>
          <a:bodyPr wrap="none" lIns="91440" tIns="45720" rIns="91440" bIns="45720">
            <a:spAutoFit/>
          </a:bodyPr>
          <a:lstStyle/>
          <a:p>
            <a:pPr algn="ctr"/>
            <a:r>
              <a:rPr lang="en-US" sz="4400" b="1" dirty="0">
                <a:ln w="22225">
                  <a:solidFill>
                    <a:schemeClr val="accent2"/>
                  </a:solidFill>
                  <a:prstDash val="solid"/>
                </a:ln>
                <a:solidFill>
                  <a:schemeClr val="accent2">
                    <a:lumMod val="40000"/>
                    <a:lumOff val="60000"/>
                  </a:schemeClr>
                </a:solidFill>
                <a:latin typeface="Bernard MT Condensed" panose="02050806060905020404" pitchFamily="18" charset="0"/>
              </a:rPr>
              <a:t>Historical-Cultural Analysis</a:t>
            </a:r>
          </a:p>
        </p:txBody>
      </p:sp>
    </p:spTree>
    <p:extLst>
      <p:ext uri="{BB962C8B-B14F-4D97-AF65-F5344CB8AC3E}">
        <p14:creationId xmlns:p14="http://schemas.microsoft.com/office/powerpoint/2010/main" val="2853416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6600BCD-6951-25D3-D6BC-692E76F805C0}"/>
              </a:ext>
            </a:extLst>
          </p:cNvPr>
          <p:cNvSpPr/>
          <p:nvPr/>
        </p:nvSpPr>
        <p:spPr>
          <a:xfrm>
            <a:off x="-1" y="31575"/>
            <a:ext cx="12192001" cy="923330"/>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Tools for Historical-Cultural Analysis</a:t>
            </a:r>
          </a:p>
        </p:txBody>
      </p:sp>
      <p:sp>
        <p:nvSpPr>
          <p:cNvPr id="6" name="TextBox 5">
            <a:extLst>
              <a:ext uri="{FF2B5EF4-FFF2-40B4-BE49-F238E27FC236}">
                <a16:creationId xmlns:a16="http://schemas.microsoft.com/office/drawing/2014/main" id="{7AB0AE4B-2208-08EE-5E7F-CF1CA4102DE8}"/>
              </a:ext>
            </a:extLst>
          </p:cNvPr>
          <p:cNvSpPr txBox="1"/>
          <p:nvPr/>
        </p:nvSpPr>
        <p:spPr>
          <a:xfrm>
            <a:off x="1" y="1003720"/>
            <a:ext cx="12191999" cy="5847755"/>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l="50000" t="50000" r="50000" b="50000"/>
            </a:path>
            <a:tileRect/>
          </a:gradFill>
        </p:spPr>
        <p:txBody>
          <a:bodyPr wrap="square">
            <a:spAutoFit/>
          </a:bodyPr>
          <a:lstStyle/>
          <a:p>
            <a:pPr marL="457200" marR="0" lvl="0" indent="-457200"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Study Bibles (</a:t>
            </a:r>
            <a:r>
              <a:rPr kumimoji="0" lang="en-US" sz="3600" b="1" i="0" u="none" strike="noStrike" kern="1200" cap="none" spc="0" normalizeH="0" baseline="0" noProof="0" dirty="0">
                <a:ln>
                  <a:solidFill>
                    <a:srgbClr val="FF0000"/>
                  </a:solidFill>
                </a:ln>
                <a:solidFill>
                  <a:srgbClr val="0F1111"/>
                </a:solidFill>
                <a:effectLst/>
                <a:uLnTx/>
                <a:uFillTx/>
                <a:latin typeface="Amasis MT Pro" panose="02040504050005020304" pitchFamily="18" charset="0"/>
                <a:ea typeface="+mn-ea"/>
                <a:cs typeface="+mn-cs"/>
              </a:rPr>
              <a:t>Multiple</a:t>
            </a: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The Cambridge Companion to the Bible </a:t>
            </a:r>
            <a:r>
              <a:rPr kumimoji="0" lang="en-US" sz="3600" b="1" i="0" u="none" strike="noStrike" kern="1200" cap="none" spc="0" normalizeH="0" baseline="0" noProof="0" dirty="0">
                <a:ln>
                  <a:noFill/>
                </a:ln>
                <a:solidFill>
                  <a:srgbClr val="565959"/>
                </a:solidFill>
                <a:effectLst/>
                <a:uLnTx/>
                <a:uFillTx/>
                <a:latin typeface="Amasis MT Pro" panose="02040504050005020304" pitchFamily="18" charset="0"/>
                <a:ea typeface="+mn-ea"/>
                <a:cs typeface="+mn-cs"/>
              </a:rPr>
              <a:t>2007</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prstClr val="black"/>
                </a:solidFill>
                <a:effectLst/>
                <a:uLnTx/>
                <a:uFillTx/>
                <a:latin typeface="Amasis MT Pro" panose="02040504050005020304" pitchFamily="18" charset="0"/>
                <a:ea typeface="+mn-ea"/>
                <a:cs typeface="+mn-cs"/>
              </a:rPr>
              <a:t>Manners and Customs of the Bible by James M. Freeman  | Mar 1, 1996</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Illustrated Manners and Customs of the Bible by J. I. Packer and Merrill C. </a:t>
            </a:r>
            <a:r>
              <a:rPr kumimoji="0" lang="en-US" sz="3600" b="1" i="0" u="none" strike="noStrike" kern="1200" cap="none" spc="0" normalizeH="0" baseline="0" noProof="0" dirty="0" err="1">
                <a:ln>
                  <a:noFill/>
                </a:ln>
                <a:solidFill>
                  <a:prstClr val="black"/>
                </a:solidFill>
                <a:effectLst/>
                <a:uLnTx/>
                <a:uFillTx/>
                <a:latin typeface="Amasis MT Pro" panose="02040504050005020304" pitchFamily="18" charset="0"/>
                <a:ea typeface="+mn-ea"/>
                <a:cs typeface="+mn-cs"/>
              </a:rPr>
              <a:t>Tenney</a:t>
            </a:r>
            <a:r>
              <a:rPr kumimoji="0" lang="en-US" sz="3600" b="1" i="0" u="none" strike="noStrike" kern="1200" cap="none" spc="0" normalizeH="0" baseline="0" noProof="0" dirty="0">
                <a:ln>
                  <a:noFill/>
                </a:ln>
                <a:solidFill>
                  <a:prstClr val="black"/>
                </a:solidFill>
                <a:effectLst/>
                <a:uLnTx/>
                <a:uFillTx/>
                <a:latin typeface="Amasis MT Pro" panose="02040504050005020304" pitchFamily="18" charset="0"/>
                <a:ea typeface="+mn-ea"/>
                <a:cs typeface="+mn-cs"/>
              </a:rPr>
              <a:t> 2003</a:t>
            </a:r>
            <a:r>
              <a:rPr kumimoji="0" lang="en-US" sz="3600" b="1" i="0" u="none" strike="noStrike" kern="1200" cap="none" spc="0" normalizeH="0" baseline="0" noProof="0" dirty="0">
                <a:ln>
                  <a:solidFill>
                    <a:srgbClr val="FF0000"/>
                  </a:solidFill>
                </a:ln>
                <a:solidFill>
                  <a:prstClr val="black"/>
                </a:solidFill>
                <a:effectLst/>
                <a:uLnTx/>
                <a:uFillTx/>
                <a:latin typeface="Amasis MT Pro" panose="02040504050005020304" pitchFamily="18" charset="0"/>
                <a:ea typeface="+mn-ea"/>
                <a:cs typeface="+mn-cs"/>
                <a:sym typeface="Wingdings 2" panose="05020102010507070707" pitchFamily="18" charset="2"/>
              </a:rPr>
              <a: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Zondervan Illustrated Bible Backgrounds Commentary Set</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Bible Surveys/Introductions</a:t>
            </a:r>
          </a:p>
          <a:p>
            <a:pPr marL="457200" marR="0" lvl="0" indent="-457200" algn="l" defTabSz="914400" rtl="0" eaLnBrk="1" fontAlgn="auto" latinLnBrk="0" hangingPunct="1">
              <a:lnSpc>
                <a:spcPct val="90000"/>
              </a:lnSpc>
              <a:spcBef>
                <a:spcPts val="1000"/>
              </a:spcBef>
              <a:spcAft>
                <a:spcPts val="0"/>
              </a:spcAft>
              <a:buClrTx/>
              <a:buSzTx/>
              <a:buFont typeface="Wingdings" panose="05000000000000000000" pitchFamily="2" charset="2"/>
              <a:buChar char="&amp;"/>
              <a:tabLst/>
              <a:defRPr/>
            </a:pPr>
            <a:r>
              <a:rPr kumimoji="0" lang="en-US" sz="3600" b="1" i="0" u="none" strike="noStrike" kern="1200" cap="none" spc="0" normalizeH="0" baseline="0" noProof="0" dirty="0">
                <a:ln>
                  <a:noFill/>
                </a:ln>
                <a:solidFill>
                  <a:srgbClr val="0F1111"/>
                </a:solidFill>
                <a:effectLst/>
                <a:uLnTx/>
                <a:uFillTx/>
                <a:latin typeface="Amasis MT Pro" panose="02040504050005020304" pitchFamily="18" charset="0"/>
                <a:ea typeface="+mn-ea"/>
                <a:cs typeface="+mn-cs"/>
              </a:rPr>
              <a:t>Bible Dictionaries</a:t>
            </a:r>
          </a:p>
        </p:txBody>
      </p:sp>
    </p:spTree>
    <p:extLst>
      <p:ext uri="{BB962C8B-B14F-4D97-AF65-F5344CB8AC3E}">
        <p14:creationId xmlns:p14="http://schemas.microsoft.com/office/powerpoint/2010/main" val="2836705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FFD4F-55BA-1F6E-0F2C-9713A8667DA3}"/>
            </a:ext>
          </a:extLst>
        </p:cNvPr>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8851178A-5A33-98F4-4A6E-E9F0AA21402D}"/>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C35C2491-2AE3-E354-5814-84652FB2CE79}"/>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DB5CEF5B-6A1C-9092-6695-ABCDA8155490}"/>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716413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457200" y="132541"/>
            <a:ext cx="11512345" cy="1200329"/>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Lexical-Syntactical Analysis</a:t>
            </a:r>
          </a:p>
        </p:txBody>
      </p:sp>
      <p:sp>
        <p:nvSpPr>
          <p:cNvPr id="5" name="TextBox 4">
            <a:extLst>
              <a:ext uri="{FF2B5EF4-FFF2-40B4-BE49-F238E27FC236}">
                <a16:creationId xmlns:a16="http://schemas.microsoft.com/office/drawing/2014/main" id="{6A4B8179-5D33-6640-1847-9BE2E35A99A3}"/>
              </a:ext>
            </a:extLst>
          </p:cNvPr>
          <p:cNvSpPr txBox="1"/>
          <p:nvPr/>
        </p:nvSpPr>
        <p:spPr>
          <a:xfrm>
            <a:off x="0" y="1773709"/>
            <a:ext cx="12192000" cy="4708981"/>
          </a:xfrm>
          <a:prstGeom prst="rect">
            <a:avLst/>
          </a:prstGeom>
          <a:solidFill>
            <a:srgbClr val="70AD47">
              <a:lumMod val="40000"/>
              <a:lumOff val="60000"/>
            </a:srgbClr>
          </a:solidFill>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tab pos="457200" algn="l"/>
              </a:tabLst>
              <a:defRPr/>
            </a:pPr>
            <a:r>
              <a:rPr kumimoji="0" lang="en-US" sz="2800" b="0" i="0" u="none" strike="noStrike" kern="0" cap="none" spc="0" normalizeH="0" baseline="0" noProof="0" dirty="0">
                <a:ln>
                  <a:noFill/>
                </a:ln>
                <a:solidFill>
                  <a:srgbClr val="000000"/>
                </a:solidFill>
                <a:effectLst/>
                <a:highlight>
                  <a:srgbClr val="D3D3D3"/>
                </a:highlight>
                <a:uLnTx/>
                <a:uFillTx/>
                <a:latin typeface="Copperplate Gothic Bold" panose="020E0705020206020404" pitchFamily="34" charset="0"/>
                <a:ea typeface="Calibri" panose="020F0502020204030204" pitchFamily="34" charset="0"/>
                <a:cs typeface="Times New Roman" panose="02020603050405020304" pitchFamily="18" charset="0"/>
              </a:rPr>
              <a:t>Lexical-Syntactical Questions</a:t>
            </a:r>
            <a:endParaRPr kumimoji="0" lang="en-US" sz="2400" b="0" i="0" u="none" strike="noStrike" kern="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are the significant words in this passage?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is the meaning of this word in its original language?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How can I properly understand this word in light of its context?</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Does the original language give any pictures or illustrations that help me understand the word better? (i.e.: The Greek word </a:t>
            </a:r>
            <a:r>
              <a:rPr kumimoji="0" lang="en-US" sz="3400" b="0" i="0" u="none" strike="noStrike" kern="0" cap="none" spc="0" normalizeH="0" baseline="0" noProof="0" dirty="0" err="1">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baptizō</a:t>
            </a: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 </a:t>
            </a:r>
            <a:r>
              <a:rPr kumimoji="0" lang="en-US" sz="3400" b="0" i="1"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baptism</a:t>
            </a: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 gives the picture of a cucumber being immersed in the vinegar solution and turning into a pickle)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28926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A6F8813-56D6-C0ED-C292-F6C794E14FF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7E81341-67ED-2BB7-8E74-2A3A4B5285C3}"/>
              </a:ext>
            </a:extLst>
          </p:cNvPr>
          <p:cNvSpPr/>
          <p:nvPr/>
        </p:nvSpPr>
        <p:spPr>
          <a:xfrm>
            <a:off x="457200" y="132541"/>
            <a:ext cx="11512345" cy="1200329"/>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Lexical-Syntactical Analysis</a:t>
            </a:r>
          </a:p>
        </p:txBody>
      </p:sp>
      <p:sp>
        <p:nvSpPr>
          <p:cNvPr id="5" name="TextBox 4">
            <a:extLst>
              <a:ext uri="{FF2B5EF4-FFF2-40B4-BE49-F238E27FC236}">
                <a16:creationId xmlns:a16="http://schemas.microsoft.com/office/drawing/2014/main" id="{C18F5C39-19D1-0800-9C10-99BFDA142090}"/>
              </a:ext>
            </a:extLst>
          </p:cNvPr>
          <p:cNvSpPr txBox="1"/>
          <p:nvPr/>
        </p:nvSpPr>
        <p:spPr>
          <a:xfrm>
            <a:off x="0" y="1773709"/>
            <a:ext cx="12192000" cy="4708981"/>
          </a:xfrm>
          <a:prstGeom prst="rect">
            <a:avLst/>
          </a:prstGeom>
          <a:solidFill>
            <a:srgbClr val="70AD47">
              <a:lumMod val="40000"/>
              <a:lumOff val="60000"/>
            </a:srgbClr>
          </a:solidFill>
        </p:spPr>
        <p:txBody>
          <a:bodyPr wrap="square">
            <a:spAutoFit/>
          </a:bodyPr>
          <a:lstStyle/>
          <a:p>
            <a:pPr marL="0" marR="0" lvl="0" indent="0" defTabSz="457200" eaLnBrk="1" fontAlgn="auto" latinLnBrk="0" hangingPunct="1">
              <a:lnSpc>
                <a:spcPct val="150000"/>
              </a:lnSpc>
              <a:spcBef>
                <a:spcPts val="0"/>
              </a:spcBef>
              <a:spcAft>
                <a:spcPts val="0"/>
              </a:spcAft>
              <a:buClrTx/>
              <a:buSzTx/>
              <a:buFontTx/>
              <a:buNone/>
              <a:tabLst>
                <a:tab pos="457200" algn="l"/>
              </a:tabLst>
              <a:defRPr/>
            </a:pPr>
            <a:r>
              <a:rPr kumimoji="0" lang="en-US" sz="2800" b="0" i="0" u="none" strike="noStrike" kern="0" cap="none" spc="0" normalizeH="0" baseline="0" noProof="0" dirty="0">
                <a:ln>
                  <a:noFill/>
                </a:ln>
                <a:solidFill>
                  <a:srgbClr val="000000"/>
                </a:solidFill>
                <a:effectLst/>
                <a:highlight>
                  <a:srgbClr val="D3D3D3"/>
                </a:highlight>
                <a:uLnTx/>
                <a:uFillTx/>
                <a:latin typeface="Copperplate Gothic Bold" panose="020E0705020206020404" pitchFamily="34" charset="0"/>
                <a:ea typeface="Calibri" panose="020F0502020204030204" pitchFamily="34" charset="0"/>
                <a:cs typeface="Times New Roman" panose="02020603050405020304" pitchFamily="18" charset="0"/>
              </a:rPr>
              <a:t>Lexical-Syntactical Questions</a:t>
            </a:r>
            <a:endParaRPr kumimoji="0" lang="en-US" sz="2400" b="0" i="0" u="none" strike="noStrike" kern="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are the significant words in this passage?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is the meaning of this word in its original language?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80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How can I properly understand this word in light of its context?</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Pts val="1000"/>
              <a:buFont typeface="Symbol" panose="05050102010706020507" pitchFamily="18" charset="2"/>
              <a:buChar char=""/>
              <a:tabLst>
                <a:tab pos="457200" algn="l"/>
              </a:tabLst>
              <a:defRPr/>
            </a:pP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Does the original language give any pictures or illustrations that help me understand the word better? (i.e.: The Greek word </a:t>
            </a:r>
            <a:r>
              <a:rPr kumimoji="0" lang="en-US" sz="3400" b="0" i="0" u="none" strike="noStrike" kern="0" cap="none" spc="0" normalizeH="0" baseline="0" noProof="0" dirty="0" err="1">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baptizō</a:t>
            </a: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 </a:t>
            </a:r>
            <a:r>
              <a:rPr kumimoji="0" lang="en-US" sz="3400" b="0" i="1"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baptism</a:t>
            </a:r>
            <a:r>
              <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 gives the picture of a cucumber being immersed in the vinegar solution and turning into a pickle)</a:t>
            </a:r>
            <a:endParaRPr kumimoji="0" lang="en-US" sz="3400" b="0" i="0" u="none" strike="noStrike" kern="0" cap="none" spc="0" normalizeH="0" baseline="0" noProof="0" dirty="0">
              <a:ln>
                <a:noFill/>
              </a:ln>
              <a:solidFill>
                <a:srgbClr val="000000"/>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69100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2959206" y="443342"/>
            <a:ext cx="6019598"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Word-Study Example</a:t>
            </a:r>
          </a:p>
        </p:txBody>
      </p:sp>
      <p:pic>
        <p:nvPicPr>
          <p:cNvPr id="2" name="Content Placeholder 7" descr="Text&#10;&#10;Description automatically generated with medium confidence">
            <a:extLst>
              <a:ext uri="{FF2B5EF4-FFF2-40B4-BE49-F238E27FC236}">
                <a16:creationId xmlns:a16="http://schemas.microsoft.com/office/drawing/2014/main" id="{F73608B7-CEB0-EBD1-8D42-2E1D12CD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59060"/>
            <a:ext cx="12192000" cy="5198939"/>
          </a:xfrm>
          <a:prstGeom prst="rect">
            <a:avLst/>
          </a:prstGeom>
        </p:spPr>
      </p:pic>
    </p:spTree>
    <p:extLst>
      <p:ext uri="{BB962C8B-B14F-4D97-AF65-F5344CB8AC3E}">
        <p14:creationId xmlns:p14="http://schemas.microsoft.com/office/powerpoint/2010/main" val="32701778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54A8833-3BD9-DE33-FE6C-E6B46229706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183B01-E6DF-A068-D175-BD1D3F3A1BD2}"/>
              </a:ext>
            </a:extLst>
          </p:cNvPr>
          <p:cNvSpPr/>
          <p:nvPr/>
        </p:nvSpPr>
        <p:spPr>
          <a:xfrm>
            <a:off x="1898026" y="443342"/>
            <a:ext cx="8141972"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a:t>
            </a:r>
            <a:r>
              <a:rPr kumimoji="0" lang="en-US" sz="5400" b="1" i="0" u="none" strike="noStrike" kern="1200" cap="none" spc="0" normalizeH="0" baseline="0" noProof="0" dirty="0" err="1">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Syntacticle</a:t>
            </a: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 Analysis</a:t>
            </a:r>
          </a:p>
        </p:txBody>
      </p:sp>
      <p:sp>
        <p:nvSpPr>
          <p:cNvPr id="3" name="TextBox 2">
            <a:extLst>
              <a:ext uri="{FF2B5EF4-FFF2-40B4-BE49-F238E27FC236}">
                <a16:creationId xmlns:a16="http://schemas.microsoft.com/office/drawing/2014/main" id="{702BE03E-4B65-B7F3-1E8D-0F54C4CCE56C}"/>
              </a:ext>
            </a:extLst>
          </p:cNvPr>
          <p:cNvSpPr txBox="1"/>
          <p:nvPr/>
        </p:nvSpPr>
        <p:spPr>
          <a:xfrm>
            <a:off x="0" y="1677095"/>
            <a:ext cx="12192000" cy="4072910"/>
          </a:xfrm>
          <a:prstGeom prst="rect">
            <a:avLst/>
          </a:prstGeom>
          <a:solidFill>
            <a:srgbClr val="70AD47">
              <a:lumMod val="40000"/>
              <a:lumOff val="60000"/>
            </a:srgbClr>
          </a:solidFill>
        </p:spPr>
        <p:txBody>
          <a:bodyPr wrap="square">
            <a:spAutoFit/>
          </a:bodyPr>
          <a:lstStyle/>
          <a:p>
            <a:pPr marL="0" marR="0" lvl="0" indent="0" defTabSz="457200" eaLnBrk="1" fontAlgn="auto" latinLnBrk="0" hangingPunct="1">
              <a:lnSpc>
                <a:spcPct val="100000"/>
              </a:lnSpc>
              <a:spcBef>
                <a:spcPts val="0"/>
              </a:spcBef>
              <a:spcAft>
                <a:spcPts val="0"/>
              </a:spcAft>
              <a:buClrTx/>
              <a:buSzPts val="1000"/>
              <a:buFontTx/>
              <a:buNone/>
              <a:tabLst>
                <a:tab pos="457200" algn="l"/>
              </a:tabLst>
              <a:defRPr/>
            </a:pPr>
            <a:r>
              <a:rPr kumimoji="0" lang="en-US" sz="3600" b="0" i="0" u="none" strike="noStrike" kern="0" cap="none" spc="0" normalizeH="0" baseline="0" noProof="0" dirty="0">
                <a:ln>
                  <a:solidFill>
                    <a:srgbClr val="C00000"/>
                  </a:solid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sym typeface="Wingdings" panose="05000000000000000000" pitchFamily="2" charset="2"/>
              </a:rPr>
              <a:t></a:t>
            </a:r>
            <a:r>
              <a:rPr kumimoji="0" lang="en-US" sz="3600" b="0" i="0" u="none" strike="noStrike" kern="0" cap="none" spc="0" normalizeH="0" baseline="0" noProof="0" dirty="0">
                <a:ln>
                  <a:solidFill>
                    <a:srgbClr val="C00000"/>
                  </a:solid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rPr>
              <a:t>Grammatical Considerations </a:t>
            </a:r>
            <a:r>
              <a:rPr kumimoji="0" lang="en-US" sz="3600" b="0" i="1"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(under Lexical-syntactical analysis)</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742950" marR="0" lvl="1" indent="-285750" defTabSz="457200" eaLnBrk="1" fontAlgn="auto" latinLnBrk="0" hangingPunct="1">
              <a:lnSpc>
                <a:spcPct val="100000"/>
              </a:lnSpc>
              <a:spcBef>
                <a:spcPts val="0"/>
              </a:spcBef>
              <a:spcAft>
                <a:spcPts val="800"/>
              </a:spcAft>
              <a:buClrTx/>
              <a:buSzPts val="1000"/>
              <a:buFont typeface="Courier New" panose="02070309020205020404" pitchFamily="49" charset="0"/>
              <a:buChar char="o"/>
              <a:tabLst>
                <a:tab pos="914400" algn="l"/>
              </a:tabLst>
              <a:defRPr/>
            </a:pPr>
            <a:r>
              <a:rPr kumimoji="0" lang="en-US" sz="3600" b="0" i="0"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What can the grammar of the passage tell us? </a:t>
            </a:r>
            <a:r>
              <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Times New Roman" panose="02020603050405020304" pitchFamily="18" charset="0"/>
                <a:cs typeface="Aharoni" panose="02010803020104030203" pitchFamily="2" charset="-79"/>
              </a:rPr>
              <a:t>(i.e.: examine each word and its contribution to the whole — nouns, verbs, adjectives, adverbs, direct objects, etc.)</a:t>
            </a:r>
            <a:endPar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Calibri" panose="020F0502020204030204" pitchFamily="34" charset="0"/>
              <a:cs typeface="Aharoni" panose="02010803020104030203" pitchFamily="2" charset="-79"/>
            </a:endParaRPr>
          </a:p>
          <a:p>
            <a:pPr marL="742950" marR="0" lvl="1" indent="-285750" defTabSz="457200" eaLnBrk="1" fontAlgn="auto" latinLnBrk="0" hangingPunct="1">
              <a:lnSpc>
                <a:spcPct val="100000"/>
              </a:lnSpc>
              <a:spcBef>
                <a:spcPts val="0"/>
              </a:spcBef>
              <a:spcAft>
                <a:spcPts val="0"/>
              </a:spcAft>
              <a:buClrTx/>
              <a:buSzPts val="1000"/>
              <a:buFont typeface="Courier New" panose="02070309020205020404" pitchFamily="49" charset="0"/>
              <a:buChar char="o"/>
              <a:tabLst>
                <a:tab pos="914400" algn="l"/>
              </a:tabLst>
              <a:defRPr/>
            </a:pPr>
            <a:r>
              <a:rPr kumimoji="0" lang="en-US" sz="3600" b="0" i="0"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Should I diagram this passage? </a:t>
            </a:r>
            <a:r>
              <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Times New Roman" panose="02020603050405020304" pitchFamily="18" charset="0"/>
                <a:cs typeface="Aharoni" panose="02010803020104030203" pitchFamily="2" charset="-79"/>
              </a:rPr>
              <a:t>(remember 6th grade sentence diagraming? Sometimes this can help see how a passage breaks into its pieces)</a:t>
            </a:r>
            <a:endPar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Calibri" panose="020F0502020204030204" pitchFamily="34" charset="0"/>
              <a:cs typeface="Aharoni" panose="02010803020104030203" pitchFamily="2" charset="-79"/>
            </a:endParaRPr>
          </a:p>
        </p:txBody>
      </p:sp>
    </p:spTree>
    <p:extLst>
      <p:ext uri="{BB962C8B-B14F-4D97-AF65-F5344CB8AC3E}">
        <p14:creationId xmlns:p14="http://schemas.microsoft.com/office/powerpoint/2010/main" val="4155575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375EE8-B73B-9D7D-2C62-B82F05406AA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715E0E-E3F0-F187-39A5-DA5A4D1F9C7D}"/>
              </a:ext>
            </a:extLst>
          </p:cNvPr>
          <p:cNvSpPr/>
          <p:nvPr/>
        </p:nvSpPr>
        <p:spPr>
          <a:xfrm>
            <a:off x="1898026" y="443342"/>
            <a:ext cx="8141972"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a:t>
            </a:r>
            <a:r>
              <a:rPr kumimoji="0" lang="en-US" sz="5400" b="1" i="0" u="none" strike="noStrike" kern="1200" cap="none" spc="0" normalizeH="0" baseline="0" noProof="0" dirty="0" err="1">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Syntacticle</a:t>
            </a: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 Analysis</a:t>
            </a:r>
          </a:p>
        </p:txBody>
      </p:sp>
      <p:sp>
        <p:nvSpPr>
          <p:cNvPr id="2" name="TextBox 1">
            <a:extLst>
              <a:ext uri="{FF2B5EF4-FFF2-40B4-BE49-F238E27FC236}">
                <a16:creationId xmlns:a16="http://schemas.microsoft.com/office/drawing/2014/main" id="{8ABB97D3-4D3D-95D7-A32E-628078712298}"/>
              </a:ext>
            </a:extLst>
          </p:cNvPr>
          <p:cNvSpPr txBox="1"/>
          <p:nvPr/>
        </p:nvSpPr>
        <p:spPr>
          <a:xfrm>
            <a:off x="474310" y="1625143"/>
            <a:ext cx="11558674" cy="5038302"/>
          </a:xfrm>
          <a:prstGeom prst="rect">
            <a:avLst/>
          </a:prstGeom>
          <a:solidFill>
            <a:srgbClr val="70AD47">
              <a:lumMod val="40000"/>
              <a:lumOff val="60000"/>
            </a:srgbClr>
          </a:solidFill>
        </p:spPr>
        <p:txBody>
          <a:bodyPr wrap="square">
            <a:spAutoFit/>
          </a:bodyPr>
          <a:lstStyle/>
          <a:p>
            <a:pPr marL="0" marR="0" lvl="0" indent="0" defTabSz="457200" eaLnBrk="1" fontAlgn="auto" latinLnBrk="0" hangingPunct="1">
              <a:lnSpc>
                <a:spcPct val="115000"/>
              </a:lnSpc>
              <a:spcBef>
                <a:spcPts val="0"/>
              </a:spcBef>
              <a:spcAft>
                <a:spcPts val="0"/>
              </a:spcAft>
              <a:buClrTx/>
              <a:buSzTx/>
              <a:buFontTx/>
              <a:buNone/>
              <a:tabLst/>
              <a:defRPr/>
            </a:pPr>
            <a:r>
              <a:rPr kumimoji="0" lang="en-US" sz="3600" b="0" i="0" u="none" strike="noStrike" kern="0" cap="none" spc="0" normalizeH="0" baseline="0" noProof="0" dirty="0">
                <a:ln>
                  <a:solidFill>
                    <a:srgbClr val="C00000"/>
                  </a:solid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sym typeface="Wingdings" panose="05000000000000000000" pitchFamily="2" charset="2"/>
              </a:rPr>
              <a:t></a:t>
            </a:r>
            <a:r>
              <a:rPr kumimoji="0" lang="en-US" sz="2800" b="0" i="0" u="none" strike="noStrike" kern="0" cap="none" spc="0" normalizeH="0" baseline="0" noProof="0" dirty="0">
                <a:ln>
                  <a:no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rPr>
              <a:t>Sentence Considerations </a:t>
            </a:r>
            <a:r>
              <a:rPr kumimoji="0" lang="en-US" sz="2800" b="0" i="1"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(under Lexical-syntactical analysis)</a:t>
            </a:r>
            <a:endParaRPr kumimoji="0" lang="en-US" sz="2800" b="0" i="0" u="none" strike="noStrike" kern="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are the key words in this sentence? Should I do a word study on them?</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any repetition of words, phrases, concepts? (repetition often shows importance) (i.e.: God is holy, holy, holy)</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 contrast? (things that are different)</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 comparison? (things that are alike)</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 list given?</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 cause and effect? (note: sometimes the effect is given before the cause)</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Is there a conjunction? (i.e.: and, but, for, therefore, since, because …)</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is the main verb?</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28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Who is the subject of the sentence?</a:t>
            </a:r>
            <a:endParaRPr kumimoji="0" lang="en-US" sz="28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3578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D7266F8-BC4D-C7E0-B583-A687183A8F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D1779C-BC8D-2465-3A7A-C1641CDE9BF1}"/>
              </a:ext>
            </a:extLst>
          </p:cNvPr>
          <p:cNvSpPr/>
          <p:nvPr/>
        </p:nvSpPr>
        <p:spPr>
          <a:xfrm>
            <a:off x="1898026" y="443342"/>
            <a:ext cx="8141972"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a:t>
            </a:r>
            <a:r>
              <a:rPr kumimoji="0" lang="en-US" sz="5400" b="1" i="0" u="none" strike="noStrike" kern="1200" cap="none" spc="0" normalizeH="0" baseline="0" noProof="0" dirty="0" err="1">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Syntacticle</a:t>
            </a: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 Analysis</a:t>
            </a:r>
          </a:p>
        </p:txBody>
      </p:sp>
      <p:sp>
        <p:nvSpPr>
          <p:cNvPr id="3" name="TextBox 2">
            <a:extLst>
              <a:ext uri="{FF2B5EF4-FFF2-40B4-BE49-F238E27FC236}">
                <a16:creationId xmlns:a16="http://schemas.microsoft.com/office/drawing/2014/main" id="{9FDEBD41-048E-B7F1-21BB-A2E9EA4746A3}"/>
              </a:ext>
            </a:extLst>
          </p:cNvPr>
          <p:cNvSpPr txBox="1"/>
          <p:nvPr/>
        </p:nvSpPr>
        <p:spPr>
          <a:xfrm>
            <a:off x="762000" y="1510080"/>
            <a:ext cx="10668000" cy="5139869"/>
          </a:xfrm>
          <a:prstGeom prst="rect">
            <a:avLst/>
          </a:prstGeom>
          <a:solidFill>
            <a:srgbClr val="70AD47">
              <a:lumMod val="40000"/>
              <a:lumOff val="60000"/>
            </a:srgbClr>
          </a:solid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solidFill>
                    <a:srgbClr val="C00000"/>
                  </a:solid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sym typeface="Wingdings" panose="05000000000000000000" pitchFamily="2" charset="2"/>
              </a:rPr>
              <a:t></a:t>
            </a:r>
            <a:r>
              <a:rPr kumimoji="0" lang="en-US" sz="4000" b="0" i="0" u="none" strike="noStrike" kern="0" cap="none" spc="0" normalizeH="0" baseline="0" noProof="0" dirty="0">
                <a:ln>
                  <a:noFill/>
                </a:ln>
                <a:solidFill>
                  <a:srgbClr val="000000"/>
                </a:solidFill>
                <a:effectLst/>
                <a:uLnTx/>
                <a:uFillTx/>
                <a:latin typeface="Gill Sans Nova Cond XBd" panose="020B0A06020104020203" pitchFamily="34" charset="0"/>
                <a:ea typeface="Times New Roman" panose="02020603050405020304" pitchFamily="18" charset="0"/>
                <a:cs typeface="Times New Roman" panose="02020603050405020304" pitchFamily="18" charset="0"/>
              </a:rPr>
              <a:t>Sentence Considerations </a:t>
            </a:r>
            <a:r>
              <a:rPr kumimoji="0" lang="en-US" sz="3600" b="0" i="1"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(under Lexical-syntactical analysis)</a:t>
            </a:r>
            <a:endParaRPr kumimoji="0" lang="en-US" sz="3200" b="0" i="0" u="none" strike="noStrike" kern="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If there are pronouns, who do they refer to? </a:t>
            </a:r>
            <a:r>
              <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Times New Roman" panose="02020603050405020304" pitchFamily="18" charset="0"/>
                <a:cs typeface="Times New Roman" panose="02020603050405020304" pitchFamily="18" charset="0"/>
              </a:rPr>
              <a:t>(i.e.: he, she, them, they, you, me, etc.)</a:t>
            </a:r>
            <a:endParaRPr kumimoji="0" lang="en-US" sz="3200" b="0" i="0" u="none" strike="noStrike" kern="0" cap="none" spc="0" normalizeH="0" baseline="0" noProof="0" dirty="0">
              <a:ln>
                <a:noFill/>
              </a:ln>
              <a:solidFill>
                <a:prstClr val="black"/>
              </a:solidFill>
              <a:effectLst/>
              <a:uLnTx/>
              <a:uFillTx/>
              <a:latin typeface="Bahnschrift SemiBold Condensed" panose="020B0502040204020203" pitchFamily="34" charset="0"/>
              <a:ea typeface="Calibri" panose="020F0502020204030204" pitchFamily="34" charset="0"/>
              <a:cs typeface="Times New Roman" panose="02020603050405020304" pitchFamily="18" charset="0"/>
            </a:endParaRPr>
          </a:p>
          <a:p>
            <a:pPr marL="342900" marR="0" lvl="0" indent="-342900" defTabSz="4572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Are there any figures of speech or idioms? </a:t>
            </a:r>
            <a:endParaRPr kumimoji="0" lang="en-US" sz="32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1371600" marR="0" lvl="0" indent="0" defTabSz="457200" eaLnBrk="1" fontAlgn="auto" latinLnBrk="0" hangingPunct="1">
              <a:lnSpc>
                <a:spcPct val="100000"/>
              </a:lnSpc>
              <a:spcBef>
                <a:spcPts val="0"/>
              </a:spcBef>
              <a:spcAft>
                <a:spcPts val="0"/>
              </a:spcAft>
              <a:buClrTx/>
              <a:buSzTx/>
              <a:buFontTx/>
              <a:buNone/>
              <a:tabLst/>
              <a:defRPr/>
            </a:pPr>
            <a:r>
              <a:rPr kumimoji="0" lang="en-US" sz="3600" b="1" i="1"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English Examples</a:t>
            </a:r>
            <a:r>
              <a:rPr kumimoji="0" lang="en-US" sz="3600" b="0" i="0"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Times New Roman" panose="02020603050405020304" pitchFamily="18" charset="0"/>
                <a:cs typeface="Times New Roman" panose="02020603050405020304" pitchFamily="18" charset="0"/>
              </a:rPr>
              <a:t>it’s raining cats and dogs, he’s in a jam, underdog …</a:t>
            </a:r>
            <a:endParaRPr kumimoji="0" lang="en-US" sz="3200" b="0" i="0" u="none" strike="noStrike" kern="0" cap="none" spc="0" normalizeH="0" baseline="0" noProof="0" dirty="0">
              <a:ln>
                <a:noFill/>
              </a:ln>
              <a:solidFill>
                <a:prstClr val="black"/>
              </a:solidFill>
              <a:effectLst/>
              <a:uLnTx/>
              <a:uFillTx/>
              <a:latin typeface="Bahnschrift SemiBold Condensed" panose="020B0502040204020203" pitchFamily="34" charset="0"/>
              <a:ea typeface="Calibri" panose="020F0502020204030204" pitchFamily="34" charset="0"/>
              <a:cs typeface="Times New Roman" panose="02020603050405020304" pitchFamily="18" charset="0"/>
            </a:endParaRPr>
          </a:p>
          <a:p>
            <a:pPr marL="1371600" marR="0" lvl="0" indent="0" defTabSz="457200" eaLnBrk="1" fontAlgn="auto" latinLnBrk="0" hangingPunct="1">
              <a:lnSpc>
                <a:spcPct val="100000"/>
              </a:lnSpc>
              <a:spcBef>
                <a:spcPts val="0"/>
              </a:spcBef>
              <a:spcAft>
                <a:spcPts val="0"/>
              </a:spcAft>
              <a:buClrTx/>
              <a:buSzTx/>
              <a:buFontTx/>
              <a:buNone/>
              <a:tabLst/>
              <a:defRPr/>
            </a:pPr>
            <a:r>
              <a:rPr kumimoji="0" lang="en-US" sz="3600" b="1" i="1"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Bible Examples</a:t>
            </a:r>
            <a:r>
              <a:rPr kumimoji="0" lang="en-US" sz="3600" b="0" i="0"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3600" b="0" i="0" u="none" strike="noStrike" kern="0" cap="none" spc="0" normalizeH="0" baseline="0" noProof="0" dirty="0">
                <a:ln>
                  <a:noFill/>
                </a:ln>
                <a:solidFill>
                  <a:srgbClr val="000000"/>
                </a:solidFill>
                <a:effectLst/>
                <a:uLnTx/>
                <a:uFillTx/>
                <a:latin typeface="Bahnschrift SemiBold Condensed" panose="020B0502040204020203" pitchFamily="34" charset="0"/>
                <a:ea typeface="Times New Roman" panose="02020603050405020304" pitchFamily="18" charset="0"/>
                <a:cs typeface="Times New Roman" panose="02020603050405020304" pitchFamily="18" charset="0"/>
              </a:rPr>
              <a:t>lamp unto my feet, harden your hearts, white-washed tombs, a double-edged sword</a:t>
            </a:r>
            <a:endParaRPr kumimoji="0" lang="en-US" sz="3200" b="0" i="0" u="none" strike="noStrike" kern="0" cap="none" spc="0" normalizeH="0" baseline="0" noProof="0" dirty="0">
              <a:ln>
                <a:noFill/>
              </a:ln>
              <a:solidFill>
                <a:prstClr val="black"/>
              </a:solidFill>
              <a:effectLst/>
              <a:uLnTx/>
              <a:uFillTx/>
              <a:latin typeface="Bahnschrift SemiBold Condensed"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7622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2093135" y="142003"/>
            <a:ext cx="8137164"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Lexical-Syntactical Analysis</a:t>
            </a:r>
          </a:p>
        </p:txBody>
      </p:sp>
      <p:sp>
        <p:nvSpPr>
          <p:cNvPr id="2" name="Content Placeholder 3">
            <a:extLst>
              <a:ext uri="{FF2B5EF4-FFF2-40B4-BE49-F238E27FC236}">
                <a16:creationId xmlns:a16="http://schemas.microsoft.com/office/drawing/2014/main" id="{EF3E1FA2-4424-7E73-AC37-AAD2F4E944EC}"/>
              </a:ext>
            </a:extLst>
          </p:cNvPr>
          <p:cNvSpPr txBox="1">
            <a:spLocks/>
          </p:cNvSpPr>
          <p:nvPr/>
        </p:nvSpPr>
        <p:spPr>
          <a:xfrm>
            <a:off x="263566" y="1168401"/>
            <a:ext cx="3442440" cy="5586858"/>
          </a:xfrm>
          <a:prstGeom prst="rect">
            <a:avLst/>
          </a:prstGeom>
          <a:solidFill>
            <a:schemeClr val="tx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Yu Gothic" panose="020B0400000000000000" pitchFamily="34" charset="-128"/>
                <a:ea typeface="Yu Gothic" panose="020B0400000000000000" pitchFamily="34" charset="-128"/>
                <a:cs typeface="+mn-cs"/>
              </a:rPr>
              <a:t>➊ </a:t>
            </a: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Bernard MT Condensed" panose="02050806060905020404" pitchFamily="18" charset="0"/>
                <a:ea typeface="+mn-ea"/>
                <a:cs typeface="+mn-cs"/>
              </a:rPr>
              <a:t>Determine</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 the Significant Words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Yu Gothic" panose="020B0400000000000000" pitchFamily="34" charset="-128"/>
                <a:ea typeface="Yu Gothic" panose="020B0400000000000000" pitchFamily="34" charset="-128"/>
                <a:cs typeface="+mn-cs"/>
              </a:rPr>
              <a:t>➋ </a:t>
            </a: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Bernard MT Condensed" panose="02050806060905020404" pitchFamily="18" charset="0"/>
                <a:ea typeface="+mn-ea"/>
                <a:cs typeface="+mn-cs"/>
              </a:rPr>
              <a:t>Define</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 the Significant Words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Yu Gothic" panose="020B0400000000000000" pitchFamily="34" charset="-128"/>
                <a:ea typeface="Yu Gothic" panose="020B0400000000000000" pitchFamily="34" charset="-128"/>
                <a:cs typeface="+mn-cs"/>
              </a:rPr>
              <a:t>➌ </a:t>
            </a:r>
            <a:r>
              <a:rPr kumimoji="0" lang="en-US" sz="3600" b="1" i="0" u="none" strike="noStrike" kern="1200" cap="none" spc="0" normalizeH="0" baseline="0" noProof="0" dirty="0">
                <a:ln w="6600">
                  <a:solidFill>
                    <a:srgbClr val="ED7D31"/>
                  </a:solidFill>
                  <a:prstDash val="solid"/>
                </a:ln>
                <a:solidFill>
                  <a:srgbClr val="FFFF00"/>
                </a:solidFill>
                <a:effectLst>
                  <a:outerShdw dist="38100" dir="2700000" algn="tl" rotWithShape="0">
                    <a:srgbClr val="ED7D31"/>
                  </a:outerShdw>
                </a:effectLst>
                <a:uLnTx/>
                <a:uFillTx/>
                <a:latin typeface="Bernard MT Condensed" panose="02050806060905020404" pitchFamily="18" charset="0"/>
                <a:ea typeface="+mn-ea"/>
                <a:cs typeface="+mn-cs"/>
              </a:rPr>
              <a:t>Distinguish</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 the Significant Words</a:t>
            </a:r>
          </a:p>
        </p:txBody>
      </p:sp>
      <p:pic>
        <p:nvPicPr>
          <p:cNvPr id="5" name="Content Placeholder 8" descr="A close up of a device&#10;&#10;Description automatically generated">
            <a:extLst>
              <a:ext uri="{FF2B5EF4-FFF2-40B4-BE49-F238E27FC236}">
                <a16:creationId xmlns:a16="http://schemas.microsoft.com/office/drawing/2014/main" id="{01422B28-C2BD-03F4-373C-E007965FC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860" y="1168401"/>
            <a:ext cx="8082574" cy="5586858"/>
          </a:xfrm>
          <a:prstGeom prst="rect">
            <a:avLst/>
          </a:prstGeom>
        </p:spPr>
      </p:pic>
    </p:spTree>
    <p:extLst>
      <p:ext uri="{BB962C8B-B14F-4D97-AF65-F5344CB8AC3E}">
        <p14:creationId xmlns:p14="http://schemas.microsoft.com/office/powerpoint/2010/main" val="2226915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528D63-B2B4-42D6-A925-37BD6293B0CB}"/>
              </a:ext>
            </a:extLst>
          </p:cNvPr>
          <p:cNvSpPr>
            <a:spLocks noGrp="1"/>
          </p:cNvSpPr>
          <p:nvPr>
            <p:ph type="title"/>
          </p:nvPr>
        </p:nvSpPr>
        <p:spPr>
          <a:xfrm>
            <a:off x="1662702" y="365127"/>
            <a:ext cx="8871735" cy="842087"/>
          </a:xfrm>
          <a:solidFill>
            <a:srgbClr val="FFC000"/>
          </a:solidFill>
          <a:ln w="76200">
            <a:solidFill>
              <a:srgbClr val="C00000"/>
            </a:solidFill>
          </a:ln>
        </p:spPr>
        <p:txBody>
          <a:bodyPr>
            <a:normAutofit/>
          </a:bodyPr>
          <a:lstStyle/>
          <a:p>
            <a:pPr algn="ctr"/>
            <a:r>
              <a:rPr lang="en-US" sz="4200" dirty="0">
                <a:latin typeface="Bernard MT Condensed" panose="02050806060905020404" pitchFamily="18" charset="0"/>
              </a:rPr>
              <a:t>Resources for Lexical-Syntactical Analysis</a:t>
            </a:r>
          </a:p>
        </p:txBody>
      </p:sp>
      <p:sp>
        <p:nvSpPr>
          <p:cNvPr id="7" name="TextBox 6">
            <a:extLst>
              <a:ext uri="{FF2B5EF4-FFF2-40B4-BE49-F238E27FC236}">
                <a16:creationId xmlns:a16="http://schemas.microsoft.com/office/drawing/2014/main" id="{905A9C1C-740B-EE50-AE5C-9EDA2B23FDC3}"/>
              </a:ext>
            </a:extLst>
          </p:cNvPr>
          <p:cNvSpPr txBox="1"/>
          <p:nvPr/>
        </p:nvSpPr>
        <p:spPr>
          <a:xfrm>
            <a:off x="1607128" y="1291125"/>
            <a:ext cx="8927308" cy="1077218"/>
          </a:xfrm>
          <a:prstGeom prst="rect">
            <a:avLst/>
          </a:prstGeom>
          <a:noFill/>
        </p:spPr>
        <p:txBody>
          <a:bodyPr wrap="square">
            <a:spAutoFit/>
          </a:bodyPr>
          <a:lstStyle/>
          <a:p>
            <a:pPr algn="ctr" defTabSz="457200"/>
            <a:r>
              <a:rPr lang="en-US" sz="3200" b="1"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latin typeface="Amazon Ember"/>
              </a:rPr>
              <a:t>The Complete Word Study Bible and Dictionary Pack (5 Volumes) </a:t>
            </a:r>
          </a:p>
        </p:txBody>
      </p:sp>
      <p:pic>
        <p:nvPicPr>
          <p:cNvPr id="8" name="Picture 7" descr="Several books stacked together&#10;&#10;Description automatically generated">
            <a:extLst>
              <a:ext uri="{FF2B5EF4-FFF2-40B4-BE49-F238E27FC236}">
                <a16:creationId xmlns:a16="http://schemas.microsoft.com/office/drawing/2014/main" id="{6EF5FFDB-844E-2DB1-C417-886C60E563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0500" y="2565193"/>
            <a:ext cx="9270999" cy="4286250"/>
          </a:xfrm>
          <a:prstGeom prst="rect">
            <a:avLst/>
          </a:prstGeom>
        </p:spPr>
      </p:pic>
    </p:spTree>
    <p:extLst>
      <p:ext uri="{BB962C8B-B14F-4D97-AF65-F5344CB8AC3E}">
        <p14:creationId xmlns:p14="http://schemas.microsoft.com/office/powerpoint/2010/main" val="4286294108"/>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528D63-B2B4-42D6-A925-37BD6293B0CB}"/>
              </a:ext>
            </a:extLst>
          </p:cNvPr>
          <p:cNvSpPr>
            <a:spLocks noGrp="1"/>
          </p:cNvSpPr>
          <p:nvPr>
            <p:ph type="title"/>
          </p:nvPr>
        </p:nvSpPr>
        <p:spPr>
          <a:xfrm>
            <a:off x="1662702" y="365127"/>
            <a:ext cx="8871735" cy="842087"/>
          </a:xfrm>
          <a:solidFill>
            <a:srgbClr val="FFC000"/>
          </a:solidFill>
          <a:ln w="76200">
            <a:solidFill>
              <a:srgbClr val="C00000"/>
            </a:solidFill>
          </a:ln>
        </p:spPr>
        <p:txBody>
          <a:bodyPr>
            <a:normAutofit/>
          </a:bodyPr>
          <a:lstStyle/>
          <a:p>
            <a:pPr algn="ctr"/>
            <a:r>
              <a:rPr lang="en-US" sz="4200" dirty="0">
                <a:latin typeface="Bernard MT Condensed" panose="02050806060905020404" pitchFamily="18" charset="0"/>
              </a:rPr>
              <a:t>Resources for Lexical-Syntactical Analysis</a:t>
            </a:r>
          </a:p>
        </p:txBody>
      </p:sp>
      <p:pic>
        <p:nvPicPr>
          <p:cNvPr id="3" name="Content Placeholder 2">
            <a:extLst>
              <a:ext uri="{FF2B5EF4-FFF2-40B4-BE49-F238E27FC236}">
                <a16:creationId xmlns:a16="http://schemas.microsoft.com/office/drawing/2014/main" id="{06F92E2B-37F6-AC0A-12BD-FB9449DBC8D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713660" y="1727846"/>
            <a:ext cx="2480805" cy="3836487"/>
          </a:xfrm>
          <a:solidFill>
            <a:srgbClr val="00B050"/>
          </a:solidFill>
          <a:ln w="76200">
            <a:noFill/>
          </a:ln>
        </p:spPr>
      </p:pic>
      <p:pic>
        <p:nvPicPr>
          <p:cNvPr id="9" name="Picture 8">
            <a:extLst>
              <a:ext uri="{FF2B5EF4-FFF2-40B4-BE49-F238E27FC236}">
                <a16:creationId xmlns:a16="http://schemas.microsoft.com/office/drawing/2014/main" id="{641FDE83-924F-B6D1-02A2-FCC59D9FBB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272395" y="1727846"/>
            <a:ext cx="3049732" cy="3836487"/>
          </a:xfrm>
          <a:prstGeom prst="rect">
            <a:avLst/>
          </a:prstGeom>
        </p:spPr>
      </p:pic>
      <p:pic>
        <p:nvPicPr>
          <p:cNvPr id="11" name="Picture 10">
            <a:extLst>
              <a:ext uri="{FF2B5EF4-FFF2-40B4-BE49-F238E27FC236}">
                <a16:creationId xmlns:a16="http://schemas.microsoft.com/office/drawing/2014/main" id="{11A52274-8025-786E-2EC1-D5376E83AFF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08351" y="1727846"/>
            <a:ext cx="2825855" cy="3872855"/>
          </a:xfrm>
          <a:prstGeom prst="rect">
            <a:avLst/>
          </a:prstGeom>
        </p:spPr>
      </p:pic>
    </p:spTree>
    <p:extLst>
      <p:ext uri="{BB962C8B-B14F-4D97-AF65-F5344CB8AC3E}">
        <p14:creationId xmlns:p14="http://schemas.microsoft.com/office/powerpoint/2010/main" val="2386685626"/>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B528D63-B2B4-42D6-A925-37BD6293B0CB}"/>
              </a:ext>
            </a:extLst>
          </p:cNvPr>
          <p:cNvSpPr>
            <a:spLocks noGrp="1"/>
          </p:cNvSpPr>
          <p:nvPr>
            <p:ph type="title"/>
          </p:nvPr>
        </p:nvSpPr>
        <p:spPr>
          <a:xfrm>
            <a:off x="1662702" y="365127"/>
            <a:ext cx="8871735" cy="842087"/>
          </a:xfrm>
          <a:solidFill>
            <a:srgbClr val="FFC000"/>
          </a:solidFill>
          <a:ln w="76200">
            <a:solidFill>
              <a:srgbClr val="C00000"/>
            </a:solidFill>
          </a:ln>
        </p:spPr>
        <p:txBody>
          <a:bodyPr>
            <a:normAutofit/>
          </a:bodyPr>
          <a:lstStyle/>
          <a:p>
            <a:pPr algn="ctr"/>
            <a:r>
              <a:rPr lang="en-US" sz="4200" dirty="0">
                <a:latin typeface="Bernard MT Condensed" panose="02050806060905020404" pitchFamily="18" charset="0"/>
              </a:rPr>
              <a:t>Resources for Lexical-Syntactical Analysis</a:t>
            </a:r>
          </a:p>
        </p:txBody>
      </p:sp>
      <p:pic>
        <p:nvPicPr>
          <p:cNvPr id="7" name="Picture 6" descr="A row of books in a row&#10;&#10;Description automatically generated">
            <a:extLst>
              <a:ext uri="{FF2B5EF4-FFF2-40B4-BE49-F238E27FC236}">
                <a16:creationId xmlns:a16="http://schemas.microsoft.com/office/drawing/2014/main" id="{7C04DFD3-0A99-1B88-78A9-4B17F087F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6559" y="1958687"/>
            <a:ext cx="7881505" cy="4693226"/>
          </a:xfrm>
          <a:prstGeom prst="rect">
            <a:avLst/>
          </a:prstGeom>
        </p:spPr>
      </p:pic>
      <p:sp>
        <p:nvSpPr>
          <p:cNvPr id="12" name="Rectangle 11">
            <a:extLst>
              <a:ext uri="{FF2B5EF4-FFF2-40B4-BE49-F238E27FC236}">
                <a16:creationId xmlns:a16="http://schemas.microsoft.com/office/drawing/2014/main" id="{7814E724-B58E-A358-833D-371C0389CBE4}"/>
              </a:ext>
            </a:extLst>
          </p:cNvPr>
          <p:cNvSpPr/>
          <p:nvPr/>
        </p:nvSpPr>
        <p:spPr>
          <a:xfrm>
            <a:off x="2040852" y="1290563"/>
            <a:ext cx="8110297" cy="584775"/>
          </a:xfrm>
          <a:prstGeom prst="rect">
            <a:avLst/>
          </a:prstGeom>
          <a:noFill/>
        </p:spPr>
        <p:txBody>
          <a:bodyPr wrap="none" lIns="91440" tIns="45720" rIns="91440" bIns="45720">
            <a:spAutoFit/>
          </a:bodyPr>
          <a:lstStyle/>
          <a:p>
            <a:pPr algn="ctr" defTabSz="457200"/>
            <a:r>
              <a:rPr lang="en-US" sz="3200" b="1"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latin typeface="Calibri" panose="020F0502020204030204"/>
              </a:rPr>
              <a:t>Word Pictures in the New Testament 6-Vol. Set</a:t>
            </a:r>
          </a:p>
        </p:txBody>
      </p:sp>
    </p:spTree>
    <p:extLst>
      <p:ext uri="{BB962C8B-B14F-4D97-AF65-F5344CB8AC3E}">
        <p14:creationId xmlns:p14="http://schemas.microsoft.com/office/powerpoint/2010/main" val="1689788076"/>
      </p:ext>
    </p:extLst>
  </p:cSld>
  <p:clrMapOvr>
    <a:masterClrMapping/>
  </p:clrMapOvr>
  <mc:AlternateContent xmlns:mc="http://schemas.openxmlformats.org/markup-compatibility/2006" xmlns:p14="http://schemas.microsoft.com/office/powerpoint/2010/main">
    <mc:Choice Requires="p14">
      <p:transition spd="slow" p14:dur="2000" advTm="18191"/>
    </mc:Choice>
    <mc:Fallback xmlns="">
      <p:transition spd="slow" advTm="18191"/>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A3A09-BD85-FA13-49BB-6BE4BE74CE91}"/>
            </a:ext>
          </a:extLst>
        </p:cNvPr>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F90F273B-AFDC-9FED-33F0-5412230178A3}"/>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9A2B3331-A95F-A7DA-9488-EB3735E9F701}"/>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ADFD6071-3F4D-D083-D52D-0951BD71AB4E}"/>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20633283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0" y="27769"/>
            <a:ext cx="12192000" cy="1015663"/>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Literary Analysis</a:t>
            </a:r>
          </a:p>
        </p:txBody>
      </p:sp>
      <p:sp>
        <p:nvSpPr>
          <p:cNvPr id="3" name="Content Placeholder 3">
            <a:extLst>
              <a:ext uri="{FF2B5EF4-FFF2-40B4-BE49-F238E27FC236}">
                <a16:creationId xmlns:a16="http://schemas.microsoft.com/office/drawing/2014/main" id="{14C96470-0D37-42B2-28CA-8C9F34387481}"/>
              </a:ext>
            </a:extLst>
          </p:cNvPr>
          <p:cNvSpPr txBox="1">
            <a:spLocks/>
          </p:cNvSpPr>
          <p:nvPr/>
        </p:nvSpPr>
        <p:spPr>
          <a:xfrm>
            <a:off x="127000" y="1043432"/>
            <a:ext cx="3573627" cy="5814568"/>
          </a:xfrm>
          <a:prstGeom prst="rect">
            <a:avLst/>
          </a:prstGeom>
          <a:solidFill>
            <a:schemeClr val="tx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➊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Determine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Type of Literature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➋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Define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a:t>
            </a:r>
            <a:r>
              <a:rPr kumimoji="0" lang="en-US" sz="36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Type of Literature</a:t>
            </a: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➌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Distinguish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a:t>
            </a:r>
            <a:r>
              <a:rPr kumimoji="0" lang="en-US" sz="36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Type of Literature</a:t>
            </a: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p:txBody>
      </p:sp>
      <p:pic>
        <p:nvPicPr>
          <p:cNvPr id="6" name="Content Placeholder 8">
            <a:extLst>
              <a:ext uri="{FF2B5EF4-FFF2-40B4-BE49-F238E27FC236}">
                <a16:creationId xmlns:a16="http://schemas.microsoft.com/office/drawing/2014/main" id="{F7E93407-5D77-138B-D82E-430AB2799E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07935" y="1043432"/>
            <a:ext cx="8484065" cy="5846334"/>
          </a:xfrm>
          <a:prstGeom prst="rect">
            <a:avLst/>
          </a:prstGeom>
        </p:spPr>
      </p:pic>
    </p:spTree>
    <p:extLst>
      <p:ext uri="{BB962C8B-B14F-4D97-AF65-F5344CB8AC3E}">
        <p14:creationId xmlns:p14="http://schemas.microsoft.com/office/powerpoint/2010/main" val="3940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60FFFA5F-F461-3C9F-32BF-82CD7906F70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392E835-7E68-15C8-0735-5A00F5077E54}"/>
              </a:ext>
            </a:extLst>
          </p:cNvPr>
          <p:cNvSpPr/>
          <p:nvPr/>
        </p:nvSpPr>
        <p:spPr>
          <a:xfrm>
            <a:off x="0" y="27769"/>
            <a:ext cx="12192000" cy="1015663"/>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Literary Analysis</a:t>
            </a:r>
          </a:p>
        </p:txBody>
      </p:sp>
      <p:sp>
        <p:nvSpPr>
          <p:cNvPr id="3" name="Content Placeholder 3">
            <a:extLst>
              <a:ext uri="{FF2B5EF4-FFF2-40B4-BE49-F238E27FC236}">
                <a16:creationId xmlns:a16="http://schemas.microsoft.com/office/drawing/2014/main" id="{EE1F559B-4DBF-476C-B81F-AC9FDE481024}"/>
              </a:ext>
            </a:extLst>
          </p:cNvPr>
          <p:cNvSpPr txBox="1">
            <a:spLocks/>
          </p:cNvSpPr>
          <p:nvPr/>
        </p:nvSpPr>
        <p:spPr>
          <a:xfrm>
            <a:off x="127000" y="1043432"/>
            <a:ext cx="3573627" cy="5814568"/>
          </a:xfrm>
          <a:prstGeom prst="rect">
            <a:avLst/>
          </a:prstGeom>
          <a:solidFill>
            <a:schemeClr val="tx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➊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Determine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Type of Literature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➋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Define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a:t>
            </a:r>
            <a:r>
              <a:rPr kumimoji="0" lang="en-US" sz="36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Type of Literature</a:t>
            </a: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Yu Gothic" panose="020B0400000000000000" pitchFamily="34" charset="-128"/>
                <a:ea typeface="Yu Gothic" panose="020B0400000000000000" pitchFamily="34" charset="-128"/>
                <a:cs typeface="+mn-cs"/>
              </a:rPr>
              <a:t>➌ </a:t>
            </a:r>
            <a:r>
              <a:rPr kumimoji="0" lang="en-US" sz="3600" b="1" i="0" u="none" strike="noStrike" kern="1200" cap="none" spc="0" normalizeH="0" baseline="0" noProof="0" dirty="0">
                <a:ln w="13462">
                  <a:solidFill>
                    <a:sysClr val="windowText" lastClr="000000"/>
                  </a:solidFill>
                  <a:prstDash val="solid"/>
                </a:ln>
                <a:solidFill>
                  <a:srgbClr val="92D050"/>
                </a:solidFill>
                <a:effectLst>
                  <a:outerShdw dist="38100" dir="2700000" algn="bl" rotWithShape="0">
                    <a:srgbClr val="5B9BD5"/>
                  </a:outerShdw>
                </a:effectLst>
                <a:uLnTx/>
                <a:uFillTx/>
                <a:latin typeface="Bernard MT Condensed" panose="02050806060905020404" pitchFamily="18" charset="0"/>
                <a:ea typeface="+mn-ea"/>
                <a:cs typeface="+mn-cs"/>
              </a:rPr>
              <a:t>Distinguish </a:t>
            </a:r>
            <a:r>
              <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rPr>
              <a:t>the </a:t>
            </a:r>
            <a:r>
              <a:rPr kumimoji="0" lang="en-US" sz="36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Type of Literature</a:t>
            </a:r>
            <a:endParaRPr kumimoji="0" lang="en-US" sz="36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p:txBody>
      </p:sp>
      <p:pic>
        <p:nvPicPr>
          <p:cNvPr id="6" name="Content Placeholder 8">
            <a:extLst>
              <a:ext uri="{FF2B5EF4-FFF2-40B4-BE49-F238E27FC236}">
                <a16:creationId xmlns:a16="http://schemas.microsoft.com/office/drawing/2014/main" id="{4E529D06-D94D-378A-5456-625569B6B0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07935" y="1043432"/>
            <a:ext cx="8484065" cy="5846334"/>
          </a:xfrm>
          <a:prstGeom prst="rect">
            <a:avLst/>
          </a:prstGeom>
        </p:spPr>
      </p:pic>
    </p:spTree>
    <p:extLst>
      <p:ext uri="{BB962C8B-B14F-4D97-AF65-F5344CB8AC3E}">
        <p14:creationId xmlns:p14="http://schemas.microsoft.com/office/powerpoint/2010/main" val="19428155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C594DC-B894-4388-9573-90D47E0F8FDE}"/>
              </a:ext>
            </a:extLst>
          </p:cNvPr>
          <p:cNvSpPr/>
          <p:nvPr/>
        </p:nvSpPr>
        <p:spPr>
          <a:xfrm>
            <a:off x="1642335" y="206585"/>
            <a:ext cx="8966499" cy="9144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opperplate Gothic Bold" panose="020E0705020206020404" pitchFamily="34" charset="0"/>
                <a:ea typeface="+mn-ea"/>
                <a:cs typeface="+mn-cs"/>
              </a:rPr>
              <a:t>The Voice of God in the Word of God</a:t>
            </a:r>
          </a:p>
        </p:txBody>
      </p:sp>
      <p:sp>
        <p:nvSpPr>
          <p:cNvPr id="8" name="Flowchart: Connector 7">
            <a:extLst>
              <a:ext uri="{FF2B5EF4-FFF2-40B4-BE49-F238E27FC236}">
                <a16:creationId xmlns:a16="http://schemas.microsoft.com/office/drawing/2014/main" id="{FF3C1AD6-4635-4FD3-A813-654E9578831C}"/>
              </a:ext>
            </a:extLst>
          </p:cNvPr>
          <p:cNvSpPr/>
          <p:nvPr/>
        </p:nvSpPr>
        <p:spPr>
          <a:xfrm>
            <a:off x="7791238" y="1261411"/>
            <a:ext cx="1387011" cy="1243173"/>
          </a:xfrm>
          <a:prstGeom prst="flowChartConnector">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Letter</a:t>
            </a:r>
          </a:p>
        </p:txBody>
      </p:sp>
      <p:sp>
        <p:nvSpPr>
          <p:cNvPr id="10" name="Flowchart: Connector 9">
            <a:extLst>
              <a:ext uri="{FF2B5EF4-FFF2-40B4-BE49-F238E27FC236}">
                <a16:creationId xmlns:a16="http://schemas.microsoft.com/office/drawing/2014/main" id="{2286ADB6-58B9-4829-A6F0-5B2EB7373D54}"/>
              </a:ext>
            </a:extLst>
          </p:cNvPr>
          <p:cNvSpPr/>
          <p:nvPr/>
        </p:nvSpPr>
        <p:spPr>
          <a:xfrm>
            <a:off x="5054029" y="1269973"/>
            <a:ext cx="1458930" cy="1243172"/>
          </a:xfrm>
          <a:prstGeom prst="flowChartConnector">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Poem</a:t>
            </a:r>
          </a:p>
        </p:txBody>
      </p:sp>
      <p:sp>
        <p:nvSpPr>
          <p:cNvPr id="11" name="Flowchart: Connector 10">
            <a:extLst>
              <a:ext uri="{FF2B5EF4-FFF2-40B4-BE49-F238E27FC236}">
                <a16:creationId xmlns:a16="http://schemas.microsoft.com/office/drawing/2014/main" id="{2B458D8C-7F10-424E-8713-3028F4432EA4}"/>
              </a:ext>
            </a:extLst>
          </p:cNvPr>
          <p:cNvSpPr/>
          <p:nvPr/>
        </p:nvSpPr>
        <p:spPr>
          <a:xfrm>
            <a:off x="2263739" y="1261412"/>
            <a:ext cx="1387011" cy="1243173"/>
          </a:xfrm>
          <a:prstGeom prst="flowChartConnector">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Bernard MT Condensed" panose="02050806060905020404" pitchFamily="18" charset="0"/>
                <a:ea typeface="+mn-ea"/>
                <a:cs typeface="+mn-cs"/>
              </a:rPr>
              <a:t>Story</a:t>
            </a:r>
          </a:p>
        </p:txBody>
      </p:sp>
      <p:sp>
        <p:nvSpPr>
          <p:cNvPr id="12" name="Rectangle 11">
            <a:extLst>
              <a:ext uri="{FF2B5EF4-FFF2-40B4-BE49-F238E27FC236}">
                <a16:creationId xmlns:a16="http://schemas.microsoft.com/office/drawing/2014/main" id="{543E9E6F-3539-43F0-A988-E0F7C73F78D0}"/>
              </a:ext>
            </a:extLst>
          </p:cNvPr>
          <p:cNvSpPr/>
          <p:nvPr/>
        </p:nvSpPr>
        <p:spPr>
          <a:xfrm>
            <a:off x="2263738" y="3122255"/>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OT Narrative</a:t>
            </a:r>
          </a:p>
        </p:txBody>
      </p:sp>
      <p:sp>
        <p:nvSpPr>
          <p:cNvPr id="13" name="Rectangle 12">
            <a:extLst>
              <a:ext uri="{FF2B5EF4-FFF2-40B4-BE49-F238E27FC236}">
                <a16:creationId xmlns:a16="http://schemas.microsoft.com/office/drawing/2014/main" id="{9651FC4C-5688-4D51-AC8E-4AEAAFA0F988}"/>
              </a:ext>
            </a:extLst>
          </p:cNvPr>
          <p:cNvSpPr/>
          <p:nvPr/>
        </p:nvSpPr>
        <p:spPr>
          <a:xfrm>
            <a:off x="5095982" y="5002191"/>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Wisdom </a:t>
            </a:r>
            <a:r>
              <a:rPr kumimoji="0" lang="en-US" sz="2800" b="1" i="0" u="none" strike="noStrike" kern="1200" cap="none" spc="0" normalizeH="0" baseline="0" noProof="0" dirty="0" err="1">
                <a:ln>
                  <a:noFill/>
                </a:ln>
                <a:solidFill>
                  <a:prstClr val="white"/>
                </a:solidFill>
                <a:effectLst/>
                <a:uLnTx/>
                <a:uFillTx/>
                <a:latin typeface="Agency FB" panose="020B0503020202020204" pitchFamily="34" charset="0"/>
                <a:ea typeface="+mn-ea"/>
                <a:cs typeface="+mn-cs"/>
              </a:rPr>
              <a:t>Literatur</a:t>
            </a:r>
            <a:endPar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14" name="Rectangle 13">
            <a:extLst>
              <a:ext uri="{FF2B5EF4-FFF2-40B4-BE49-F238E27FC236}">
                <a16:creationId xmlns:a16="http://schemas.microsoft.com/office/drawing/2014/main" id="{D9D6B956-01CA-4BA6-BC4A-0DE8C26AEBA6}"/>
              </a:ext>
            </a:extLst>
          </p:cNvPr>
          <p:cNvSpPr/>
          <p:nvPr/>
        </p:nvSpPr>
        <p:spPr>
          <a:xfrm>
            <a:off x="2263738" y="5002191"/>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Gospels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Acts</a:t>
            </a:r>
          </a:p>
        </p:txBody>
      </p:sp>
      <p:sp>
        <p:nvSpPr>
          <p:cNvPr id="15" name="Rectangle 14">
            <a:extLst>
              <a:ext uri="{FF2B5EF4-FFF2-40B4-BE49-F238E27FC236}">
                <a16:creationId xmlns:a16="http://schemas.microsoft.com/office/drawing/2014/main" id="{BC79C3E0-A0D3-4D70-B0DB-0DEA28BA3922}"/>
              </a:ext>
            </a:extLst>
          </p:cNvPr>
          <p:cNvSpPr/>
          <p:nvPr/>
        </p:nvSpPr>
        <p:spPr>
          <a:xfrm>
            <a:off x="2263738" y="5973649"/>
            <a:ext cx="1542836" cy="796405"/>
          </a:xfrm>
          <a:prstGeom prst="rect">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Parables</a:t>
            </a:r>
          </a:p>
        </p:txBody>
      </p:sp>
      <p:sp>
        <p:nvSpPr>
          <p:cNvPr id="16" name="Rectangle 15">
            <a:extLst>
              <a:ext uri="{FF2B5EF4-FFF2-40B4-BE49-F238E27FC236}">
                <a16:creationId xmlns:a16="http://schemas.microsoft.com/office/drawing/2014/main" id="{B3A33E91-DA9C-4434-B229-AB4B6940A07E}"/>
              </a:ext>
            </a:extLst>
          </p:cNvPr>
          <p:cNvSpPr/>
          <p:nvPr/>
        </p:nvSpPr>
        <p:spPr>
          <a:xfrm>
            <a:off x="5054029" y="3147478"/>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Psalms</a:t>
            </a:r>
          </a:p>
        </p:txBody>
      </p:sp>
      <p:sp>
        <p:nvSpPr>
          <p:cNvPr id="17" name="Rectangle 16">
            <a:extLst>
              <a:ext uri="{FF2B5EF4-FFF2-40B4-BE49-F238E27FC236}">
                <a16:creationId xmlns:a16="http://schemas.microsoft.com/office/drawing/2014/main" id="{376C0C99-FE6A-48B7-A150-4131FF46F324}"/>
              </a:ext>
            </a:extLst>
          </p:cNvPr>
          <p:cNvSpPr/>
          <p:nvPr/>
        </p:nvSpPr>
        <p:spPr>
          <a:xfrm>
            <a:off x="5054029" y="4062222"/>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Prophecy</a:t>
            </a:r>
          </a:p>
        </p:txBody>
      </p:sp>
      <p:sp>
        <p:nvSpPr>
          <p:cNvPr id="18" name="Rectangle 17">
            <a:extLst>
              <a:ext uri="{FF2B5EF4-FFF2-40B4-BE49-F238E27FC236}">
                <a16:creationId xmlns:a16="http://schemas.microsoft.com/office/drawing/2014/main" id="{2C805885-72AF-4D14-97AD-FD2288054C27}"/>
              </a:ext>
            </a:extLst>
          </p:cNvPr>
          <p:cNvSpPr/>
          <p:nvPr/>
        </p:nvSpPr>
        <p:spPr>
          <a:xfrm>
            <a:off x="2263738" y="4062223"/>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Law</a:t>
            </a:r>
          </a:p>
        </p:txBody>
      </p:sp>
      <p:sp>
        <p:nvSpPr>
          <p:cNvPr id="19" name="Rectangle 18">
            <a:extLst>
              <a:ext uri="{FF2B5EF4-FFF2-40B4-BE49-F238E27FC236}">
                <a16:creationId xmlns:a16="http://schemas.microsoft.com/office/drawing/2014/main" id="{423AFF75-3DCB-4335-B295-E94DA2AC6737}"/>
              </a:ext>
            </a:extLst>
          </p:cNvPr>
          <p:cNvSpPr/>
          <p:nvPr/>
        </p:nvSpPr>
        <p:spPr>
          <a:xfrm>
            <a:off x="5095982" y="5973648"/>
            <a:ext cx="1542836" cy="796405"/>
          </a:xfrm>
          <a:prstGeom prst="rect">
            <a:avLst/>
          </a:prstGeom>
          <a:solidFill>
            <a:srgbClr val="C0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Job, Prov, </a:t>
            </a:r>
            <a:r>
              <a:rPr kumimoji="0" lang="en-US" sz="2800" b="0" i="0" u="none" strike="noStrike" kern="1200" cap="none" spc="0" normalizeH="0" baseline="0" noProof="0" dirty="0" err="1">
                <a:ln>
                  <a:noFill/>
                </a:ln>
                <a:solidFill>
                  <a:prstClr val="white"/>
                </a:solidFill>
                <a:effectLst/>
                <a:uLnTx/>
                <a:uFillTx/>
                <a:latin typeface="Agency FB" panose="020B0503020202020204" pitchFamily="34" charset="0"/>
                <a:ea typeface="+mn-ea"/>
                <a:cs typeface="+mn-cs"/>
              </a:rPr>
              <a:t>Eccless,SOS</a:t>
            </a:r>
            <a:endParaRPr kumimoji="0" lang="en-US" sz="2800" b="0" i="0" u="none" strike="noStrike" kern="1200" cap="none" spc="0" normalizeH="0" baseline="0" noProof="0" dirty="0">
              <a:ln>
                <a:noFill/>
              </a:ln>
              <a:solidFill>
                <a:prstClr val="white"/>
              </a:solidFill>
              <a:effectLst/>
              <a:uLnTx/>
              <a:uFillTx/>
              <a:latin typeface="Agency FB" panose="020B0503020202020204" pitchFamily="34" charset="0"/>
              <a:ea typeface="+mn-ea"/>
              <a:cs typeface="+mn-cs"/>
            </a:endParaRPr>
          </a:p>
        </p:txBody>
      </p:sp>
      <p:sp>
        <p:nvSpPr>
          <p:cNvPr id="20" name="Rectangle 19">
            <a:extLst>
              <a:ext uri="{FF2B5EF4-FFF2-40B4-BE49-F238E27FC236}">
                <a16:creationId xmlns:a16="http://schemas.microsoft.com/office/drawing/2014/main" id="{462FAD3A-CEBA-476B-8A10-DC1FD4640A87}"/>
              </a:ext>
            </a:extLst>
          </p:cNvPr>
          <p:cNvSpPr/>
          <p:nvPr/>
        </p:nvSpPr>
        <p:spPr>
          <a:xfrm>
            <a:off x="7791237" y="3157751"/>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Epistles</a:t>
            </a:r>
          </a:p>
        </p:txBody>
      </p:sp>
      <p:sp>
        <p:nvSpPr>
          <p:cNvPr id="21" name="Rectangle 20">
            <a:extLst>
              <a:ext uri="{FF2B5EF4-FFF2-40B4-BE49-F238E27FC236}">
                <a16:creationId xmlns:a16="http://schemas.microsoft.com/office/drawing/2014/main" id="{6333A402-FCFB-4FEF-ABFD-D65F5662EAEA}"/>
              </a:ext>
            </a:extLst>
          </p:cNvPr>
          <p:cNvSpPr/>
          <p:nvPr/>
        </p:nvSpPr>
        <p:spPr>
          <a:xfrm>
            <a:off x="7791237" y="4062222"/>
            <a:ext cx="1542836" cy="7964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gency FB" panose="020B0503020202020204" pitchFamily="34" charset="0"/>
                <a:ea typeface="+mn-ea"/>
                <a:cs typeface="+mn-cs"/>
              </a:rPr>
              <a:t>Revelation</a:t>
            </a:r>
          </a:p>
        </p:txBody>
      </p:sp>
      <p:sp>
        <p:nvSpPr>
          <p:cNvPr id="23" name="Arrow: Down 22">
            <a:extLst>
              <a:ext uri="{FF2B5EF4-FFF2-40B4-BE49-F238E27FC236}">
                <a16:creationId xmlns:a16="http://schemas.microsoft.com/office/drawing/2014/main" id="{508FF898-33B4-4B18-9F33-19D3BBC8F438}"/>
              </a:ext>
            </a:extLst>
          </p:cNvPr>
          <p:cNvSpPr/>
          <p:nvPr/>
        </p:nvSpPr>
        <p:spPr>
          <a:xfrm>
            <a:off x="2687547" y="2642937"/>
            <a:ext cx="539393" cy="3409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60095012-DCAA-4FA0-9A1E-F8952A66FD7F}"/>
              </a:ext>
            </a:extLst>
          </p:cNvPr>
          <p:cNvSpPr/>
          <p:nvPr/>
        </p:nvSpPr>
        <p:spPr>
          <a:xfrm>
            <a:off x="5556608" y="2631485"/>
            <a:ext cx="539393" cy="3409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1942901A-62F3-4090-A16B-AA8054311527}"/>
              </a:ext>
            </a:extLst>
          </p:cNvPr>
          <p:cNvSpPr/>
          <p:nvPr/>
        </p:nvSpPr>
        <p:spPr>
          <a:xfrm>
            <a:off x="8310082" y="2642936"/>
            <a:ext cx="539393" cy="3409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1A0331A5-77EA-B9D3-0F35-2539CB0991E8}"/>
              </a:ext>
            </a:extLst>
          </p:cNvPr>
          <p:cNvSpPr/>
          <p:nvPr/>
        </p:nvSpPr>
        <p:spPr>
          <a:xfrm rot="5400000">
            <a:off x="8451648" y="2921168"/>
            <a:ext cx="6470653" cy="1015663"/>
          </a:xfrm>
          <a:prstGeom prst="rect">
            <a:avLst/>
          </a:prstGeom>
          <a:solidFill>
            <a:srgbClr val="FF0066"/>
          </a:solidFill>
        </p:spPr>
        <p:txBody>
          <a:bodyPr wrap="square" lIns="91440" tIns="45720" rIns="91440" bIns="45720">
            <a:spAutoFit/>
          </a:bodyPr>
          <a:lstStyle/>
          <a:p>
            <a:pPr algn="ctr">
              <a:defRPr/>
            </a:pPr>
            <a:r>
              <a:rPr lang="en-US" sz="6000" b="1"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latin typeface="Impact" panose="020B0806030902050204" pitchFamily="34" charset="0"/>
              </a:rPr>
              <a:t>Literary Analysis</a:t>
            </a:r>
          </a:p>
        </p:txBody>
      </p:sp>
    </p:spTree>
    <p:extLst>
      <p:ext uri="{BB962C8B-B14F-4D97-AF65-F5344CB8AC3E}">
        <p14:creationId xmlns:p14="http://schemas.microsoft.com/office/powerpoint/2010/main" val="2742875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76600BCD-6951-25D3-D6BC-692E76F805C0}"/>
              </a:ext>
            </a:extLst>
          </p:cNvPr>
          <p:cNvSpPr/>
          <p:nvPr/>
        </p:nvSpPr>
        <p:spPr>
          <a:xfrm>
            <a:off x="3707520" y="142003"/>
            <a:ext cx="4908396"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Literary Analysis</a:t>
            </a:r>
          </a:p>
        </p:txBody>
      </p:sp>
      <p:pic>
        <p:nvPicPr>
          <p:cNvPr id="2" name="Picture 4" descr="Text-Driven Preaching: God's Word at the Heart of Every Sermon">
            <a:extLst>
              <a:ext uri="{FF2B5EF4-FFF2-40B4-BE49-F238E27FC236}">
                <a16:creationId xmlns:a16="http://schemas.microsoft.com/office/drawing/2014/main" id="{0B71645D-3DB0-1270-2846-EB44C04BB35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26364" y="883711"/>
            <a:ext cx="3281156" cy="468271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8">
            <a:extLst>
              <a:ext uri="{FF2B5EF4-FFF2-40B4-BE49-F238E27FC236}">
                <a16:creationId xmlns:a16="http://schemas.microsoft.com/office/drawing/2014/main" id="{9482FD91-45D9-1C49-3B2F-D75FAE1983F0}"/>
              </a:ext>
            </a:extLst>
          </p:cNvPr>
          <p:cNvSpPr txBox="1">
            <a:spLocks/>
          </p:cNvSpPr>
          <p:nvPr/>
        </p:nvSpPr>
        <p:spPr>
          <a:xfrm>
            <a:off x="6096000" y="1065333"/>
            <a:ext cx="6000722" cy="5206164"/>
          </a:xfrm>
          <a:prstGeom prst="rect">
            <a:avLst/>
          </a:prstGeom>
          <a:solidFill>
            <a:sysClr val="windowText" lastClr="000000"/>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Calibri" panose="020F0502020204030204" pitchFamily="34" charset="0"/>
                <a:cs typeface="+mn-cs"/>
              </a:rPr>
              <a:t>A text-driven sermon is a sermon that develops a text by explaining, illustrating, and applying its meaning. Text-driven preaching stays true to the substance of the text, the </a:t>
            </a:r>
            <a:r>
              <a:rPr kumimoji="0" lang="en-US" sz="4000" b="1" i="0" u="none" strike="noStrike" kern="120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Bernard MT Condensed" panose="02050806060905020404" pitchFamily="18" charset="0"/>
                <a:ea typeface="Calibri" panose="020F0502020204030204" pitchFamily="34" charset="0"/>
                <a:cs typeface="+mn-cs"/>
              </a:rPr>
              <a:t>structure</a:t>
            </a:r>
            <a:r>
              <a:rPr kumimoji="0" lang="en-US" sz="40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Calibri" panose="020F0502020204030204" pitchFamily="34" charset="0"/>
                <a:cs typeface="+mn-cs"/>
              </a:rPr>
              <a:t> of the text, and the spirit of the text.</a:t>
            </a:r>
            <a:endParaRPr kumimoji="0" lang="en-US" sz="4000" b="0" i="0" u="none" strike="noStrike" kern="1200" cap="none" spc="0" normalizeH="0" baseline="0" noProof="0" dirty="0">
              <a:ln>
                <a:noFill/>
              </a:ln>
              <a:solidFill>
                <a:sysClr val="window" lastClr="FFFFFF"/>
              </a:solidFill>
              <a:effectLst/>
              <a:uLnTx/>
              <a:uFillTx/>
              <a:latin typeface="Bernard MT Condensed" panose="02050806060905020404" pitchFamily="18" charset="0"/>
              <a:ea typeface="+mn-ea"/>
              <a:cs typeface="+mn-cs"/>
            </a:endParaRPr>
          </a:p>
        </p:txBody>
      </p:sp>
      <p:sp>
        <p:nvSpPr>
          <p:cNvPr id="3" name="Arrow: Right 2">
            <a:extLst>
              <a:ext uri="{FF2B5EF4-FFF2-40B4-BE49-F238E27FC236}">
                <a16:creationId xmlns:a16="http://schemas.microsoft.com/office/drawing/2014/main" id="{F4D055DE-E5B1-C306-D4BF-8FE3D1D8E98E}"/>
              </a:ext>
            </a:extLst>
          </p:cNvPr>
          <p:cNvSpPr/>
          <p:nvPr/>
        </p:nvSpPr>
        <p:spPr>
          <a:xfrm>
            <a:off x="4133884" y="1943100"/>
            <a:ext cx="1619724" cy="1970532"/>
          </a:xfrm>
          <a:prstGeom prst="rightArrow">
            <a:avLst/>
          </a:prstGeom>
          <a:solidFill>
            <a:schemeClr val="tx1"/>
          </a:solidFill>
          <a:ln w="57150">
            <a:solidFill>
              <a:srgbClr val="00FF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30468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3703EF9-C65F-6DB7-3CBF-F1BCF9343BA2}"/>
              </a:ext>
            </a:extLst>
          </p:cNvPr>
          <p:cNvPicPr>
            <a:picLocks noGrp="1" noChangeAspect="1"/>
          </p:cNvPicPr>
          <p:nvPr>
            <p:ph idx="1"/>
          </p:nvPr>
        </p:nvPicPr>
        <p:blipFill>
          <a:blip r:embed="rId2"/>
          <a:srcRect/>
          <a:stretch/>
        </p:blipFill>
        <p:spPr>
          <a:xfrm>
            <a:off x="235122" y="224317"/>
            <a:ext cx="1850231" cy="1385888"/>
          </a:xfrm>
        </p:spPr>
      </p:pic>
      <p:sp>
        <p:nvSpPr>
          <p:cNvPr id="4" name="Rectangle 3">
            <a:extLst>
              <a:ext uri="{FF2B5EF4-FFF2-40B4-BE49-F238E27FC236}">
                <a16:creationId xmlns:a16="http://schemas.microsoft.com/office/drawing/2014/main" id="{19BA2358-9359-F42C-7629-1942CB8FFAFF}"/>
              </a:ext>
            </a:extLst>
          </p:cNvPr>
          <p:cNvSpPr/>
          <p:nvPr/>
        </p:nvSpPr>
        <p:spPr>
          <a:xfrm>
            <a:off x="3821422" y="224317"/>
            <a:ext cx="4862229" cy="900246"/>
          </a:xfrm>
          <a:prstGeom prst="rect">
            <a:avLst/>
          </a:prstGeom>
          <a:solidFill>
            <a:srgbClr val="FF0066"/>
          </a:solidFill>
        </p:spPr>
        <p:txBody>
          <a:bodyPr wrap="none" lIns="68580" tIns="34290" rIns="68580" bIns="34290">
            <a:spAutoFit/>
          </a:bodyPr>
          <a:lstStyle/>
          <a:p>
            <a:pPr algn="ctr" defTabSz="685800">
              <a:defRPr/>
            </a:pPr>
            <a:r>
              <a:rPr lang="en-US" sz="5400" b="1"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latin typeface="Impact" panose="020B0806030902050204" pitchFamily="34" charset="0"/>
              </a:rPr>
              <a:t>Literary Analysis</a:t>
            </a:r>
          </a:p>
        </p:txBody>
      </p:sp>
      <p:sp>
        <p:nvSpPr>
          <p:cNvPr id="6" name="TextBox 5">
            <a:extLst>
              <a:ext uri="{FF2B5EF4-FFF2-40B4-BE49-F238E27FC236}">
                <a16:creationId xmlns:a16="http://schemas.microsoft.com/office/drawing/2014/main" id="{345B4A05-FE17-819B-D70D-1A5B0B457BAC}"/>
              </a:ext>
            </a:extLst>
          </p:cNvPr>
          <p:cNvSpPr txBox="1"/>
          <p:nvPr/>
        </p:nvSpPr>
        <p:spPr>
          <a:xfrm>
            <a:off x="235122" y="1529209"/>
            <a:ext cx="11595099" cy="5104474"/>
          </a:xfrm>
          <a:prstGeom prst="rect">
            <a:avLst/>
          </a:prstGeom>
          <a:solidFill>
            <a:srgbClr val="00FF99"/>
          </a:solidFill>
        </p:spPr>
        <p:txBody>
          <a:bodyPr wrap="square">
            <a:spAutoFit/>
          </a:bodyPr>
          <a:lstStyle/>
          <a:p>
            <a:pPr defTabSz="457200">
              <a:lnSpc>
                <a:spcPct val="107000"/>
              </a:lnSpc>
              <a:spcBef>
                <a:spcPts val="1200"/>
              </a:spcBef>
              <a:tabLst>
                <a:tab pos="457200" algn="l"/>
              </a:tabLst>
            </a:pPr>
            <a:r>
              <a:rPr lang="en-US" sz="3600" b="1" dirty="0">
                <a:solidFill>
                  <a:srgbClr val="000000"/>
                </a:solidFill>
                <a:highlight>
                  <a:srgbClr val="D3D3D3"/>
                </a:highlight>
                <a:latin typeface="Copperplate Gothic Bold" panose="020E0705020206020404" pitchFamily="34" charset="0"/>
                <a:ea typeface="Calibri" panose="020F0502020204030204" pitchFamily="34" charset="0"/>
                <a:cs typeface="Times New Roman" panose="02020603050405020304" pitchFamily="18" charset="0"/>
              </a:rPr>
              <a:t>Literary Analysis Questions</a:t>
            </a:r>
            <a:endParaRPr lang="en-US"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defTabSz="457200">
              <a:lnSpc>
                <a:spcPct val="115000"/>
              </a:lnSpc>
              <a:buFont typeface="Symbol" panose="05050102010706020507" pitchFamily="18" charset="2"/>
              <a:buChar char=""/>
            </a:pP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What type of Literature is this passage? (</a:t>
            </a:r>
            <a:r>
              <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STORY</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OT Narrative, Law, Acts/</a:t>
            </a:r>
            <a:r>
              <a:rPr lang="en-US" sz="3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Gospels</a:t>
            </a:r>
            <a:r>
              <a:rPr lang="en-US" sz="3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US" sz="36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Parables</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POETRY</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Psalms, Prophecy, Wisdom Literature </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Job, Proverbs, Ecclesiastes, Song of Solomon. </a:t>
            </a:r>
            <a:r>
              <a:rPr lang="en-US" sz="36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LETTER</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NT Epistles, Revelation</a:t>
            </a:r>
            <a:endParaRPr lang="en-US"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defTabSz="457200">
              <a:lnSpc>
                <a:spcPct val="115000"/>
              </a:lnSpc>
              <a:spcAft>
                <a:spcPts val="800"/>
              </a:spcAft>
              <a:buFont typeface="Symbol" panose="05050102010706020507" pitchFamily="18" charset="2"/>
              <a:buChar char=""/>
            </a:pP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How should I read this genre or type of literature? (</a:t>
            </a:r>
            <a:r>
              <a:rPr lang="en-US" sz="36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Figuratively or Liter</a:t>
            </a:r>
            <a:r>
              <a:rPr lang="en-US" sz="3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ally)</a:t>
            </a:r>
            <a:endParaRPr lang="en-US" sz="36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0371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8373A3F-54E0-424E-A84D-352212210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9C11681C-AA47-F709-694F-CFDE2D818BC9}"/>
              </a:ext>
            </a:extLst>
          </p:cNvPr>
          <p:cNvSpPr>
            <a:spLocks noGrp="1"/>
          </p:cNvSpPr>
          <p:nvPr>
            <p:ph type="title"/>
          </p:nvPr>
        </p:nvSpPr>
        <p:spPr>
          <a:xfrm>
            <a:off x="4789884" y="841375"/>
            <a:ext cx="2628900" cy="3114698"/>
          </a:xfrm>
        </p:spPr>
        <p:txBody>
          <a:bodyPr vert="horz" lIns="91440" tIns="45720" rIns="91440" bIns="45720" rtlCol="0" anchor="b">
            <a:normAutofit/>
          </a:bodyPr>
          <a:lstStyle/>
          <a:p>
            <a:pPr algn="ctr"/>
            <a:r>
              <a:rPr lang="en-US" sz="4900">
                <a:solidFill>
                  <a:schemeClr val="bg1"/>
                </a:solidFill>
              </a:rPr>
              <a:t>Tools for Literary Analysis</a:t>
            </a:r>
          </a:p>
        </p:txBody>
      </p:sp>
      <p:grpSp>
        <p:nvGrpSpPr>
          <p:cNvPr id="14" name="Group 13">
            <a:extLst>
              <a:ext uri="{FF2B5EF4-FFF2-40B4-BE49-F238E27FC236}">
                <a16:creationId xmlns:a16="http://schemas.microsoft.com/office/drawing/2014/main" id="{B7BAEF06-AB74-442C-8C30-B88233FD83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000" y="0"/>
            <a:ext cx="3065730" cy="6858000"/>
            <a:chOff x="1" y="0"/>
            <a:chExt cx="4087640" cy="6858000"/>
          </a:xfrm>
          <a:effectLst>
            <a:outerShdw blurRad="381000" dist="152400" algn="ctr" rotWithShape="0">
              <a:srgbClr val="000000">
                <a:alpha val="10000"/>
              </a:srgbClr>
            </a:outerShdw>
          </a:effectLst>
        </p:grpSpPr>
        <p:grpSp>
          <p:nvGrpSpPr>
            <p:cNvPr id="15" name="Group 14">
              <a:extLst>
                <a:ext uri="{FF2B5EF4-FFF2-40B4-BE49-F238E27FC236}">
                  <a16:creationId xmlns:a16="http://schemas.microsoft.com/office/drawing/2014/main" id="{BDFD9AA5-A6A4-499F-BB09-5CD7F8145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19" name="Freeform: Shape 18">
                <a:extLst>
                  <a:ext uri="{FF2B5EF4-FFF2-40B4-BE49-F238E27FC236}">
                    <a16:creationId xmlns:a16="http://schemas.microsoft.com/office/drawing/2014/main" id="{5F499571-4EEA-4442-B71C-2972335B3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0" name="Freeform: Shape 19">
                <a:extLst>
                  <a:ext uri="{FF2B5EF4-FFF2-40B4-BE49-F238E27FC236}">
                    <a16:creationId xmlns:a16="http://schemas.microsoft.com/office/drawing/2014/main" id="{9FFC7284-7A71-4F33-AB06-E0D1EB1CAF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grpSp>
        <p:grpSp>
          <p:nvGrpSpPr>
            <p:cNvPr id="16" name="Group 15">
              <a:extLst>
                <a:ext uri="{FF2B5EF4-FFF2-40B4-BE49-F238E27FC236}">
                  <a16:creationId xmlns:a16="http://schemas.microsoft.com/office/drawing/2014/main" id="{C27F758D-B23C-459E-AD21-6621782C726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17" name="Freeform: Shape 16">
                <a:extLst>
                  <a:ext uri="{FF2B5EF4-FFF2-40B4-BE49-F238E27FC236}">
                    <a16:creationId xmlns:a16="http://schemas.microsoft.com/office/drawing/2014/main" id="{08DD5D69-A882-48D7-ACFB-68E2DC6B04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defRPr/>
                </a:pPr>
                <a:endParaRPr lang="en-US">
                  <a:solidFill>
                    <a:prstClr val="white"/>
                  </a:solidFill>
                  <a:latin typeface="Calibri" panose="020F0502020204030204"/>
                </a:endParaRPr>
              </a:p>
            </p:txBody>
          </p:sp>
          <p:sp>
            <p:nvSpPr>
              <p:cNvPr id="18" name="Freeform: Shape 17">
                <a:extLst>
                  <a:ext uri="{FF2B5EF4-FFF2-40B4-BE49-F238E27FC236}">
                    <a16:creationId xmlns:a16="http://schemas.microsoft.com/office/drawing/2014/main" id="{A2432BD6-3DCC-4397-BD7F-3FE84F3210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defRPr/>
                </a:pPr>
                <a:endParaRPr lang="en-US">
                  <a:solidFill>
                    <a:prstClr val="white"/>
                  </a:solidFill>
                  <a:latin typeface="Calibri" panose="020F0502020204030204"/>
                </a:endParaRPr>
              </a:p>
            </p:txBody>
          </p:sp>
        </p:grpSp>
      </p:grpSp>
      <p:pic>
        <p:nvPicPr>
          <p:cNvPr id="5" name="Content Placeholder 4">
            <a:extLst>
              <a:ext uri="{FF2B5EF4-FFF2-40B4-BE49-F238E27FC236}">
                <a16:creationId xmlns:a16="http://schemas.microsoft.com/office/drawing/2014/main" id="{2A3C332A-8E1C-DA1A-E145-DE1B614FA1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p:blipFill>
        <p:spPr>
          <a:xfrm>
            <a:off x="-1" y="279743"/>
            <a:ext cx="4874101" cy="5447957"/>
          </a:xfrm>
          <a:prstGeom prst="rect">
            <a:avLst/>
          </a:prstGeom>
        </p:spPr>
      </p:pic>
      <p:grpSp>
        <p:nvGrpSpPr>
          <p:cNvPr id="22" name="Group 21">
            <a:extLst>
              <a:ext uri="{FF2B5EF4-FFF2-40B4-BE49-F238E27FC236}">
                <a16:creationId xmlns:a16="http://schemas.microsoft.com/office/drawing/2014/main" id="{C9829185-6353-4E3C-B082-AA7F5193916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7602270" y="0"/>
            <a:ext cx="3065730" cy="6858000"/>
            <a:chOff x="1" y="0"/>
            <a:chExt cx="4087640" cy="6858000"/>
          </a:xfrm>
          <a:effectLst>
            <a:outerShdw blurRad="381000" dist="152400" algn="ctr" rotWithShape="0">
              <a:srgbClr val="000000">
                <a:alpha val="10000"/>
              </a:srgbClr>
            </a:outerShdw>
          </a:effectLst>
        </p:grpSpPr>
        <p:grpSp>
          <p:nvGrpSpPr>
            <p:cNvPr id="23" name="Group 22">
              <a:extLst>
                <a:ext uri="{FF2B5EF4-FFF2-40B4-BE49-F238E27FC236}">
                  <a16:creationId xmlns:a16="http://schemas.microsoft.com/office/drawing/2014/main" id="{BB7BB359-8B77-484C-B9CD-6376139A3A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 y="0"/>
              <a:ext cx="3986041" cy="6858000"/>
              <a:chOff x="1" y="0"/>
              <a:chExt cx="3986041" cy="6858000"/>
            </a:xfrm>
          </p:grpSpPr>
          <p:sp>
            <p:nvSpPr>
              <p:cNvPr id="27" name="Freeform: Shape 26">
                <a:extLst>
                  <a:ext uri="{FF2B5EF4-FFF2-40B4-BE49-F238E27FC236}">
                    <a16:creationId xmlns:a16="http://schemas.microsoft.com/office/drawing/2014/main" id="{AA96BE9D-5B3B-4CA9-8895-33FAA3804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8" name="Freeform: Shape 27">
                <a:extLst>
                  <a:ext uri="{FF2B5EF4-FFF2-40B4-BE49-F238E27FC236}">
                    <a16:creationId xmlns:a16="http://schemas.microsoft.com/office/drawing/2014/main" id="{7840E2BF-E954-4173-BF70-2DAE9E19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3986041" cy="6858000"/>
              </a:xfrm>
              <a:custGeom>
                <a:avLst/>
                <a:gdLst>
                  <a:gd name="connsiteX0" fmla="*/ 0 w 3986041"/>
                  <a:gd name="connsiteY0" fmla="*/ 0 h 6858000"/>
                  <a:gd name="connsiteX1" fmla="*/ 3066495 w 3986041"/>
                  <a:gd name="connsiteY1" fmla="*/ 0 h 6858000"/>
                  <a:gd name="connsiteX2" fmla="*/ 3427241 w 3986041"/>
                  <a:gd name="connsiteY2" fmla="*/ 1211943 h 6858000"/>
                  <a:gd name="connsiteX3" fmla="*/ 3986041 w 3986041"/>
                  <a:gd name="connsiteY3" fmla="*/ 4122057 h 6858000"/>
                  <a:gd name="connsiteX4" fmla="*/ 3751724 w 3986041"/>
                  <a:gd name="connsiteY4" fmla="*/ 6858000 h 6858000"/>
                  <a:gd name="connsiteX5" fmla="*/ 0 w 3986041"/>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6041" h="6858000">
                    <a:moveTo>
                      <a:pt x="0" y="0"/>
                    </a:moveTo>
                    <a:lnTo>
                      <a:pt x="3066495" y="0"/>
                    </a:lnTo>
                    <a:lnTo>
                      <a:pt x="3427241" y="1211943"/>
                    </a:lnTo>
                    <a:lnTo>
                      <a:pt x="3986041" y="4122057"/>
                    </a:lnTo>
                    <a:lnTo>
                      <a:pt x="3751724" y="6858000"/>
                    </a:lnTo>
                    <a:lnTo>
                      <a:pt x="0" y="685800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grpSp>
        <p:grpSp>
          <p:nvGrpSpPr>
            <p:cNvPr id="24" name="Group 23">
              <a:extLst>
                <a:ext uri="{FF2B5EF4-FFF2-40B4-BE49-F238E27FC236}">
                  <a16:creationId xmlns:a16="http://schemas.microsoft.com/office/drawing/2014/main" id="{3F125B5A-DFAC-4B6D-B14F-287F8C436AA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748588" y="0"/>
              <a:ext cx="1339053" cy="6858000"/>
              <a:chOff x="2748588" y="0"/>
              <a:chExt cx="1339053" cy="6858000"/>
            </a:xfrm>
          </p:grpSpPr>
          <p:sp>
            <p:nvSpPr>
              <p:cNvPr id="25" name="Freeform: Shape 24">
                <a:extLst>
                  <a:ext uri="{FF2B5EF4-FFF2-40B4-BE49-F238E27FC236}">
                    <a16:creationId xmlns:a16="http://schemas.microsoft.com/office/drawing/2014/main" id="{6AF4804F-69E5-479A-9F45-C0E4631715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defRPr/>
                </a:pPr>
                <a:endParaRPr lang="en-US">
                  <a:solidFill>
                    <a:prstClr val="white"/>
                  </a:solidFill>
                  <a:latin typeface="Calibri" panose="020F0502020204030204"/>
                </a:endParaRPr>
              </a:p>
            </p:txBody>
          </p:sp>
          <p:sp>
            <p:nvSpPr>
              <p:cNvPr id="26" name="Freeform: Shape 25">
                <a:extLst>
                  <a:ext uri="{FF2B5EF4-FFF2-40B4-BE49-F238E27FC236}">
                    <a16:creationId xmlns:a16="http://schemas.microsoft.com/office/drawing/2014/main" id="{3CA5C733-38F9-4D36-A78D-0AB08CCBB5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48588" y="0"/>
                <a:ext cx="1339053" cy="6858000"/>
              </a:xfrm>
              <a:custGeom>
                <a:avLst/>
                <a:gdLst>
                  <a:gd name="connsiteX0" fmla="*/ 850532 w 1339053"/>
                  <a:gd name="connsiteY0" fmla="*/ 3481838 h 6858000"/>
                  <a:gd name="connsiteX1" fmla="*/ 877027 w 1339053"/>
                  <a:gd name="connsiteY1" fmla="*/ 3490955 h 6858000"/>
                  <a:gd name="connsiteX2" fmla="*/ 922718 w 1339053"/>
                  <a:gd name="connsiteY2" fmla="*/ 3516472 h 6858000"/>
                  <a:gd name="connsiteX3" fmla="*/ 1094179 w 1339053"/>
                  <a:gd name="connsiteY3" fmla="*/ 3567567 h 6858000"/>
                  <a:gd name="connsiteX4" fmla="*/ 1118891 w 1339053"/>
                  <a:gd name="connsiteY4" fmla="*/ 3568331 h 6858000"/>
                  <a:gd name="connsiteX5" fmla="*/ 1295961 w 1339053"/>
                  <a:gd name="connsiteY5" fmla="*/ 3584709 h 6858000"/>
                  <a:gd name="connsiteX6" fmla="*/ 1308070 w 1339053"/>
                  <a:gd name="connsiteY6" fmla="*/ 3585183 h 6858000"/>
                  <a:gd name="connsiteX7" fmla="*/ 1325263 w 1339053"/>
                  <a:gd name="connsiteY7" fmla="*/ 3705453 h 6858000"/>
                  <a:gd name="connsiteX8" fmla="*/ 1334107 w 1339053"/>
                  <a:gd name="connsiteY8" fmla="*/ 3772268 h 6858000"/>
                  <a:gd name="connsiteX9" fmla="*/ 1338203 w 1339053"/>
                  <a:gd name="connsiteY9" fmla="*/ 3831076 h 6858000"/>
                  <a:gd name="connsiteX10" fmla="*/ 1338805 w 1339053"/>
                  <a:gd name="connsiteY10" fmla="*/ 3839709 h 6858000"/>
                  <a:gd name="connsiteX11" fmla="*/ 1335635 w 1339053"/>
                  <a:gd name="connsiteY11" fmla="*/ 4118635 h 6858000"/>
                  <a:gd name="connsiteX12" fmla="*/ 1337171 w 1339053"/>
                  <a:gd name="connsiteY12" fmla="*/ 4209403 h 6858000"/>
                  <a:gd name="connsiteX13" fmla="*/ 1325840 w 1339053"/>
                  <a:gd name="connsiteY13" fmla="*/ 4309174 h 6858000"/>
                  <a:gd name="connsiteX14" fmla="*/ 1321122 w 1339053"/>
                  <a:gd name="connsiteY14" fmla="*/ 4473630 h 6858000"/>
                  <a:gd name="connsiteX15" fmla="*/ 1302196 w 1339053"/>
                  <a:gd name="connsiteY15" fmla="*/ 4791709 h 6858000"/>
                  <a:gd name="connsiteX16" fmla="*/ 1293239 w 1339053"/>
                  <a:gd name="connsiteY16" fmla="*/ 4860048 h 6858000"/>
                  <a:gd name="connsiteX17" fmla="*/ 1288829 w 1339053"/>
                  <a:gd name="connsiteY17" fmla="*/ 5039837 h 6858000"/>
                  <a:gd name="connsiteX18" fmla="*/ 1289584 w 1339053"/>
                  <a:gd name="connsiteY18" fmla="*/ 5148703 h 6858000"/>
                  <a:gd name="connsiteX19" fmla="*/ 1282205 w 1339053"/>
                  <a:gd name="connsiteY19" fmla="*/ 5236435 h 6858000"/>
                  <a:gd name="connsiteX20" fmla="*/ 1268145 w 1339053"/>
                  <a:gd name="connsiteY20" fmla="*/ 5311662 h 6858000"/>
                  <a:gd name="connsiteX21" fmla="*/ 1250547 w 1339053"/>
                  <a:gd name="connsiteY21" fmla="*/ 5515595 h 6858000"/>
                  <a:gd name="connsiteX22" fmla="*/ 1243323 w 1339053"/>
                  <a:gd name="connsiteY22" fmla="*/ 5596885 h 6858000"/>
                  <a:gd name="connsiteX23" fmla="*/ 1238303 w 1339053"/>
                  <a:gd name="connsiteY23" fmla="*/ 5812036 h 6858000"/>
                  <a:gd name="connsiteX24" fmla="*/ 1223551 w 1339053"/>
                  <a:gd name="connsiteY24" fmla="*/ 5991171 h 6858000"/>
                  <a:gd name="connsiteX25" fmla="*/ 1219699 w 1339053"/>
                  <a:gd name="connsiteY25" fmla="*/ 6066726 h 6858000"/>
                  <a:gd name="connsiteX26" fmla="*/ 1199935 w 1339053"/>
                  <a:gd name="connsiteY26" fmla="*/ 6236130 h 6858000"/>
                  <a:gd name="connsiteX27" fmla="*/ 1192857 w 1339053"/>
                  <a:gd name="connsiteY27" fmla="*/ 6333267 h 6858000"/>
                  <a:gd name="connsiteX28" fmla="*/ 1148174 w 1339053"/>
                  <a:gd name="connsiteY28" fmla="*/ 6561849 h 6858000"/>
                  <a:gd name="connsiteX29" fmla="*/ 1100424 w 1339053"/>
                  <a:gd name="connsiteY29" fmla="*/ 6797385 h 6858000"/>
                  <a:gd name="connsiteX30" fmla="*/ 1085621 w 1339053"/>
                  <a:gd name="connsiteY30" fmla="*/ 6858000 h 6858000"/>
                  <a:gd name="connsiteX31" fmla="*/ 932341 w 1339053"/>
                  <a:gd name="connsiteY31" fmla="*/ 6858000 h 6858000"/>
                  <a:gd name="connsiteX32" fmla="*/ 944496 w 1339053"/>
                  <a:gd name="connsiteY32" fmla="*/ 6829656 h 6858000"/>
                  <a:gd name="connsiteX33" fmla="*/ 913239 w 1339053"/>
                  <a:gd name="connsiteY33" fmla="*/ 6720119 h 6858000"/>
                  <a:gd name="connsiteX34" fmla="*/ 870682 w 1339053"/>
                  <a:gd name="connsiteY34" fmla="*/ 6655346 h 6858000"/>
                  <a:gd name="connsiteX35" fmla="*/ 846442 w 1339053"/>
                  <a:gd name="connsiteY35" fmla="*/ 6498594 h 6858000"/>
                  <a:gd name="connsiteX36" fmla="*/ 881150 w 1339053"/>
                  <a:gd name="connsiteY36" fmla="*/ 6473756 h 6858000"/>
                  <a:gd name="connsiteX37" fmla="*/ 922470 w 1339053"/>
                  <a:gd name="connsiteY37" fmla="*/ 6377035 h 6858000"/>
                  <a:gd name="connsiteX38" fmla="*/ 955039 w 1339053"/>
                  <a:gd name="connsiteY38" fmla="*/ 6268585 h 6858000"/>
                  <a:gd name="connsiteX39" fmla="*/ 1024350 w 1339053"/>
                  <a:gd name="connsiteY39" fmla="*/ 6083443 h 6858000"/>
                  <a:gd name="connsiteX40" fmla="*/ 999696 w 1339053"/>
                  <a:gd name="connsiteY40" fmla="*/ 5938416 h 6858000"/>
                  <a:gd name="connsiteX41" fmla="*/ 988342 w 1339053"/>
                  <a:gd name="connsiteY41" fmla="*/ 5882426 h 6858000"/>
                  <a:gd name="connsiteX42" fmla="*/ 985444 w 1339053"/>
                  <a:gd name="connsiteY42" fmla="*/ 5832438 h 6858000"/>
                  <a:gd name="connsiteX43" fmla="*/ 992016 w 1339053"/>
                  <a:gd name="connsiteY43" fmla="*/ 5777751 h 6858000"/>
                  <a:gd name="connsiteX44" fmla="*/ 995028 w 1339053"/>
                  <a:gd name="connsiteY44" fmla="*/ 5641832 h 6858000"/>
                  <a:gd name="connsiteX45" fmla="*/ 981247 w 1339053"/>
                  <a:gd name="connsiteY45" fmla="*/ 5562522 h 6858000"/>
                  <a:gd name="connsiteX46" fmla="*/ 995131 w 1339053"/>
                  <a:gd name="connsiteY46" fmla="*/ 5398075 h 6858000"/>
                  <a:gd name="connsiteX47" fmla="*/ 997379 w 1339053"/>
                  <a:gd name="connsiteY47" fmla="*/ 5283928 h 6858000"/>
                  <a:gd name="connsiteX48" fmla="*/ 979617 w 1339053"/>
                  <a:gd name="connsiteY48" fmla="*/ 5157396 h 6858000"/>
                  <a:gd name="connsiteX49" fmla="*/ 976441 w 1339053"/>
                  <a:gd name="connsiteY49" fmla="*/ 5139485 h 6858000"/>
                  <a:gd name="connsiteX50" fmla="*/ 953793 w 1339053"/>
                  <a:gd name="connsiteY50" fmla="*/ 5091862 h 6858000"/>
                  <a:gd name="connsiteX51" fmla="*/ 853056 w 1339053"/>
                  <a:gd name="connsiteY51" fmla="*/ 5001787 h 6858000"/>
                  <a:gd name="connsiteX52" fmla="*/ 833979 w 1339053"/>
                  <a:gd name="connsiteY52" fmla="*/ 4978966 h 6858000"/>
                  <a:gd name="connsiteX53" fmla="*/ 796995 w 1339053"/>
                  <a:gd name="connsiteY53" fmla="*/ 4813768 h 6858000"/>
                  <a:gd name="connsiteX54" fmla="*/ 820590 w 1339053"/>
                  <a:gd name="connsiteY54" fmla="*/ 4764057 h 6858000"/>
                  <a:gd name="connsiteX55" fmla="*/ 864688 w 1339053"/>
                  <a:gd name="connsiteY55" fmla="*/ 4714752 h 6858000"/>
                  <a:gd name="connsiteX56" fmla="*/ 910485 w 1339053"/>
                  <a:gd name="connsiteY56" fmla="*/ 4590911 h 6858000"/>
                  <a:gd name="connsiteX57" fmla="*/ 911445 w 1339053"/>
                  <a:gd name="connsiteY57" fmla="*/ 4539571 h 6858000"/>
                  <a:gd name="connsiteX58" fmla="*/ 900285 w 1339053"/>
                  <a:gd name="connsiteY58" fmla="*/ 4445837 h 6858000"/>
                  <a:gd name="connsiteX59" fmla="*/ 863237 w 1339053"/>
                  <a:gd name="connsiteY59" fmla="*/ 4364703 h 6858000"/>
                  <a:gd name="connsiteX60" fmla="*/ 798070 w 1339053"/>
                  <a:gd name="connsiteY60" fmla="*/ 4243284 h 6858000"/>
                  <a:gd name="connsiteX61" fmla="*/ 817097 w 1339053"/>
                  <a:gd name="connsiteY61" fmla="*/ 4054750 h 6858000"/>
                  <a:gd name="connsiteX62" fmla="*/ 826251 w 1339053"/>
                  <a:gd name="connsiteY62" fmla="*/ 3982801 h 6858000"/>
                  <a:gd name="connsiteX63" fmla="*/ 836848 w 1339053"/>
                  <a:gd name="connsiteY63" fmla="*/ 3784939 h 6858000"/>
                  <a:gd name="connsiteX64" fmla="*/ 841285 w 1339053"/>
                  <a:gd name="connsiteY64" fmla="*/ 3766755 h 6858000"/>
                  <a:gd name="connsiteX65" fmla="*/ 841284 w 1339053"/>
                  <a:gd name="connsiteY65" fmla="*/ 3766755 h 6858000"/>
                  <a:gd name="connsiteX66" fmla="*/ 852925 w 1339053"/>
                  <a:gd name="connsiteY66" fmla="*/ 3719034 h 6858000"/>
                  <a:gd name="connsiteX67" fmla="*/ 857932 w 1339053"/>
                  <a:gd name="connsiteY67" fmla="*/ 3696880 h 6858000"/>
                  <a:gd name="connsiteX68" fmla="*/ 853534 w 1339053"/>
                  <a:gd name="connsiteY68" fmla="*/ 3507036 h 6858000"/>
                  <a:gd name="connsiteX69" fmla="*/ 850226 w 1339053"/>
                  <a:gd name="connsiteY69" fmla="*/ 3485839 h 6858000"/>
                  <a:gd name="connsiteX70" fmla="*/ 0 w 1339053"/>
                  <a:gd name="connsiteY70" fmla="*/ 0 h 6858000"/>
                  <a:gd name="connsiteX71" fmla="*/ 455609 w 1339053"/>
                  <a:gd name="connsiteY71" fmla="*/ 0 h 6858000"/>
                  <a:gd name="connsiteX72" fmla="*/ 459171 w 1339053"/>
                  <a:gd name="connsiteY72" fmla="*/ 72395 h 6858000"/>
                  <a:gd name="connsiteX73" fmla="*/ 460041 w 1339053"/>
                  <a:gd name="connsiteY73" fmla="*/ 131917 h 6858000"/>
                  <a:gd name="connsiteX74" fmla="*/ 504421 w 1339053"/>
                  <a:gd name="connsiteY74" fmla="*/ 389691 h 6858000"/>
                  <a:gd name="connsiteX75" fmla="*/ 582097 w 1339053"/>
                  <a:gd name="connsiteY75" fmla="*/ 634609 h 6858000"/>
                  <a:gd name="connsiteX76" fmla="*/ 702468 w 1339053"/>
                  <a:gd name="connsiteY76" fmla="*/ 834019 h 6858000"/>
                  <a:gd name="connsiteX77" fmla="*/ 729203 w 1339053"/>
                  <a:gd name="connsiteY77" fmla="*/ 887701 h 6858000"/>
                  <a:gd name="connsiteX78" fmla="*/ 743787 w 1339053"/>
                  <a:gd name="connsiteY78" fmla="*/ 1016355 h 6858000"/>
                  <a:gd name="connsiteX79" fmla="*/ 750083 w 1339053"/>
                  <a:gd name="connsiteY79" fmla="*/ 1128060 h 6858000"/>
                  <a:gd name="connsiteX80" fmla="*/ 768866 w 1339053"/>
                  <a:gd name="connsiteY80" fmla="*/ 1213431 h 6858000"/>
                  <a:gd name="connsiteX81" fmla="*/ 787802 w 1339053"/>
                  <a:gd name="connsiteY81" fmla="*/ 1286432 h 6858000"/>
                  <a:gd name="connsiteX82" fmla="*/ 842837 w 1339053"/>
                  <a:gd name="connsiteY82" fmla="*/ 1455511 h 6858000"/>
                  <a:gd name="connsiteX83" fmla="*/ 877988 w 1339053"/>
                  <a:gd name="connsiteY83" fmla="*/ 1634814 h 6858000"/>
                  <a:gd name="connsiteX84" fmla="*/ 941063 w 1339053"/>
                  <a:gd name="connsiteY84" fmla="*/ 1789731 h 6858000"/>
                  <a:gd name="connsiteX85" fmla="*/ 980124 w 1339053"/>
                  <a:gd name="connsiteY85" fmla="*/ 1857657 h 6858000"/>
                  <a:gd name="connsiteX86" fmla="*/ 984484 w 1339053"/>
                  <a:gd name="connsiteY86" fmla="*/ 1976384 h 6858000"/>
                  <a:gd name="connsiteX87" fmla="*/ 1007189 w 1339053"/>
                  <a:gd name="connsiteY87" fmla="*/ 2110650 h 6858000"/>
                  <a:gd name="connsiteX88" fmla="*/ 1039893 w 1339053"/>
                  <a:gd name="connsiteY88" fmla="*/ 2211041 h 6858000"/>
                  <a:gd name="connsiteX89" fmla="*/ 1059162 w 1339053"/>
                  <a:gd name="connsiteY89" fmla="*/ 2286682 h 6858000"/>
                  <a:gd name="connsiteX90" fmla="*/ 1070522 w 1339053"/>
                  <a:gd name="connsiteY90" fmla="*/ 2388667 h 6858000"/>
                  <a:gd name="connsiteX91" fmla="*/ 1093939 w 1339053"/>
                  <a:gd name="connsiteY91" fmla="*/ 2494653 h 6858000"/>
                  <a:gd name="connsiteX92" fmla="*/ 1112007 w 1339053"/>
                  <a:gd name="connsiteY92" fmla="*/ 2548197 h 6858000"/>
                  <a:gd name="connsiteX93" fmla="*/ 1138346 w 1339053"/>
                  <a:gd name="connsiteY93" fmla="*/ 2649163 h 6858000"/>
                  <a:gd name="connsiteX94" fmla="*/ 1160337 w 1339053"/>
                  <a:gd name="connsiteY94" fmla="*/ 2751608 h 6858000"/>
                  <a:gd name="connsiteX95" fmla="*/ 1165737 w 1339053"/>
                  <a:gd name="connsiteY95" fmla="*/ 2933012 h 6858000"/>
                  <a:gd name="connsiteX96" fmla="*/ 1202029 w 1339053"/>
                  <a:gd name="connsiteY96" fmla="*/ 3107873 h 6858000"/>
                  <a:gd name="connsiteX97" fmla="*/ 1225692 w 1339053"/>
                  <a:gd name="connsiteY97" fmla="*/ 3244974 h 6858000"/>
                  <a:gd name="connsiteX98" fmla="*/ 1243916 w 1339053"/>
                  <a:gd name="connsiteY98" fmla="*/ 3326221 h 6858000"/>
                  <a:gd name="connsiteX99" fmla="*/ 1293067 w 1339053"/>
                  <a:gd name="connsiteY99" fmla="*/ 3480219 h 6858000"/>
                  <a:gd name="connsiteX100" fmla="*/ 1308071 w 1339053"/>
                  <a:gd name="connsiteY100" fmla="*/ 3585182 h 6858000"/>
                  <a:gd name="connsiteX101" fmla="*/ 1295962 w 1339053"/>
                  <a:gd name="connsiteY101" fmla="*/ 3584708 h 6858000"/>
                  <a:gd name="connsiteX102" fmla="*/ 1118893 w 1339053"/>
                  <a:gd name="connsiteY102" fmla="*/ 3568330 h 6858000"/>
                  <a:gd name="connsiteX103" fmla="*/ 1094179 w 1339053"/>
                  <a:gd name="connsiteY103" fmla="*/ 3567566 h 6858000"/>
                  <a:gd name="connsiteX104" fmla="*/ 922719 w 1339053"/>
                  <a:gd name="connsiteY104" fmla="*/ 3516472 h 6858000"/>
                  <a:gd name="connsiteX105" fmla="*/ 877028 w 1339053"/>
                  <a:gd name="connsiteY105" fmla="*/ 3490955 h 6858000"/>
                  <a:gd name="connsiteX106" fmla="*/ 850533 w 1339053"/>
                  <a:gd name="connsiteY106" fmla="*/ 3481837 h 6858000"/>
                  <a:gd name="connsiteX107" fmla="*/ 852113 w 1339053"/>
                  <a:gd name="connsiteY107" fmla="*/ 3461170 h 6858000"/>
                  <a:gd name="connsiteX108" fmla="*/ 831383 w 1339053"/>
                  <a:gd name="connsiteY108" fmla="*/ 3399179 h 6858000"/>
                  <a:gd name="connsiteX109" fmla="*/ 743141 w 1339053"/>
                  <a:gd name="connsiteY109" fmla="*/ 3320580 h 6858000"/>
                  <a:gd name="connsiteX110" fmla="*/ 713221 w 1339053"/>
                  <a:gd name="connsiteY110" fmla="*/ 3251241 h 6858000"/>
                  <a:gd name="connsiteX111" fmla="*/ 697098 w 1339053"/>
                  <a:gd name="connsiteY111" fmla="*/ 3202528 h 6858000"/>
                  <a:gd name="connsiteX112" fmla="*/ 664820 w 1339053"/>
                  <a:gd name="connsiteY112" fmla="*/ 3154190 h 6858000"/>
                  <a:gd name="connsiteX113" fmla="*/ 572501 w 1339053"/>
                  <a:gd name="connsiteY113" fmla="*/ 3087312 h 6858000"/>
                  <a:gd name="connsiteX114" fmla="*/ 497703 w 1339053"/>
                  <a:gd name="connsiteY114" fmla="*/ 3005243 h 6858000"/>
                  <a:gd name="connsiteX115" fmla="*/ 476984 w 1339053"/>
                  <a:gd name="connsiteY115" fmla="*/ 2892751 h 6858000"/>
                  <a:gd name="connsiteX116" fmla="*/ 468947 w 1339053"/>
                  <a:gd name="connsiteY116" fmla="*/ 2824527 h 6858000"/>
                  <a:gd name="connsiteX117" fmla="*/ 569138 w 1339053"/>
                  <a:gd name="connsiteY117" fmla="*/ 2595026 h 6858000"/>
                  <a:gd name="connsiteX118" fmla="*/ 645397 w 1339053"/>
                  <a:gd name="connsiteY118" fmla="*/ 2440808 h 6858000"/>
                  <a:gd name="connsiteX119" fmla="*/ 651820 w 1339053"/>
                  <a:gd name="connsiteY119" fmla="*/ 2384384 h 6858000"/>
                  <a:gd name="connsiteX120" fmla="*/ 612994 w 1339053"/>
                  <a:gd name="connsiteY120" fmla="*/ 2207332 h 6858000"/>
                  <a:gd name="connsiteX121" fmla="*/ 620894 w 1339053"/>
                  <a:gd name="connsiteY121" fmla="*/ 2046679 h 6858000"/>
                  <a:gd name="connsiteX122" fmla="*/ 644614 w 1339053"/>
                  <a:gd name="connsiteY122" fmla="*/ 1931265 h 6858000"/>
                  <a:gd name="connsiteX123" fmla="*/ 665994 w 1339053"/>
                  <a:gd name="connsiteY123" fmla="*/ 1832337 h 6858000"/>
                  <a:gd name="connsiteX124" fmla="*/ 678276 w 1339053"/>
                  <a:gd name="connsiteY124" fmla="*/ 1709437 h 6858000"/>
                  <a:gd name="connsiteX125" fmla="*/ 672955 w 1339053"/>
                  <a:gd name="connsiteY125" fmla="*/ 1636123 h 6858000"/>
                  <a:gd name="connsiteX126" fmla="*/ 668480 w 1339053"/>
                  <a:gd name="connsiteY126" fmla="*/ 1520749 h 6858000"/>
                  <a:gd name="connsiteX127" fmla="*/ 653920 w 1339053"/>
                  <a:gd name="connsiteY127" fmla="*/ 1399437 h 6858000"/>
                  <a:gd name="connsiteX128" fmla="*/ 612686 w 1339053"/>
                  <a:gd name="connsiteY128" fmla="*/ 1296979 h 6858000"/>
                  <a:gd name="connsiteX129" fmla="*/ 570220 w 1339053"/>
                  <a:gd name="connsiteY129" fmla="*/ 1235618 h 6858000"/>
                  <a:gd name="connsiteX130" fmla="*/ 529736 w 1339053"/>
                  <a:gd name="connsiteY130" fmla="*/ 1081752 h 6858000"/>
                  <a:gd name="connsiteX131" fmla="*/ 414305 w 1339053"/>
                  <a:gd name="connsiteY131" fmla="*/ 918292 h 6858000"/>
                  <a:gd name="connsiteX132" fmla="*/ 373924 w 1339053"/>
                  <a:gd name="connsiteY132" fmla="*/ 825689 h 6858000"/>
                  <a:gd name="connsiteX133" fmla="*/ 368949 w 1339053"/>
                  <a:gd name="connsiteY133" fmla="*/ 778726 h 6858000"/>
                  <a:gd name="connsiteX134" fmla="*/ 347020 w 1339053"/>
                  <a:gd name="connsiteY134" fmla="*/ 694643 h 6858000"/>
                  <a:gd name="connsiteX135" fmla="*/ 327478 w 1339053"/>
                  <a:gd name="connsiteY135" fmla="*/ 642898 h 6858000"/>
                  <a:gd name="connsiteX136" fmla="*/ 243468 w 1339053"/>
                  <a:gd name="connsiteY136" fmla="*/ 491960 h 6858000"/>
                  <a:gd name="connsiteX137" fmla="*/ 218930 w 1339053"/>
                  <a:gd name="connsiteY137" fmla="*/ 446010 h 6858000"/>
                  <a:gd name="connsiteX138" fmla="*/ 180614 w 1339053"/>
                  <a:gd name="connsiteY138" fmla="*/ 354892 h 6858000"/>
                  <a:gd name="connsiteX139" fmla="*/ 171988 w 1339053"/>
                  <a:gd name="connsiteY139" fmla="*/ 317521 h 6858000"/>
                  <a:gd name="connsiteX140" fmla="*/ 139875 w 1339053"/>
                  <a:gd name="connsiteY140" fmla="*/ 246378 h 6858000"/>
                  <a:gd name="connsiteX141" fmla="*/ 51499 w 1339053"/>
                  <a:gd name="connsiteY141" fmla="*/ 73211 h 6858000"/>
                  <a:gd name="connsiteX142" fmla="*/ 19690 w 1339053"/>
                  <a:gd name="connsiteY142" fmla="*/ 366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339053" h="6858000">
                    <a:moveTo>
                      <a:pt x="850532" y="3481838"/>
                    </a:moveTo>
                    <a:lnTo>
                      <a:pt x="877027" y="3490955"/>
                    </a:lnTo>
                    <a:cubicBezTo>
                      <a:pt x="892941" y="3497986"/>
                      <a:pt x="908176" y="3506416"/>
                      <a:pt x="922718" y="3516472"/>
                    </a:cubicBezTo>
                    <a:cubicBezTo>
                      <a:pt x="967062" y="3547282"/>
                      <a:pt x="1027547" y="3564030"/>
                      <a:pt x="1094179" y="3567567"/>
                    </a:cubicBezTo>
                    <a:cubicBezTo>
                      <a:pt x="1102515" y="3567965"/>
                      <a:pt x="1113434" y="3565936"/>
                      <a:pt x="1118891" y="3568331"/>
                    </a:cubicBezTo>
                    <a:cubicBezTo>
                      <a:pt x="1180628" y="3594888"/>
                      <a:pt x="1237753" y="3586304"/>
                      <a:pt x="1295961" y="3584709"/>
                    </a:cubicBezTo>
                    <a:lnTo>
                      <a:pt x="1308070" y="3585183"/>
                    </a:lnTo>
                    <a:lnTo>
                      <a:pt x="1325263" y="3705453"/>
                    </a:lnTo>
                    <a:cubicBezTo>
                      <a:pt x="1328254" y="3727679"/>
                      <a:pt x="1331526" y="3749922"/>
                      <a:pt x="1334107" y="3772268"/>
                    </a:cubicBezTo>
                    <a:lnTo>
                      <a:pt x="1338203" y="3831076"/>
                    </a:lnTo>
                    <a:lnTo>
                      <a:pt x="1338805" y="3839709"/>
                    </a:lnTo>
                    <a:cubicBezTo>
                      <a:pt x="1339996" y="3932341"/>
                      <a:pt x="1336568" y="4025809"/>
                      <a:pt x="1335635" y="4118635"/>
                    </a:cubicBezTo>
                    <a:cubicBezTo>
                      <a:pt x="1335202" y="4148976"/>
                      <a:pt x="1338805" y="4178868"/>
                      <a:pt x="1337171" y="4209403"/>
                    </a:cubicBezTo>
                    <a:cubicBezTo>
                      <a:pt x="1335445" y="4242449"/>
                      <a:pt x="1327565" y="4276129"/>
                      <a:pt x="1325840" y="4309174"/>
                    </a:cubicBezTo>
                    <a:cubicBezTo>
                      <a:pt x="1322853" y="4364122"/>
                      <a:pt x="1323899" y="4418621"/>
                      <a:pt x="1321122" y="4473630"/>
                    </a:cubicBezTo>
                    <a:cubicBezTo>
                      <a:pt x="1315632" y="4579723"/>
                      <a:pt x="1309019" y="4685750"/>
                      <a:pt x="1302196" y="4791709"/>
                    </a:cubicBezTo>
                    <a:cubicBezTo>
                      <a:pt x="1300696" y="4814383"/>
                      <a:pt x="1294244" y="4837504"/>
                      <a:pt x="1293239" y="4860048"/>
                    </a:cubicBezTo>
                    <a:cubicBezTo>
                      <a:pt x="1290785" y="4919957"/>
                      <a:pt x="1289660" y="4979994"/>
                      <a:pt x="1288829" y="5039837"/>
                    </a:cubicBezTo>
                    <a:cubicBezTo>
                      <a:pt x="1288401" y="5076103"/>
                      <a:pt x="1290512" y="5112310"/>
                      <a:pt x="1289584" y="5148703"/>
                    </a:cubicBezTo>
                    <a:cubicBezTo>
                      <a:pt x="1288845" y="5177820"/>
                      <a:pt x="1286193" y="5207193"/>
                      <a:pt x="1282205" y="5236435"/>
                    </a:cubicBezTo>
                    <a:cubicBezTo>
                      <a:pt x="1278784" y="5261619"/>
                      <a:pt x="1270649" y="5286477"/>
                      <a:pt x="1268145" y="5311662"/>
                    </a:cubicBezTo>
                    <a:cubicBezTo>
                      <a:pt x="1261308" y="5379812"/>
                      <a:pt x="1256387" y="5447703"/>
                      <a:pt x="1250547" y="5515595"/>
                    </a:cubicBezTo>
                    <a:cubicBezTo>
                      <a:pt x="1248113" y="5542776"/>
                      <a:pt x="1244054" y="5570023"/>
                      <a:pt x="1243323" y="5596885"/>
                    </a:cubicBezTo>
                    <a:cubicBezTo>
                      <a:pt x="1241082" y="5668709"/>
                      <a:pt x="1241668" y="5740276"/>
                      <a:pt x="1238303" y="5812036"/>
                    </a:cubicBezTo>
                    <a:cubicBezTo>
                      <a:pt x="1235508" y="5871554"/>
                      <a:pt x="1228259" y="5931392"/>
                      <a:pt x="1223551" y="5991171"/>
                    </a:cubicBezTo>
                    <a:cubicBezTo>
                      <a:pt x="1221675" y="6016549"/>
                      <a:pt x="1222415" y="6041609"/>
                      <a:pt x="1219699" y="6066726"/>
                    </a:cubicBezTo>
                    <a:cubicBezTo>
                      <a:pt x="1213776" y="6123024"/>
                      <a:pt x="1205938" y="6179576"/>
                      <a:pt x="1199935" y="6236130"/>
                    </a:cubicBezTo>
                    <a:cubicBezTo>
                      <a:pt x="1196614" y="6268403"/>
                      <a:pt x="1198425" y="6301127"/>
                      <a:pt x="1192857" y="6333267"/>
                    </a:cubicBezTo>
                    <a:cubicBezTo>
                      <a:pt x="1179603" y="6409590"/>
                      <a:pt x="1163470" y="6485591"/>
                      <a:pt x="1148174" y="6561849"/>
                    </a:cubicBezTo>
                    <a:cubicBezTo>
                      <a:pt x="1132370" y="6640486"/>
                      <a:pt x="1117066" y="6719000"/>
                      <a:pt x="1100424" y="6797385"/>
                    </a:cubicBezTo>
                    <a:lnTo>
                      <a:pt x="1085621" y="6858000"/>
                    </a:lnTo>
                    <a:lnTo>
                      <a:pt x="932341" y="6858000"/>
                    </a:lnTo>
                    <a:lnTo>
                      <a:pt x="944496" y="6829656"/>
                    </a:lnTo>
                    <a:cubicBezTo>
                      <a:pt x="964836" y="6776399"/>
                      <a:pt x="953622" y="6744439"/>
                      <a:pt x="913239" y="6720119"/>
                    </a:cubicBezTo>
                    <a:cubicBezTo>
                      <a:pt x="890880" y="6706443"/>
                      <a:pt x="866986" y="6690318"/>
                      <a:pt x="870682" y="6655346"/>
                    </a:cubicBezTo>
                    <a:cubicBezTo>
                      <a:pt x="876846" y="6598274"/>
                      <a:pt x="889503" y="6540954"/>
                      <a:pt x="846442" y="6498594"/>
                    </a:cubicBezTo>
                    <a:cubicBezTo>
                      <a:pt x="862273" y="6487399"/>
                      <a:pt x="871751" y="6480449"/>
                      <a:pt x="881150" y="6473756"/>
                    </a:cubicBezTo>
                    <a:cubicBezTo>
                      <a:pt x="907245" y="6455292"/>
                      <a:pt x="930705" y="6407516"/>
                      <a:pt x="922470" y="6377035"/>
                    </a:cubicBezTo>
                    <a:cubicBezTo>
                      <a:pt x="910652" y="6332192"/>
                      <a:pt x="925705" y="6299028"/>
                      <a:pt x="955039" y="6268585"/>
                    </a:cubicBezTo>
                    <a:cubicBezTo>
                      <a:pt x="1003777" y="6217606"/>
                      <a:pt x="1017630" y="6148240"/>
                      <a:pt x="1024350" y="6083443"/>
                    </a:cubicBezTo>
                    <a:cubicBezTo>
                      <a:pt x="1029590" y="6034553"/>
                      <a:pt x="1028255" y="5980246"/>
                      <a:pt x="999696" y="5938416"/>
                    </a:cubicBezTo>
                    <a:cubicBezTo>
                      <a:pt x="990505" y="5925141"/>
                      <a:pt x="991039" y="5901884"/>
                      <a:pt x="988342" y="5882426"/>
                    </a:cubicBezTo>
                    <a:cubicBezTo>
                      <a:pt x="986229" y="5866254"/>
                      <a:pt x="984774" y="5849442"/>
                      <a:pt x="985444" y="5832438"/>
                    </a:cubicBezTo>
                    <a:cubicBezTo>
                      <a:pt x="986010" y="5814273"/>
                      <a:pt x="985042" y="5793656"/>
                      <a:pt x="992016" y="5777751"/>
                    </a:cubicBezTo>
                    <a:cubicBezTo>
                      <a:pt x="1012886" y="5729456"/>
                      <a:pt x="1014467" y="5686488"/>
                      <a:pt x="995028" y="5641832"/>
                    </a:cubicBezTo>
                    <a:cubicBezTo>
                      <a:pt x="984984" y="5618696"/>
                      <a:pt x="974301" y="5585771"/>
                      <a:pt x="981247" y="5562522"/>
                    </a:cubicBezTo>
                    <a:cubicBezTo>
                      <a:pt x="998041" y="5505913"/>
                      <a:pt x="997454" y="5454379"/>
                      <a:pt x="995131" y="5398075"/>
                    </a:cubicBezTo>
                    <a:cubicBezTo>
                      <a:pt x="993724" y="5361807"/>
                      <a:pt x="997229" y="5322258"/>
                      <a:pt x="997379" y="5283928"/>
                    </a:cubicBezTo>
                    <a:cubicBezTo>
                      <a:pt x="997473" y="5239095"/>
                      <a:pt x="1006631" y="5193105"/>
                      <a:pt x="979617" y="5157396"/>
                    </a:cubicBezTo>
                    <a:cubicBezTo>
                      <a:pt x="976728" y="5153402"/>
                      <a:pt x="978724" y="5144705"/>
                      <a:pt x="976441" y="5139485"/>
                    </a:cubicBezTo>
                    <a:cubicBezTo>
                      <a:pt x="969619" y="5122991"/>
                      <a:pt x="964828" y="5102888"/>
                      <a:pt x="953793" y="5091862"/>
                    </a:cubicBezTo>
                    <a:cubicBezTo>
                      <a:pt x="921506" y="5059884"/>
                      <a:pt x="886609" y="5031900"/>
                      <a:pt x="853056" y="5001787"/>
                    </a:cubicBezTo>
                    <a:cubicBezTo>
                      <a:pt x="845882" y="4995337"/>
                      <a:pt x="836325" y="4988437"/>
                      <a:pt x="833979" y="4978966"/>
                    </a:cubicBezTo>
                    <a:cubicBezTo>
                      <a:pt x="820602" y="4924328"/>
                      <a:pt x="808509" y="4869239"/>
                      <a:pt x="796995" y="4813768"/>
                    </a:cubicBezTo>
                    <a:cubicBezTo>
                      <a:pt x="792418" y="4791474"/>
                      <a:pt x="803209" y="4777314"/>
                      <a:pt x="820590" y="4764057"/>
                    </a:cubicBezTo>
                    <a:cubicBezTo>
                      <a:pt x="837188" y="4751123"/>
                      <a:pt x="855398" y="4734452"/>
                      <a:pt x="864688" y="4714752"/>
                    </a:cubicBezTo>
                    <a:cubicBezTo>
                      <a:pt x="883062" y="4675275"/>
                      <a:pt x="897521" y="4632902"/>
                      <a:pt x="910485" y="4590911"/>
                    </a:cubicBezTo>
                    <a:cubicBezTo>
                      <a:pt x="915338" y="4575199"/>
                      <a:pt x="912978" y="4556131"/>
                      <a:pt x="911445" y="4539571"/>
                    </a:cubicBezTo>
                    <a:cubicBezTo>
                      <a:pt x="908527" y="4508200"/>
                      <a:pt x="900999" y="4477659"/>
                      <a:pt x="900285" y="4445837"/>
                    </a:cubicBezTo>
                    <a:cubicBezTo>
                      <a:pt x="899539" y="4408923"/>
                      <a:pt x="887958" y="4383340"/>
                      <a:pt x="863237" y="4364703"/>
                    </a:cubicBezTo>
                    <a:cubicBezTo>
                      <a:pt x="826431" y="4336971"/>
                      <a:pt x="808536" y="4292507"/>
                      <a:pt x="798070" y="4243284"/>
                    </a:cubicBezTo>
                    <a:cubicBezTo>
                      <a:pt x="784617" y="4180721"/>
                      <a:pt x="805728" y="4117545"/>
                      <a:pt x="817097" y="4054750"/>
                    </a:cubicBezTo>
                    <a:cubicBezTo>
                      <a:pt x="821537" y="4030724"/>
                      <a:pt x="826632" y="4006057"/>
                      <a:pt x="826251" y="3982801"/>
                    </a:cubicBezTo>
                    <a:cubicBezTo>
                      <a:pt x="825347" y="3916709"/>
                      <a:pt x="825150" y="3850833"/>
                      <a:pt x="836848" y="3784939"/>
                    </a:cubicBezTo>
                    <a:lnTo>
                      <a:pt x="841285" y="3766755"/>
                    </a:lnTo>
                    <a:lnTo>
                      <a:pt x="841284" y="3766755"/>
                    </a:lnTo>
                    <a:lnTo>
                      <a:pt x="852925" y="3719034"/>
                    </a:lnTo>
                    <a:cubicBezTo>
                      <a:pt x="855152" y="3711822"/>
                      <a:pt x="856753" y="3704413"/>
                      <a:pt x="857932" y="3696880"/>
                    </a:cubicBezTo>
                    <a:cubicBezTo>
                      <a:pt x="868683" y="3631632"/>
                      <a:pt x="885300" y="3565939"/>
                      <a:pt x="853534" y="3507036"/>
                    </a:cubicBezTo>
                    <a:cubicBezTo>
                      <a:pt x="850623" y="3501622"/>
                      <a:pt x="849992" y="3494020"/>
                      <a:pt x="850226" y="3485839"/>
                    </a:cubicBezTo>
                    <a:close/>
                    <a:moveTo>
                      <a:pt x="0" y="0"/>
                    </a:moveTo>
                    <a:lnTo>
                      <a:pt x="455609" y="0"/>
                    </a:lnTo>
                    <a:lnTo>
                      <a:pt x="459171" y="72395"/>
                    </a:lnTo>
                    <a:cubicBezTo>
                      <a:pt x="459671" y="92301"/>
                      <a:pt x="456894" y="113171"/>
                      <a:pt x="460041" y="131917"/>
                    </a:cubicBezTo>
                    <a:cubicBezTo>
                      <a:pt x="474213" y="218122"/>
                      <a:pt x="492031" y="302910"/>
                      <a:pt x="504421" y="389691"/>
                    </a:cubicBezTo>
                    <a:cubicBezTo>
                      <a:pt x="517349" y="479177"/>
                      <a:pt x="539516" y="562489"/>
                      <a:pt x="582097" y="634609"/>
                    </a:cubicBezTo>
                    <a:cubicBezTo>
                      <a:pt x="621686" y="701573"/>
                      <a:pt x="662589" y="767248"/>
                      <a:pt x="702468" y="834019"/>
                    </a:cubicBezTo>
                    <a:cubicBezTo>
                      <a:pt x="712587" y="850968"/>
                      <a:pt x="725536" y="867665"/>
                      <a:pt x="729203" y="887701"/>
                    </a:cubicBezTo>
                    <a:cubicBezTo>
                      <a:pt x="736973" y="929321"/>
                      <a:pt x="740155" y="973193"/>
                      <a:pt x="743787" y="1016355"/>
                    </a:cubicBezTo>
                    <a:cubicBezTo>
                      <a:pt x="746786" y="1053398"/>
                      <a:pt x="745800" y="1091467"/>
                      <a:pt x="750083" y="1128060"/>
                    </a:cubicBezTo>
                    <a:cubicBezTo>
                      <a:pt x="753428" y="1157309"/>
                      <a:pt x="762038" y="1185083"/>
                      <a:pt x="768866" y="1213431"/>
                    </a:cubicBezTo>
                    <a:cubicBezTo>
                      <a:pt x="774767" y="1238107"/>
                      <a:pt x="778357" y="1264327"/>
                      <a:pt x="787802" y="1286432"/>
                    </a:cubicBezTo>
                    <a:cubicBezTo>
                      <a:pt x="810582" y="1340304"/>
                      <a:pt x="832653" y="1394242"/>
                      <a:pt x="842837" y="1455511"/>
                    </a:cubicBezTo>
                    <a:cubicBezTo>
                      <a:pt x="853049" y="1515944"/>
                      <a:pt x="867276" y="1574511"/>
                      <a:pt x="877988" y="1634814"/>
                    </a:cubicBezTo>
                    <a:cubicBezTo>
                      <a:pt x="888390" y="1693895"/>
                      <a:pt x="902813" y="1748857"/>
                      <a:pt x="941063" y="1789731"/>
                    </a:cubicBezTo>
                    <a:cubicBezTo>
                      <a:pt x="957906" y="1807908"/>
                      <a:pt x="975122" y="1831564"/>
                      <a:pt x="980124" y="1857657"/>
                    </a:cubicBezTo>
                    <a:cubicBezTo>
                      <a:pt x="987207" y="1894833"/>
                      <a:pt x="980788" y="1937150"/>
                      <a:pt x="984484" y="1976384"/>
                    </a:cubicBezTo>
                    <a:cubicBezTo>
                      <a:pt x="988781" y="2022576"/>
                      <a:pt x="988793" y="2074493"/>
                      <a:pt x="1007189" y="2110650"/>
                    </a:cubicBezTo>
                    <a:cubicBezTo>
                      <a:pt x="1023612" y="2142809"/>
                      <a:pt x="1034723" y="2173610"/>
                      <a:pt x="1039893" y="2211041"/>
                    </a:cubicBezTo>
                    <a:cubicBezTo>
                      <a:pt x="1043484" y="2237261"/>
                      <a:pt x="1057690" y="2260269"/>
                      <a:pt x="1059162" y="2286682"/>
                    </a:cubicBezTo>
                    <a:cubicBezTo>
                      <a:pt x="1061252" y="2321469"/>
                      <a:pt x="1060754" y="2355740"/>
                      <a:pt x="1070522" y="2388667"/>
                    </a:cubicBezTo>
                    <a:cubicBezTo>
                      <a:pt x="1080600" y="2422815"/>
                      <a:pt x="1085513" y="2459602"/>
                      <a:pt x="1093939" y="2494653"/>
                    </a:cubicBezTo>
                    <a:cubicBezTo>
                      <a:pt x="1098500" y="2513273"/>
                      <a:pt x="1106866" y="2529964"/>
                      <a:pt x="1112007" y="2548197"/>
                    </a:cubicBezTo>
                    <a:cubicBezTo>
                      <a:pt x="1121409" y="2581573"/>
                      <a:pt x="1130232" y="2615336"/>
                      <a:pt x="1138346" y="2649163"/>
                    </a:cubicBezTo>
                    <a:cubicBezTo>
                      <a:pt x="1146465" y="2682988"/>
                      <a:pt x="1157699" y="2716368"/>
                      <a:pt x="1160337" y="2751608"/>
                    </a:cubicBezTo>
                    <a:cubicBezTo>
                      <a:pt x="1164714" y="2811646"/>
                      <a:pt x="1159211" y="2873999"/>
                      <a:pt x="1165737" y="2933012"/>
                    </a:cubicBezTo>
                    <a:cubicBezTo>
                      <a:pt x="1172445" y="2992925"/>
                      <a:pt x="1185964" y="3051556"/>
                      <a:pt x="1202029" y="3107873"/>
                    </a:cubicBezTo>
                    <a:cubicBezTo>
                      <a:pt x="1214635" y="3152396"/>
                      <a:pt x="1227749" y="3194534"/>
                      <a:pt x="1225692" y="3244974"/>
                    </a:cubicBezTo>
                    <a:cubicBezTo>
                      <a:pt x="1224565" y="3273123"/>
                      <a:pt x="1231196" y="3305079"/>
                      <a:pt x="1243916" y="3326221"/>
                    </a:cubicBezTo>
                    <a:cubicBezTo>
                      <a:pt x="1271701" y="3372044"/>
                      <a:pt x="1285247" y="3423911"/>
                      <a:pt x="1293067" y="3480219"/>
                    </a:cubicBezTo>
                    <a:lnTo>
                      <a:pt x="1308071" y="3585182"/>
                    </a:lnTo>
                    <a:lnTo>
                      <a:pt x="1295962" y="3584708"/>
                    </a:lnTo>
                    <a:cubicBezTo>
                      <a:pt x="1237754" y="3586303"/>
                      <a:pt x="1180629" y="3594888"/>
                      <a:pt x="1118893" y="3568330"/>
                    </a:cubicBezTo>
                    <a:cubicBezTo>
                      <a:pt x="1113435" y="3565936"/>
                      <a:pt x="1102517" y="3567964"/>
                      <a:pt x="1094179" y="3567566"/>
                    </a:cubicBezTo>
                    <a:cubicBezTo>
                      <a:pt x="1027548" y="3564029"/>
                      <a:pt x="967064" y="3547281"/>
                      <a:pt x="922719" y="3516472"/>
                    </a:cubicBezTo>
                    <a:cubicBezTo>
                      <a:pt x="908178" y="3506414"/>
                      <a:pt x="892942" y="3497984"/>
                      <a:pt x="877028" y="3490955"/>
                    </a:cubicBezTo>
                    <a:lnTo>
                      <a:pt x="850533" y="3481837"/>
                    </a:lnTo>
                    <a:lnTo>
                      <a:pt x="852113" y="3461170"/>
                    </a:lnTo>
                    <a:cubicBezTo>
                      <a:pt x="854391" y="3434500"/>
                      <a:pt x="848474" y="3414331"/>
                      <a:pt x="831383" y="3399179"/>
                    </a:cubicBezTo>
                    <a:cubicBezTo>
                      <a:pt x="801767" y="3373388"/>
                      <a:pt x="773654" y="3344957"/>
                      <a:pt x="743141" y="3320580"/>
                    </a:cubicBezTo>
                    <a:cubicBezTo>
                      <a:pt x="722236" y="3303685"/>
                      <a:pt x="714543" y="3281842"/>
                      <a:pt x="713221" y="3251241"/>
                    </a:cubicBezTo>
                    <a:cubicBezTo>
                      <a:pt x="712555" y="3234106"/>
                      <a:pt x="704768" y="3217029"/>
                      <a:pt x="697098" y="3202528"/>
                    </a:cubicBezTo>
                    <a:cubicBezTo>
                      <a:pt x="687845" y="3184997"/>
                      <a:pt x="672212" y="3172554"/>
                      <a:pt x="664820" y="3154190"/>
                    </a:cubicBezTo>
                    <a:cubicBezTo>
                      <a:pt x="646169" y="3109209"/>
                      <a:pt x="616744" y="3087991"/>
                      <a:pt x="572501" y="3087312"/>
                    </a:cubicBezTo>
                    <a:cubicBezTo>
                      <a:pt x="533259" y="3086763"/>
                      <a:pt x="493731" y="3044085"/>
                      <a:pt x="497703" y="3005243"/>
                    </a:cubicBezTo>
                    <a:cubicBezTo>
                      <a:pt x="502030" y="2962279"/>
                      <a:pt x="490540" y="2928257"/>
                      <a:pt x="476984" y="2892751"/>
                    </a:cubicBezTo>
                    <a:cubicBezTo>
                      <a:pt x="469363" y="2872905"/>
                      <a:pt x="465404" y="2847135"/>
                      <a:pt x="468947" y="2824527"/>
                    </a:cubicBezTo>
                    <a:cubicBezTo>
                      <a:pt x="482188" y="2738605"/>
                      <a:pt x="520979" y="2665650"/>
                      <a:pt x="569138" y="2595026"/>
                    </a:cubicBezTo>
                    <a:cubicBezTo>
                      <a:pt x="600577" y="2548865"/>
                      <a:pt x="622260" y="2493483"/>
                      <a:pt x="645397" y="2440808"/>
                    </a:cubicBezTo>
                    <a:cubicBezTo>
                      <a:pt x="652529" y="2424387"/>
                      <a:pt x="655029" y="2401457"/>
                      <a:pt x="651820" y="2384384"/>
                    </a:cubicBezTo>
                    <a:cubicBezTo>
                      <a:pt x="640949" y="2324596"/>
                      <a:pt x="629163" y="2264805"/>
                      <a:pt x="612994" y="2207332"/>
                    </a:cubicBezTo>
                    <a:cubicBezTo>
                      <a:pt x="597678" y="2153787"/>
                      <a:pt x="601053" y="2099808"/>
                      <a:pt x="620894" y="2046679"/>
                    </a:cubicBezTo>
                    <a:cubicBezTo>
                      <a:pt x="635367" y="2007977"/>
                      <a:pt x="641110" y="1970814"/>
                      <a:pt x="644614" y="1931265"/>
                    </a:cubicBezTo>
                    <a:cubicBezTo>
                      <a:pt x="647465" y="1898285"/>
                      <a:pt x="653360" y="1862859"/>
                      <a:pt x="665994" y="1832337"/>
                    </a:cubicBezTo>
                    <a:cubicBezTo>
                      <a:pt x="683779" y="1789578"/>
                      <a:pt x="688928" y="1751381"/>
                      <a:pt x="678276" y="1709437"/>
                    </a:cubicBezTo>
                    <a:cubicBezTo>
                      <a:pt x="672576" y="1687079"/>
                      <a:pt x="673987" y="1660990"/>
                      <a:pt x="672955" y="1636123"/>
                    </a:cubicBezTo>
                    <a:cubicBezTo>
                      <a:pt x="671272" y="1597795"/>
                      <a:pt x="671867" y="1558758"/>
                      <a:pt x="668480" y="1520749"/>
                    </a:cubicBezTo>
                    <a:cubicBezTo>
                      <a:pt x="665050" y="1479903"/>
                      <a:pt x="655019" y="1440408"/>
                      <a:pt x="653920" y="1399437"/>
                    </a:cubicBezTo>
                    <a:cubicBezTo>
                      <a:pt x="652652" y="1355309"/>
                      <a:pt x="639893" y="1323154"/>
                      <a:pt x="612686" y="1296979"/>
                    </a:cubicBezTo>
                    <a:cubicBezTo>
                      <a:pt x="595576" y="1280408"/>
                      <a:pt x="578401" y="1259588"/>
                      <a:pt x="570220" y="1235618"/>
                    </a:cubicBezTo>
                    <a:cubicBezTo>
                      <a:pt x="553631" y="1186194"/>
                      <a:pt x="545669" y="1131821"/>
                      <a:pt x="529736" y="1081752"/>
                    </a:cubicBezTo>
                    <a:cubicBezTo>
                      <a:pt x="507466" y="1011390"/>
                      <a:pt x="481332" y="944631"/>
                      <a:pt x="414305" y="918292"/>
                    </a:cubicBezTo>
                    <a:cubicBezTo>
                      <a:pt x="377314" y="903769"/>
                      <a:pt x="368843" y="874065"/>
                      <a:pt x="373924" y="825689"/>
                    </a:cubicBezTo>
                    <a:cubicBezTo>
                      <a:pt x="375689" y="809590"/>
                      <a:pt x="376722" y="786203"/>
                      <a:pt x="368949" y="778726"/>
                    </a:cubicBezTo>
                    <a:cubicBezTo>
                      <a:pt x="345838" y="756354"/>
                      <a:pt x="349308" y="725824"/>
                      <a:pt x="347020" y="694643"/>
                    </a:cubicBezTo>
                    <a:cubicBezTo>
                      <a:pt x="345704" y="675894"/>
                      <a:pt x="339306" y="651346"/>
                      <a:pt x="327478" y="642898"/>
                    </a:cubicBezTo>
                    <a:cubicBezTo>
                      <a:pt x="279698" y="608395"/>
                      <a:pt x="263590" y="549247"/>
                      <a:pt x="243468" y="491960"/>
                    </a:cubicBezTo>
                    <a:cubicBezTo>
                      <a:pt x="237433" y="475142"/>
                      <a:pt x="230250" y="456843"/>
                      <a:pt x="218930" y="446010"/>
                    </a:cubicBezTo>
                    <a:cubicBezTo>
                      <a:pt x="194433" y="422927"/>
                      <a:pt x="180036" y="395344"/>
                      <a:pt x="180614" y="354892"/>
                    </a:cubicBezTo>
                    <a:cubicBezTo>
                      <a:pt x="180923" y="342010"/>
                      <a:pt x="176523" y="328798"/>
                      <a:pt x="171988" y="317521"/>
                    </a:cubicBezTo>
                    <a:cubicBezTo>
                      <a:pt x="162052" y="293291"/>
                      <a:pt x="148442" y="271315"/>
                      <a:pt x="139875" y="246378"/>
                    </a:cubicBezTo>
                    <a:cubicBezTo>
                      <a:pt x="117577" y="182780"/>
                      <a:pt x="95749" y="119890"/>
                      <a:pt x="51499" y="73211"/>
                    </a:cubicBezTo>
                    <a:cubicBezTo>
                      <a:pt x="40691" y="61834"/>
                      <a:pt x="29467" y="49763"/>
                      <a:pt x="19690" y="3662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457200">
                  <a:defRPr/>
                </a:pPr>
                <a:endParaRPr lang="en-US">
                  <a:solidFill>
                    <a:prstClr val="white"/>
                  </a:solidFill>
                  <a:latin typeface="Calibri" panose="020F0502020204030204"/>
                </a:endParaRPr>
              </a:p>
            </p:txBody>
          </p:sp>
        </p:grpSp>
      </p:grpSp>
      <p:pic>
        <p:nvPicPr>
          <p:cNvPr id="7" name="Picture 6">
            <a:extLst>
              <a:ext uri="{FF2B5EF4-FFF2-40B4-BE49-F238E27FC236}">
                <a16:creationId xmlns:a16="http://schemas.microsoft.com/office/drawing/2014/main" id="{647204F7-D796-CFE2-60D6-9BC890C1ADB2}"/>
              </a:ext>
            </a:extLst>
          </p:cNvPr>
          <p:cNvPicPr>
            <a:picLocks noChangeAspect="1"/>
          </p:cNvPicPr>
          <p:nvPr/>
        </p:nvPicPr>
        <p:blipFill>
          <a:blip r:embed="rId5"/>
          <a:srcRect/>
          <a:stretch/>
        </p:blipFill>
        <p:spPr>
          <a:xfrm>
            <a:off x="7231368" y="279743"/>
            <a:ext cx="4942902" cy="5447957"/>
          </a:xfrm>
          <a:prstGeom prst="rect">
            <a:avLst/>
          </a:prstGeom>
        </p:spPr>
      </p:pic>
    </p:spTree>
    <p:extLst>
      <p:ext uri="{BB962C8B-B14F-4D97-AF65-F5344CB8AC3E}">
        <p14:creationId xmlns:p14="http://schemas.microsoft.com/office/powerpoint/2010/main" val="2333833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2EAC-BEBF-5D60-9547-85EE459A2C2E}"/>
              </a:ext>
            </a:extLst>
          </p:cNvPr>
          <p:cNvSpPr>
            <a:spLocks noGrp="1"/>
          </p:cNvSpPr>
          <p:nvPr>
            <p:ph type="title"/>
          </p:nvPr>
        </p:nvSpPr>
        <p:spPr>
          <a:blipFill>
            <a:blip r:embed="rId2"/>
            <a:tile tx="0" ty="0" sx="100000" sy="100000" flip="none" algn="tl"/>
          </a:blipFill>
        </p:spPr>
        <p:txBody>
          <a:bodyPr/>
          <a:lstStyle/>
          <a:p>
            <a:pPr algn="ctr"/>
            <a:r>
              <a:rPr lang="en-US" dirty="0">
                <a:solidFill>
                  <a:prstClr val="black"/>
                </a:solidFill>
                <a:latin typeface="Amasis MT Pro Black" panose="02040A04050005020304" pitchFamily="18" charset="0"/>
              </a:rPr>
              <a:t>Tools for Literary Analysis</a:t>
            </a:r>
            <a:endParaRPr lang="en-US" dirty="0"/>
          </a:p>
        </p:txBody>
      </p:sp>
      <p:pic>
        <p:nvPicPr>
          <p:cNvPr id="5" name="Content Placeholder 4">
            <a:extLst>
              <a:ext uri="{FF2B5EF4-FFF2-40B4-BE49-F238E27FC236}">
                <a16:creationId xmlns:a16="http://schemas.microsoft.com/office/drawing/2014/main" id="{76BFA2EA-E6E1-6AF1-0B02-B5E683333ED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716646" y="1861464"/>
            <a:ext cx="2844337" cy="4351338"/>
          </a:xfrm>
        </p:spPr>
      </p:pic>
      <p:pic>
        <p:nvPicPr>
          <p:cNvPr id="7" name="Picture 6">
            <a:extLst>
              <a:ext uri="{FF2B5EF4-FFF2-40B4-BE49-F238E27FC236}">
                <a16:creationId xmlns:a16="http://schemas.microsoft.com/office/drawing/2014/main" id="{78C6F8A3-06F9-72C1-518B-40B02B6D10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36384" y="1861465"/>
            <a:ext cx="2794637" cy="4351338"/>
          </a:xfrm>
          <a:prstGeom prst="rect">
            <a:avLst/>
          </a:prstGeom>
        </p:spPr>
      </p:pic>
      <p:pic>
        <p:nvPicPr>
          <p:cNvPr id="9" name="Picture 8">
            <a:extLst>
              <a:ext uri="{FF2B5EF4-FFF2-40B4-BE49-F238E27FC236}">
                <a16:creationId xmlns:a16="http://schemas.microsoft.com/office/drawing/2014/main" id="{3C453BB3-AC26-4A87-F9EB-3975396427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93945" y="1861464"/>
            <a:ext cx="2794637" cy="4351338"/>
          </a:xfrm>
          <a:prstGeom prst="rect">
            <a:avLst/>
          </a:prstGeom>
        </p:spPr>
      </p:pic>
    </p:spTree>
    <p:extLst>
      <p:ext uri="{BB962C8B-B14F-4D97-AF65-F5344CB8AC3E}">
        <p14:creationId xmlns:p14="http://schemas.microsoft.com/office/powerpoint/2010/main" val="3838128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2EAC-BEBF-5D60-9547-85EE459A2C2E}"/>
              </a:ext>
            </a:extLst>
          </p:cNvPr>
          <p:cNvSpPr>
            <a:spLocks noGrp="1"/>
          </p:cNvSpPr>
          <p:nvPr>
            <p:ph type="title"/>
          </p:nvPr>
        </p:nvSpPr>
        <p:spPr>
          <a:blipFill>
            <a:blip r:embed="rId2"/>
            <a:tile tx="0" ty="0" sx="100000" sy="100000" flip="none" algn="tl"/>
          </a:blipFill>
        </p:spPr>
        <p:txBody>
          <a:bodyPr/>
          <a:lstStyle/>
          <a:p>
            <a:pPr algn="ctr"/>
            <a:r>
              <a:rPr lang="en-US" dirty="0">
                <a:solidFill>
                  <a:prstClr val="black"/>
                </a:solidFill>
                <a:latin typeface="Amasis MT Pro Black" panose="02040A04050005020304" pitchFamily="18" charset="0"/>
              </a:rPr>
              <a:t>Tools for Literary Analysis</a:t>
            </a:r>
            <a:endParaRPr lang="en-US" dirty="0"/>
          </a:p>
        </p:txBody>
      </p:sp>
      <p:pic>
        <p:nvPicPr>
          <p:cNvPr id="5" name="Content Placeholder 4">
            <a:extLst>
              <a:ext uri="{FF2B5EF4-FFF2-40B4-BE49-F238E27FC236}">
                <a16:creationId xmlns:a16="http://schemas.microsoft.com/office/drawing/2014/main" id="{76BFA2EA-E6E1-6AF1-0B02-B5E683333ED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716646" y="1861464"/>
            <a:ext cx="2844337" cy="4351338"/>
          </a:xfrm>
        </p:spPr>
      </p:pic>
      <p:pic>
        <p:nvPicPr>
          <p:cNvPr id="7" name="Picture 6">
            <a:extLst>
              <a:ext uri="{FF2B5EF4-FFF2-40B4-BE49-F238E27FC236}">
                <a16:creationId xmlns:a16="http://schemas.microsoft.com/office/drawing/2014/main" id="{78C6F8A3-06F9-72C1-518B-40B02B6D10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64242" y="1861464"/>
            <a:ext cx="2738921" cy="4351338"/>
          </a:xfrm>
          <a:prstGeom prst="rect">
            <a:avLst/>
          </a:prstGeom>
        </p:spPr>
      </p:pic>
      <p:pic>
        <p:nvPicPr>
          <p:cNvPr id="9" name="Picture 8">
            <a:extLst>
              <a:ext uri="{FF2B5EF4-FFF2-40B4-BE49-F238E27FC236}">
                <a16:creationId xmlns:a16="http://schemas.microsoft.com/office/drawing/2014/main" id="{3C453BB3-AC26-4A87-F9EB-3975396427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70417" y="1861465"/>
            <a:ext cx="2794637" cy="4351338"/>
          </a:xfrm>
          <a:prstGeom prst="rect">
            <a:avLst/>
          </a:prstGeom>
        </p:spPr>
      </p:pic>
    </p:spTree>
    <p:extLst>
      <p:ext uri="{BB962C8B-B14F-4D97-AF65-F5344CB8AC3E}">
        <p14:creationId xmlns:p14="http://schemas.microsoft.com/office/powerpoint/2010/main" val="1713221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2EAC-BEBF-5D60-9547-85EE459A2C2E}"/>
              </a:ext>
            </a:extLst>
          </p:cNvPr>
          <p:cNvSpPr>
            <a:spLocks noGrp="1"/>
          </p:cNvSpPr>
          <p:nvPr>
            <p:ph type="title"/>
          </p:nvPr>
        </p:nvSpPr>
        <p:spPr>
          <a:blipFill>
            <a:blip r:embed="rId2"/>
            <a:tile tx="0" ty="0" sx="100000" sy="100000" flip="none" algn="tl"/>
          </a:blipFill>
        </p:spPr>
        <p:txBody>
          <a:bodyPr/>
          <a:lstStyle/>
          <a:p>
            <a:pPr algn="ctr"/>
            <a:r>
              <a:rPr lang="en-US" dirty="0">
                <a:solidFill>
                  <a:prstClr val="black"/>
                </a:solidFill>
                <a:latin typeface="Amasis MT Pro Black" panose="02040A04050005020304" pitchFamily="18" charset="0"/>
              </a:rPr>
              <a:t>Tools for Literary Analysis</a:t>
            </a:r>
            <a:endParaRPr lang="en-US" dirty="0"/>
          </a:p>
        </p:txBody>
      </p:sp>
      <p:pic>
        <p:nvPicPr>
          <p:cNvPr id="5" name="Content Placeholder 4">
            <a:extLst>
              <a:ext uri="{FF2B5EF4-FFF2-40B4-BE49-F238E27FC236}">
                <a16:creationId xmlns:a16="http://schemas.microsoft.com/office/drawing/2014/main" id="{76BFA2EA-E6E1-6AF1-0B02-B5E683333ED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716646" y="1861464"/>
            <a:ext cx="2844337" cy="4351338"/>
          </a:xfrm>
        </p:spPr>
      </p:pic>
      <p:pic>
        <p:nvPicPr>
          <p:cNvPr id="7" name="Picture 6">
            <a:extLst>
              <a:ext uri="{FF2B5EF4-FFF2-40B4-BE49-F238E27FC236}">
                <a16:creationId xmlns:a16="http://schemas.microsoft.com/office/drawing/2014/main" id="{78C6F8A3-06F9-72C1-518B-40B02B6D10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672928" y="1861464"/>
            <a:ext cx="2930235" cy="4351338"/>
          </a:xfrm>
          <a:prstGeom prst="rect">
            <a:avLst/>
          </a:prstGeom>
        </p:spPr>
      </p:pic>
      <p:pic>
        <p:nvPicPr>
          <p:cNvPr id="9" name="Picture 8">
            <a:extLst>
              <a:ext uri="{FF2B5EF4-FFF2-40B4-BE49-F238E27FC236}">
                <a16:creationId xmlns:a16="http://schemas.microsoft.com/office/drawing/2014/main" id="{3C453BB3-AC26-4A87-F9EB-3975396427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70417" y="1861465"/>
            <a:ext cx="2794637" cy="4351338"/>
          </a:xfrm>
          <a:prstGeom prst="rect">
            <a:avLst/>
          </a:prstGeom>
        </p:spPr>
      </p:pic>
    </p:spTree>
    <p:extLst>
      <p:ext uri="{BB962C8B-B14F-4D97-AF65-F5344CB8AC3E}">
        <p14:creationId xmlns:p14="http://schemas.microsoft.com/office/powerpoint/2010/main" val="3081174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2EAC-BEBF-5D60-9547-85EE459A2C2E}"/>
              </a:ext>
            </a:extLst>
          </p:cNvPr>
          <p:cNvSpPr>
            <a:spLocks noGrp="1"/>
          </p:cNvSpPr>
          <p:nvPr>
            <p:ph type="title"/>
          </p:nvPr>
        </p:nvSpPr>
        <p:spPr>
          <a:blipFill>
            <a:blip r:embed="rId2"/>
            <a:tile tx="0" ty="0" sx="100000" sy="100000" flip="none" algn="tl"/>
          </a:blipFill>
        </p:spPr>
        <p:txBody>
          <a:bodyPr/>
          <a:lstStyle/>
          <a:p>
            <a:pPr algn="ctr"/>
            <a:r>
              <a:rPr lang="en-US" dirty="0">
                <a:solidFill>
                  <a:prstClr val="black"/>
                </a:solidFill>
                <a:latin typeface="Amasis MT Pro Black" panose="02040A04050005020304" pitchFamily="18" charset="0"/>
              </a:rPr>
              <a:t>Tools for Literary Analysis</a:t>
            </a:r>
            <a:endParaRPr lang="en-US" dirty="0"/>
          </a:p>
        </p:txBody>
      </p:sp>
      <p:pic>
        <p:nvPicPr>
          <p:cNvPr id="5" name="Content Placeholder 4">
            <a:extLst>
              <a:ext uri="{FF2B5EF4-FFF2-40B4-BE49-F238E27FC236}">
                <a16:creationId xmlns:a16="http://schemas.microsoft.com/office/drawing/2014/main" id="{76BFA2EA-E6E1-6AF1-0B02-B5E683333ED0}"/>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716646" y="1861464"/>
            <a:ext cx="2844337" cy="4351338"/>
          </a:xfrm>
        </p:spPr>
      </p:pic>
      <p:pic>
        <p:nvPicPr>
          <p:cNvPr id="7" name="Picture 6">
            <a:extLst>
              <a:ext uri="{FF2B5EF4-FFF2-40B4-BE49-F238E27FC236}">
                <a16:creationId xmlns:a16="http://schemas.microsoft.com/office/drawing/2014/main" id="{78C6F8A3-06F9-72C1-518B-40B02B6D108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730925" y="1861464"/>
            <a:ext cx="2814241" cy="4351338"/>
          </a:xfrm>
          <a:prstGeom prst="rect">
            <a:avLst/>
          </a:prstGeom>
        </p:spPr>
      </p:pic>
      <p:pic>
        <p:nvPicPr>
          <p:cNvPr id="9" name="Picture 8">
            <a:extLst>
              <a:ext uri="{FF2B5EF4-FFF2-40B4-BE49-F238E27FC236}">
                <a16:creationId xmlns:a16="http://schemas.microsoft.com/office/drawing/2014/main" id="{3C453BB3-AC26-4A87-F9EB-3975396427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70417" y="1876622"/>
            <a:ext cx="2794637" cy="4321025"/>
          </a:xfrm>
          <a:prstGeom prst="rect">
            <a:avLst/>
          </a:prstGeom>
        </p:spPr>
      </p:pic>
    </p:spTree>
    <p:extLst>
      <p:ext uri="{BB962C8B-B14F-4D97-AF65-F5344CB8AC3E}">
        <p14:creationId xmlns:p14="http://schemas.microsoft.com/office/powerpoint/2010/main" val="15097909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9B887-EAD2-4B63-B8C3-F522ACE7EF69}"/>
            </a:ext>
          </a:extLst>
        </p:cNvPr>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2C171CBB-8CBC-4B61-02C9-CD799EE6C34A}"/>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C7C0591B-3E3E-C98E-6B40-BA0CD0491A8A}"/>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9096735C-9903-4B00-604B-22E7FA488591}"/>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3832983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a:extLst>
            <a:ext uri="{FF2B5EF4-FFF2-40B4-BE49-F238E27FC236}">
              <a16:creationId xmlns:a16="http://schemas.microsoft.com/office/drawing/2014/main" id="{0CEE387C-C52D-2AA2-35FC-59F1CE735F49}"/>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4777C9-4BB8-7589-7FF5-37BF7B3EA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6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10" name="Freeform: Shape 9">
            <a:extLst>
              <a:ext uri="{FF2B5EF4-FFF2-40B4-BE49-F238E27FC236}">
                <a16:creationId xmlns:a16="http://schemas.microsoft.com/office/drawing/2014/main" id="{9642D1A6-57F5-87D2-D8A6-179440F936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E629C93C-5356-AA2F-72E7-30BC54FEAC9D}"/>
              </a:ext>
            </a:extLst>
          </p:cNvPr>
          <p:cNvSpPr>
            <a:spLocks noGrp="1"/>
          </p:cNvSpPr>
          <p:nvPr>
            <p:ph type="title"/>
          </p:nvPr>
        </p:nvSpPr>
        <p:spPr>
          <a:xfrm>
            <a:off x="0" y="1198418"/>
            <a:ext cx="2915425" cy="4461163"/>
          </a:xfrm>
          <a:solidFill>
            <a:schemeClr val="tx1"/>
          </a:solidFill>
        </p:spPr>
        <p:txBody>
          <a:bodyPr>
            <a:normAutofit/>
          </a:bodyPr>
          <a:lstStyle/>
          <a:p>
            <a:pPr algn="ctr"/>
            <a:r>
              <a:rPr lang="en-US" dirty="0">
                <a:solidFill>
                  <a:srgbClr val="FFFFFF"/>
                </a:solidFill>
                <a:latin typeface="Bernard MT Condensed" panose="02050806060905020404" pitchFamily="18" charset="0"/>
              </a:rPr>
              <a:t>Theological Analysis</a:t>
            </a:r>
          </a:p>
        </p:txBody>
      </p:sp>
      <p:sp>
        <p:nvSpPr>
          <p:cNvPr id="12" name="Arc 11">
            <a:extLst>
              <a:ext uri="{FF2B5EF4-FFF2-40B4-BE49-F238E27FC236}">
                <a16:creationId xmlns:a16="http://schemas.microsoft.com/office/drawing/2014/main" id="{66CFFC44-E65F-B595-A9AA-9D9DA1A941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186802" y="2455480"/>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en-US" dirty="0">
              <a:solidFill>
                <a:prstClr val="black"/>
              </a:solidFill>
              <a:latin typeface="Calibri" panose="020F0502020204030204"/>
            </a:endParaRPr>
          </a:p>
        </p:txBody>
      </p:sp>
      <p:sp>
        <p:nvSpPr>
          <p:cNvPr id="4" name="Rectangle 3">
            <a:extLst>
              <a:ext uri="{FF2B5EF4-FFF2-40B4-BE49-F238E27FC236}">
                <a16:creationId xmlns:a16="http://schemas.microsoft.com/office/drawing/2014/main" id="{6D036E26-4BF9-7E19-D16B-E174DF80F79A}"/>
              </a:ext>
            </a:extLst>
          </p:cNvPr>
          <p:cNvSpPr/>
          <p:nvPr/>
        </p:nvSpPr>
        <p:spPr>
          <a:xfrm>
            <a:off x="936772" y="160816"/>
            <a:ext cx="10607528" cy="646331"/>
          </a:xfrm>
          <a:prstGeom prst="rect">
            <a:avLst/>
          </a:prstGeom>
          <a:solidFill>
            <a:schemeClr val="tx1"/>
          </a:solidFill>
        </p:spPr>
        <p:txBody>
          <a:bodyPr wrap="square" lIns="91440" tIns="45720" rIns="91440" bIns="45720">
            <a:spAutoFit/>
          </a:bodyPr>
          <a:lstStyle/>
          <a:p>
            <a:pPr algn="ctr" defTabSz="457200"/>
            <a:r>
              <a:rPr lang="en-US" sz="3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latin typeface="ADLaM Display" panose="02010000000000000000" pitchFamily="2" charset="0"/>
                <a:ea typeface="ADLaM Display" panose="02010000000000000000" pitchFamily="2" charset="0"/>
                <a:cs typeface="ADLaM Display" panose="02010000000000000000" pitchFamily="2" charset="0"/>
              </a:rPr>
              <a:t>Reading the Bible Theologically</a:t>
            </a:r>
          </a:p>
        </p:txBody>
      </p:sp>
      <p:sp>
        <p:nvSpPr>
          <p:cNvPr id="6" name="Content Placeholder 5">
            <a:extLst>
              <a:ext uri="{FF2B5EF4-FFF2-40B4-BE49-F238E27FC236}">
                <a16:creationId xmlns:a16="http://schemas.microsoft.com/office/drawing/2014/main" id="{C37FFA04-9E48-0CA0-8C73-AC2B19108B30}"/>
              </a:ext>
            </a:extLst>
          </p:cNvPr>
          <p:cNvSpPr>
            <a:spLocks noGrp="1"/>
          </p:cNvSpPr>
          <p:nvPr>
            <p:ph idx="1"/>
          </p:nvPr>
        </p:nvSpPr>
        <p:spPr>
          <a:xfrm>
            <a:off x="3086100" y="967964"/>
            <a:ext cx="8884758" cy="5890038"/>
          </a:xfrm>
        </p:spPr>
        <p:txBody>
          <a:bodyPr>
            <a:normAutofit/>
          </a:bodyPr>
          <a:lstStyle/>
          <a:p>
            <a:pPr marL="0" indent="0" algn="ctr" fontAlgn="base">
              <a:buNone/>
              <a:defRPr/>
            </a:pPr>
            <a:r>
              <a:rPr lang="en-US" sz="3600" b="1" dirty="0">
                <a:solidFill>
                  <a:srgbClr val="161616"/>
                </a:solidFill>
                <a:latin typeface="Bernard MT Condensed" panose="02050806060905020404" pitchFamily="18" charset="0"/>
              </a:rPr>
              <a:t>Reading the Bible Theologically</a:t>
            </a:r>
          </a:p>
          <a:p>
            <a:pPr marL="0" indent="0" algn="ctr" fontAlgn="base">
              <a:buNone/>
              <a:defRPr/>
            </a:pPr>
            <a:r>
              <a:rPr lang="en-US" sz="3600" dirty="0">
                <a:latin typeface="Segoe UI Variable Small Semibol" pitchFamily="2" charset="0"/>
              </a:rPr>
              <a:t>To read the Bible “theologically” means to read the Bible “with a focus on God”: his being, his character, his words and works, his purpose, presence, power, promises, and precepts. The Bible can be read from different standpoints and with different centers of interest, but theological analysis requires reasoning about God.</a:t>
            </a:r>
          </a:p>
          <a:p>
            <a:endParaRPr lang="en-US" dirty="0"/>
          </a:p>
        </p:txBody>
      </p:sp>
    </p:spTree>
    <p:extLst>
      <p:ext uri="{BB962C8B-B14F-4D97-AF65-F5344CB8AC3E}">
        <p14:creationId xmlns:p14="http://schemas.microsoft.com/office/powerpoint/2010/main" val="20679971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6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7CCBCFE5-D9B1-29E0-5FE3-A043A7BC1E8F}"/>
              </a:ext>
            </a:extLst>
          </p:cNvPr>
          <p:cNvSpPr>
            <a:spLocks noGrp="1"/>
          </p:cNvSpPr>
          <p:nvPr>
            <p:ph type="title"/>
          </p:nvPr>
        </p:nvSpPr>
        <p:spPr>
          <a:xfrm>
            <a:off x="1524001" y="1198419"/>
            <a:ext cx="2915425" cy="4461163"/>
          </a:xfrm>
          <a:solidFill>
            <a:schemeClr val="tx1"/>
          </a:solidFill>
        </p:spPr>
        <p:txBody>
          <a:bodyPr>
            <a:normAutofit/>
          </a:bodyPr>
          <a:lstStyle/>
          <a:p>
            <a:pPr algn="ctr"/>
            <a:r>
              <a:rPr lang="en-US" dirty="0">
                <a:solidFill>
                  <a:srgbClr val="FFFFFF"/>
                </a:solidFill>
                <a:latin typeface="Bernard MT Condensed" panose="02050806060905020404" pitchFamily="18" charset="0"/>
              </a:rPr>
              <a:t>Theological Analysis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186802" y="2455480"/>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defTabSz="457200"/>
            <a:endParaRPr lang="en-US" dirty="0">
              <a:solidFill>
                <a:prstClr val="black"/>
              </a:solidFill>
              <a:latin typeface="Calibri" panose="020F0502020204030204"/>
            </a:endParaRPr>
          </a:p>
        </p:txBody>
      </p:sp>
      <p:sp>
        <p:nvSpPr>
          <p:cNvPr id="3" name="Content Placeholder 2">
            <a:extLst>
              <a:ext uri="{FF2B5EF4-FFF2-40B4-BE49-F238E27FC236}">
                <a16:creationId xmlns:a16="http://schemas.microsoft.com/office/drawing/2014/main" id="{A33639FD-B3D5-4AB5-708C-63CD8AA9DE62}"/>
              </a:ext>
            </a:extLst>
          </p:cNvPr>
          <p:cNvSpPr>
            <a:spLocks noGrp="1"/>
          </p:cNvSpPr>
          <p:nvPr>
            <p:ph idx="1"/>
          </p:nvPr>
        </p:nvSpPr>
        <p:spPr>
          <a:xfrm>
            <a:off x="4439426" y="1023730"/>
            <a:ext cx="6171424" cy="5756338"/>
          </a:xfrm>
        </p:spPr>
        <p:txBody>
          <a:bodyPr anchor="ctr">
            <a:normAutofit/>
          </a:bodyPr>
          <a:lstStyle/>
          <a:p>
            <a:pPr marL="0" indent="0">
              <a:lnSpc>
                <a:spcPct val="115000"/>
              </a:lnSpc>
              <a:spcBef>
                <a:spcPts val="0"/>
              </a:spcBef>
              <a:buNone/>
            </a:pPr>
            <a:r>
              <a:rPr lang="en-US" sz="3600" b="1" dirty="0">
                <a:solidFill>
                  <a:srgbClr val="000000"/>
                </a:solidFill>
                <a:highlight>
                  <a:srgbClr val="D3D3D3"/>
                </a:highlight>
                <a:latin typeface="Copperplate Gothic Bold" panose="020E0705020206020404" pitchFamily="34" charset="0"/>
                <a:ea typeface="Times New Roman" panose="02020603050405020304" pitchFamily="18" charset="0"/>
                <a:cs typeface="Times New Roman" panose="02020603050405020304" pitchFamily="18" charset="0"/>
              </a:rPr>
              <a:t>Theological Analysis Questions</a:t>
            </a:r>
            <a:r>
              <a:rPr lang="en-US" sz="3600" b="1" dirty="0">
                <a:solidFill>
                  <a:srgbClr val="000000"/>
                </a:solidFill>
                <a:latin typeface="Copperplate Gothic Bold" panose="020E0705020206020404" pitchFamily="34" charset="0"/>
                <a:ea typeface="Times New Roman" panose="02020603050405020304" pitchFamily="18" charset="0"/>
                <a:cs typeface="Times New Roman" panose="02020603050405020304" pitchFamily="18" charset="0"/>
              </a:rPr>
              <a:t> </a:t>
            </a:r>
            <a:r>
              <a:rPr lang="en-US" sz="3600" b="1" dirty="0">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a:t>
            </a:r>
            <a:r>
              <a:rPr lang="en-US" sz="3600" b="1" dirty="0">
                <a:ln>
                  <a:solidFill>
                    <a:srgbClr val="FFC000"/>
                  </a:solidFill>
                </a:ln>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Theological</a:t>
            </a:r>
            <a:r>
              <a:rPr lang="en-US" sz="3600" b="1" dirty="0">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a:t>
            </a:r>
            <a:endParaRPr lang="en-US" sz="3600" dirty="0">
              <a:latin typeface="Bernard MT Condensed" panose="02050806060905020404" pitchFamily="18" charset="0"/>
              <a:ea typeface="Calibri" panose="020F0502020204030204" pitchFamily="34" charset="0"/>
              <a:cs typeface="Times New Roman" panose="02020603050405020304" pitchFamily="18" charset="0"/>
            </a:endParaRPr>
          </a:p>
          <a:p>
            <a:pPr marL="742950" lvl="1" indent="-285750">
              <a:lnSpc>
                <a:spcPct val="115000"/>
              </a:lnSpc>
              <a:spcBef>
                <a:spcPts val="0"/>
              </a:spcBef>
              <a:buFont typeface="Courier New" panose="02070309020205020404" pitchFamily="49" charset="0"/>
              <a:buChar char="o"/>
            </a:pPr>
            <a:r>
              <a:rPr lang="en-US" sz="36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did the author/audience know about God?</a:t>
            </a:r>
            <a:endParaRPr lang="en-US" sz="3600" dirty="0">
              <a:latin typeface="Aharoni" panose="02010803020104030203" pitchFamily="2" charset="-79"/>
              <a:ea typeface="Calibri" panose="020F0502020204030204" pitchFamily="34" charset="0"/>
              <a:cs typeface="Aharoni" panose="02010803020104030203" pitchFamily="2" charset="-79"/>
            </a:endParaRPr>
          </a:p>
          <a:p>
            <a:pPr marL="742950" lvl="1" indent="-285750">
              <a:lnSpc>
                <a:spcPct val="115000"/>
              </a:lnSpc>
              <a:spcBef>
                <a:spcPts val="0"/>
              </a:spcBef>
              <a:buFont typeface="Courier New" panose="02070309020205020404" pitchFamily="49" charset="0"/>
              <a:buChar char="o"/>
            </a:pPr>
            <a:r>
              <a:rPr lang="en-US" sz="36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did the author/audience know about Jesus Christ?</a:t>
            </a:r>
            <a:endParaRPr lang="en-US" sz="3600" dirty="0">
              <a:latin typeface="Aharoni" panose="02010803020104030203" pitchFamily="2" charset="-79"/>
              <a:ea typeface="Calibri" panose="020F0502020204030204" pitchFamily="34" charset="0"/>
              <a:cs typeface="Aharoni" panose="02010803020104030203" pitchFamily="2" charset="-79"/>
            </a:endParaRPr>
          </a:p>
          <a:p>
            <a:endParaRPr lang="en-US" dirty="0"/>
          </a:p>
        </p:txBody>
      </p:sp>
      <p:sp>
        <p:nvSpPr>
          <p:cNvPr id="4" name="Rectangle 3">
            <a:extLst>
              <a:ext uri="{FF2B5EF4-FFF2-40B4-BE49-F238E27FC236}">
                <a16:creationId xmlns:a16="http://schemas.microsoft.com/office/drawing/2014/main" id="{EF1C26FD-6738-DD1A-0F8F-9489632086FD}"/>
              </a:ext>
            </a:extLst>
          </p:cNvPr>
          <p:cNvSpPr/>
          <p:nvPr/>
        </p:nvSpPr>
        <p:spPr>
          <a:xfrm>
            <a:off x="2279176" y="258244"/>
            <a:ext cx="7970201" cy="646331"/>
          </a:xfrm>
          <a:prstGeom prst="rect">
            <a:avLst/>
          </a:prstGeom>
          <a:solidFill>
            <a:schemeClr val="tx1"/>
          </a:solidFill>
        </p:spPr>
        <p:txBody>
          <a:bodyPr wrap="square" lIns="91440" tIns="45720" rIns="91440" bIns="45720">
            <a:spAutoFit/>
          </a:bodyPr>
          <a:lstStyle/>
          <a:p>
            <a:pPr algn="ctr" defTabSz="457200"/>
            <a:r>
              <a:rPr lang="en-US" sz="3600" b="1"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latin typeface="ADLaM Display" panose="02010000000000000000" pitchFamily="2" charset="0"/>
                <a:ea typeface="ADLaM Display" panose="02010000000000000000" pitchFamily="2" charset="0"/>
                <a:cs typeface="ADLaM Display" panose="02010000000000000000" pitchFamily="2" charset="0"/>
              </a:rPr>
              <a:t>Theologically Examining the Text</a:t>
            </a:r>
          </a:p>
        </p:txBody>
      </p:sp>
    </p:spTree>
    <p:extLst>
      <p:ext uri="{BB962C8B-B14F-4D97-AF65-F5344CB8AC3E}">
        <p14:creationId xmlns:p14="http://schemas.microsoft.com/office/powerpoint/2010/main" val="18239133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6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CBCFE5-D9B1-29E0-5FE3-A043A7BC1E8F}"/>
              </a:ext>
            </a:extLst>
          </p:cNvPr>
          <p:cNvSpPr>
            <a:spLocks noGrp="1"/>
          </p:cNvSpPr>
          <p:nvPr>
            <p:ph type="title"/>
          </p:nvPr>
        </p:nvSpPr>
        <p:spPr>
          <a:xfrm>
            <a:off x="0" y="1198418"/>
            <a:ext cx="2915425" cy="4461163"/>
          </a:xfrm>
          <a:solidFill>
            <a:schemeClr val="tx1"/>
          </a:solidFill>
        </p:spPr>
        <p:txBody>
          <a:bodyPr>
            <a:normAutofit/>
          </a:bodyPr>
          <a:lstStyle/>
          <a:p>
            <a:pPr algn="ctr"/>
            <a:r>
              <a:rPr lang="en-US" dirty="0">
                <a:solidFill>
                  <a:srgbClr val="FFFFFF"/>
                </a:solidFill>
                <a:latin typeface="Bernard MT Condensed" panose="02050806060905020404" pitchFamily="18" charset="0"/>
              </a:rPr>
              <a:t>Theological Analysis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186802" y="2455480"/>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33639FD-B3D5-4AB5-708C-63CD8AA9DE62}"/>
              </a:ext>
            </a:extLst>
          </p:cNvPr>
          <p:cNvSpPr>
            <a:spLocks noGrp="1"/>
          </p:cNvSpPr>
          <p:nvPr>
            <p:ph idx="1"/>
          </p:nvPr>
        </p:nvSpPr>
        <p:spPr>
          <a:xfrm>
            <a:off x="3086727" y="914400"/>
            <a:ext cx="8654999" cy="5865668"/>
          </a:xfrm>
          <a:solidFill>
            <a:schemeClr val="accent2">
              <a:lumMod val="20000"/>
              <a:lumOff val="80000"/>
            </a:schemeClr>
          </a:solidFill>
        </p:spPr>
        <p:txBody>
          <a:bodyPr anchor="ctr">
            <a:normAutofit lnSpcReduction="10000"/>
          </a:bodyPr>
          <a:lstStyle/>
          <a:p>
            <a:pPr marL="0" indent="0">
              <a:lnSpc>
                <a:spcPct val="115000"/>
              </a:lnSpc>
              <a:spcBef>
                <a:spcPts val="0"/>
              </a:spcBef>
              <a:buNone/>
            </a:pPr>
            <a:r>
              <a:rPr lang="en-US" b="1" dirty="0">
                <a:solidFill>
                  <a:srgbClr val="000000"/>
                </a:solidFill>
                <a:highlight>
                  <a:srgbClr val="D3D3D3"/>
                </a:highlight>
                <a:latin typeface="Copperplate Gothic Bold" panose="020E0705020206020404" pitchFamily="34" charset="0"/>
                <a:ea typeface="Times New Roman" panose="02020603050405020304" pitchFamily="18" charset="0"/>
                <a:cs typeface="Times New Roman" panose="02020603050405020304" pitchFamily="18" charset="0"/>
              </a:rPr>
              <a:t>Theological Analysis Questions</a:t>
            </a:r>
            <a:r>
              <a:rPr lang="en-US" b="1" dirty="0">
                <a:solidFill>
                  <a:srgbClr val="000000"/>
                </a:solidFill>
                <a:latin typeface="Copperplate Gothic Bold" panose="020E0705020206020404" pitchFamily="34" charset="0"/>
                <a:ea typeface="Times New Roman" panose="02020603050405020304" pitchFamily="18" charset="0"/>
                <a:cs typeface="Times New Roman" panose="02020603050405020304" pitchFamily="18" charset="0"/>
              </a:rPr>
              <a:t> </a:t>
            </a:r>
            <a:r>
              <a:rPr lang="en-US" b="1" dirty="0">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a:t>
            </a:r>
            <a:r>
              <a:rPr lang="en-US" b="1" dirty="0">
                <a:ln>
                  <a:solidFill>
                    <a:srgbClr val="FFC000"/>
                  </a:solidFill>
                </a:ln>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Devotional</a:t>
            </a:r>
            <a:r>
              <a:rPr lang="en-US" b="1" dirty="0">
                <a:solidFill>
                  <a:srgbClr val="000000"/>
                </a:solidFill>
                <a:latin typeface="Bernard MT Condensed" panose="02050806060905020404" pitchFamily="18" charset="0"/>
                <a:ea typeface="Times New Roman" panose="02020603050405020304" pitchFamily="18" charset="0"/>
                <a:cs typeface="Times New Roman" panose="02020603050405020304" pitchFamily="18" charset="0"/>
              </a:rPr>
              <a:t>)</a:t>
            </a:r>
            <a:endParaRPr lang="en-US" sz="2400" dirty="0">
              <a:latin typeface="Bernard MT Condensed" panose="02050806060905020404" pitchFamily="18" charset="0"/>
              <a:ea typeface="Calibri" panose="020F0502020204030204" pitchFamily="34" charset="0"/>
              <a:cs typeface="Times New Roman" panose="02020603050405020304" pitchFamily="18" charset="0"/>
            </a:endParaRPr>
          </a:p>
          <a:p>
            <a:pPr marL="342900" indent="-342900">
              <a:lnSpc>
                <a:spcPct val="115000"/>
              </a:lnSpc>
              <a:spcBef>
                <a:spcPts val="0"/>
              </a:spcBef>
              <a:buFont typeface="Wingdings 2" panose="05020102010507070707" pitchFamily="18" charset="2"/>
              <a:buChar char=""/>
            </a:pPr>
            <a:r>
              <a:rPr lang="en-US" sz="32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does this passage teach me about God?</a:t>
            </a:r>
            <a:endParaRPr lang="en-US" sz="3200" dirty="0">
              <a:latin typeface="Aharoni" panose="02010803020104030203" pitchFamily="2" charset="-79"/>
              <a:ea typeface="Calibri" panose="020F0502020204030204" pitchFamily="34" charset="0"/>
              <a:cs typeface="Aharoni" panose="02010803020104030203" pitchFamily="2" charset="-79"/>
            </a:endParaRPr>
          </a:p>
          <a:p>
            <a:pPr marL="342900" indent="-342900">
              <a:lnSpc>
                <a:spcPct val="115000"/>
              </a:lnSpc>
              <a:spcBef>
                <a:spcPts val="0"/>
              </a:spcBef>
              <a:buFont typeface="Wingdings 2" panose="05020102010507070707" pitchFamily="18" charset="2"/>
              <a:buChar char=""/>
            </a:pPr>
            <a:r>
              <a:rPr lang="en-US" sz="32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does this passage teach me about Jesus Christ?</a:t>
            </a:r>
          </a:p>
          <a:p>
            <a:pPr marL="342900" indent="-342900">
              <a:lnSpc>
                <a:spcPct val="115000"/>
              </a:lnSpc>
              <a:spcBef>
                <a:spcPts val="0"/>
              </a:spcBef>
              <a:buFont typeface="Wingdings 2" panose="05020102010507070707" pitchFamily="18" charset="2"/>
              <a:buChar char=""/>
            </a:pPr>
            <a:r>
              <a:rPr lang="en-US" sz="32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does this passage teach me about the Holy Spirit?</a:t>
            </a:r>
            <a:endParaRPr lang="en-US" sz="3200" dirty="0">
              <a:latin typeface="Aharoni" panose="02010803020104030203" pitchFamily="2" charset="-79"/>
              <a:ea typeface="Calibri" panose="020F0502020204030204" pitchFamily="34" charset="0"/>
              <a:cs typeface="Aharoni" panose="02010803020104030203" pitchFamily="2" charset="-79"/>
            </a:endParaRPr>
          </a:p>
          <a:p>
            <a:pPr marL="342900" indent="-342900">
              <a:lnSpc>
                <a:spcPct val="115000"/>
              </a:lnSpc>
              <a:spcBef>
                <a:spcPts val="0"/>
              </a:spcBef>
              <a:buFont typeface="Wingdings 2" panose="05020102010507070707" pitchFamily="18" charset="2"/>
              <a:buChar char=""/>
            </a:pPr>
            <a:r>
              <a:rPr lang="en-US" sz="32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does this passage teach me about human nature (all people)?</a:t>
            </a:r>
            <a:endParaRPr lang="en-US" sz="3200" dirty="0">
              <a:latin typeface="Aharoni" panose="02010803020104030203" pitchFamily="2" charset="-79"/>
              <a:ea typeface="Calibri" panose="020F0502020204030204" pitchFamily="34" charset="0"/>
              <a:cs typeface="Aharoni" panose="02010803020104030203" pitchFamily="2" charset="-79"/>
            </a:endParaRPr>
          </a:p>
          <a:p>
            <a:pPr marL="342900" indent="-342900">
              <a:lnSpc>
                <a:spcPct val="115000"/>
              </a:lnSpc>
              <a:spcBef>
                <a:spcPts val="0"/>
              </a:spcBef>
              <a:buFont typeface="Wingdings 2" panose="05020102010507070707" pitchFamily="18" charset="2"/>
              <a:buChar char=""/>
            </a:pPr>
            <a:r>
              <a:rPr lang="en-US" sz="3200" dirty="0">
                <a:solidFill>
                  <a:srgbClr val="000000"/>
                </a:solidFill>
                <a:latin typeface="Aharoni" panose="02010803020104030203" pitchFamily="2" charset="-79"/>
                <a:ea typeface="Times New Roman" panose="02020603050405020304" pitchFamily="18" charset="0"/>
                <a:cs typeface="Aharoni" panose="02010803020104030203" pitchFamily="2" charset="-79"/>
              </a:rPr>
              <a:t>What does this passage teach me about me?</a:t>
            </a:r>
            <a:endParaRPr lang="en-US" sz="3200" dirty="0">
              <a:latin typeface="Aharoni" panose="02010803020104030203" pitchFamily="2" charset="-79"/>
              <a:ea typeface="Calibri" panose="020F0502020204030204" pitchFamily="34" charset="0"/>
              <a:cs typeface="Aharoni" panose="02010803020104030203" pitchFamily="2" charset="-79"/>
            </a:endParaRPr>
          </a:p>
        </p:txBody>
      </p:sp>
      <p:sp>
        <p:nvSpPr>
          <p:cNvPr id="4" name="Rectangle 3">
            <a:extLst>
              <a:ext uri="{FF2B5EF4-FFF2-40B4-BE49-F238E27FC236}">
                <a16:creationId xmlns:a16="http://schemas.microsoft.com/office/drawing/2014/main" id="{A38ADBE8-6C06-6EB8-F952-5624D69B81C6}"/>
              </a:ext>
            </a:extLst>
          </p:cNvPr>
          <p:cNvSpPr/>
          <p:nvPr/>
        </p:nvSpPr>
        <p:spPr>
          <a:xfrm>
            <a:off x="3086728" y="190138"/>
            <a:ext cx="7425363" cy="646331"/>
          </a:xfrm>
          <a:prstGeom prst="rect">
            <a:avLst/>
          </a:prstGeom>
          <a:solidFill>
            <a:schemeClr val="tx1"/>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Reading the Text Theologically</a:t>
            </a:r>
          </a:p>
        </p:txBody>
      </p:sp>
    </p:spTree>
    <p:extLst>
      <p:ext uri="{BB962C8B-B14F-4D97-AF65-F5344CB8AC3E}">
        <p14:creationId xmlns:p14="http://schemas.microsoft.com/office/powerpoint/2010/main" val="234540992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Magnifying glass on clear background">
            <a:extLst>
              <a:ext uri="{FF2B5EF4-FFF2-40B4-BE49-F238E27FC236}">
                <a16:creationId xmlns:a16="http://schemas.microsoft.com/office/drawing/2014/main" id="{3D6DCADB-F1E2-8838-74DA-A13D7C1D11FF}"/>
              </a:ext>
            </a:extLst>
          </p:cNvPr>
          <p:cNvPicPr>
            <a:picLocks noChangeAspect="1"/>
          </p:cNvPicPr>
          <p:nvPr/>
        </p:nvPicPr>
        <p:blipFill rotWithShape="1">
          <a:blip r:embed="rId2"/>
          <a:srcRect l="27846" r="1566" b="-1"/>
          <a:stretch/>
        </p:blipFill>
        <p:spPr>
          <a:xfrm>
            <a:off x="0" y="10"/>
            <a:ext cx="3481967"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67765"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CBCFE5-D9B1-29E0-5FE3-A043A7BC1E8F}"/>
              </a:ext>
            </a:extLst>
          </p:cNvPr>
          <p:cNvSpPr>
            <a:spLocks noGrp="1"/>
          </p:cNvSpPr>
          <p:nvPr>
            <p:ph type="title"/>
          </p:nvPr>
        </p:nvSpPr>
        <p:spPr>
          <a:xfrm>
            <a:off x="4922258" y="166254"/>
            <a:ext cx="5409338" cy="976746"/>
          </a:xfrm>
          <a:solidFill>
            <a:schemeClr val="tx1"/>
          </a:solidFill>
        </p:spPr>
        <p:txBody>
          <a:bodyPr>
            <a:normAutofit/>
          </a:bodyPr>
          <a:lstStyle/>
          <a:p>
            <a:pPr algn="ctr"/>
            <a:r>
              <a:rPr lang="en-US" sz="3500" dirty="0">
                <a:solidFill>
                  <a:schemeClr val="bg1"/>
                </a:solidFill>
                <a:latin typeface="Bernard MT Condensed" panose="02050806060905020404" pitchFamily="18" charset="0"/>
              </a:rPr>
              <a:t>Theological Analysis</a:t>
            </a:r>
          </a:p>
        </p:txBody>
      </p:sp>
      <p:sp>
        <p:nvSpPr>
          <p:cNvPr id="3" name="Content Placeholder 2">
            <a:extLst>
              <a:ext uri="{FF2B5EF4-FFF2-40B4-BE49-F238E27FC236}">
                <a16:creationId xmlns:a16="http://schemas.microsoft.com/office/drawing/2014/main" id="{A33639FD-B3D5-4AB5-708C-63CD8AA9DE62}"/>
              </a:ext>
            </a:extLst>
          </p:cNvPr>
          <p:cNvSpPr>
            <a:spLocks noGrp="1"/>
          </p:cNvSpPr>
          <p:nvPr>
            <p:ph idx="1"/>
          </p:nvPr>
        </p:nvSpPr>
        <p:spPr>
          <a:xfrm>
            <a:off x="3865418" y="1231323"/>
            <a:ext cx="7523018" cy="5538354"/>
          </a:xfrm>
          <a:solidFill>
            <a:srgbClr val="FFC000"/>
          </a:solidFill>
        </p:spPr>
        <p:txBody>
          <a:bodyPr>
            <a:normAutofit/>
          </a:bodyPr>
          <a:lstStyle/>
          <a:p>
            <a:pPr marL="0" indent="0">
              <a:spcBef>
                <a:spcPts val="0"/>
              </a:spcBef>
              <a:buNone/>
            </a:pPr>
            <a:r>
              <a:rPr lang="en-US" sz="3600" b="1" dirty="0">
                <a:effectLst/>
                <a:highlight>
                  <a:srgbClr val="D3D3D3"/>
                </a:highlight>
                <a:latin typeface="Copperplate Gothic Bold" panose="020E0705020206020404" pitchFamily="34" charset="0"/>
                <a:ea typeface="Times New Roman" panose="02020603050405020304" pitchFamily="18" charset="0"/>
                <a:cs typeface="Times New Roman" panose="02020603050405020304" pitchFamily="18" charset="0"/>
              </a:rPr>
              <a:t>Theological Analysis Questions</a:t>
            </a:r>
            <a:r>
              <a:rPr lang="en-US" sz="3600" b="1" dirty="0">
                <a:effectLst/>
                <a:latin typeface="Copperplate Gothic Bold" panose="020E0705020206020404" pitchFamily="34" charset="0"/>
                <a:ea typeface="Times New Roman" panose="02020603050405020304" pitchFamily="18" charset="0"/>
                <a:cs typeface="Times New Roman" panose="02020603050405020304" pitchFamily="18" charset="0"/>
              </a:rPr>
              <a:t> </a:t>
            </a:r>
            <a:endParaRPr lang="en-US" sz="3600" dirty="0">
              <a:effectLst/>
              <a:latin typeface="Bernard MT Condensed" panose="02050806060905020404" pitchFamily="18" charset="0"/>
              <a:ea typeface="Calibri" panose="020F0502020204030204" pitchFamily="34" charset="0"/>
              <a:cs typeface="Times New Roman" panose="02020603050405020304" pitchFamily="18" charset="0"/>
            </a:endParaRPr>
          </a:p>
          <a:p>
            <a:pPr marL="342900" indent="-342900">
              <a:lnSpc>
                <a:spcPct val="115000"/>
              </a:lnSpc>
              <a:spcBef>
                <a:spcPts val="0"/>
              </a:spcBef>
              <a:buFont typeface="Wingdings" panose="05000000000000000000" pitchFamily="2" charset="2"/>
              <a:buChar char=""/>
            </a:pPr>
            <a:r>
              <a:rPr lang="en-US" sz="3600" b="1" dirty="0">
                <a:solidFill>
                  <a:srgbClr val="000000"/>
                </a:solidFill>
                <a:effectLst/>
                <a:highlight>
                  <a:srgbClr val="FFFF00"/>
                </a:highlight>
                <a:latin typeface="Amasis MT Pro Black" panose="02040A04050005020304" pitchFamily="18" charset="0"/>
                <a:ea typeface="Times New Roman" panose="02020603050405020304" pitchFamily="18" charset="0"/>
                <a:cs typeface="Times New Roman" panose="02020603050405020304" pitchFamily="18" charset="0"/>
              </a:rPr>
              <a:t>Old Testament Questions</a:t>
            </a:r>
            <a:endParaRPr lang="en-US" sz="3600" dirty="0">
              <a:effectLst/>
              <a:highlight>
                <a:srgbClr val="FFFF00"/>
              </a:highlight>
              <a:latin typeface="Amasis MT Pro Black" panose="02040A04050005020304" pitchFamily="18" charset="0"/>
              <a:ea typeface="Calibri" panose="020F0502020204030204" pitchFamily="34" charset="0"/>
              <a:cs typeface="Times New Roman" panose="02020603050405020304" pitchFamily="18" charset="0"/>
            </a:endParaRPr>
          </a:p>
          <a:p>
            <a:pPr marL="342900" indent="-342900">
              <a:lnSpc>
                <a:spcPct val="115000"/>
              </a:lnSpc>
              <a:spcBef>
                <a:spcPts val="0"/>
              </a:spcBef>
              <a:buFont typeface="Courier New" panose="02070309020205020404" pitchFamily="49" charset="0"/>
              <a:buChar char="o"/>
            </a:pPr>
            <a:r>
              <a:rPr lang="en-US" sz="3600" dirty="0">
                <a:solidFill>
                  <a:srgbClr val="000000"/>
                </a:solidFill>
                <a:effectLst/>
                <a:latin typeface="Aharoni" panose="02010803020104030203" pitchFamily="2" charset="-79"/>
                <a:ea typeface="Times New Roman" panose="02020603050405020304" pitchFamily="18" charset="0"/>
                <a:cs typeface="Aharoni" panose="02010803020104030203" pitchFamily="2" charset="-79"/>
              </a:rPr>
              <a:t>How does this Old Testament passage reveal Jesus Christ? </a:t>
            </a:r>
            <a:endParaRPr lang="en-US" sz="3600" dirty="0">
              <a:effectLst/>
              <a:latin typeface="Aharoni" panose="02010803020104030203" pitchFamily="2" charset="-79"/>
              <a:ea typeface="Calibri" panose="020F0502020204030204" pitchFamily="34" charset="0"/>
              <a:cs typeface="Aharoni" panose="02010803020104030203" pitchFamily="2" charset="-79"/>
            </a:endParaRPr>
          </a:p>
          <a:p>
            <a:pPr marL="342900" indent="-342900">
              <a:lnSpc>
                <a:spcPct val="115000"/>
              </a:lnSpc>
              <a:spcBef>
                <a:spcPts val="0"/>
              </a:spcBef>
              <a:buFont typeface="Courier New" panose="02070309020205020404" pitchFamily="49" charset="0"/>
              <a:buChar char="o"/>
            </a:pPr>
            <a:r>
              <a:rPr lang="en-US" sz="3600" dirty="0">
                <a:solidFill>
                  <a:srgbClr val="000000"/>
                </a:solidFill>
                <a:effectLst/>
                <a:latin typeface="Aharoni" panose="02010803020104030203" pitchFamily="2" charset="-79"/>
                <a:ea typeface="Times New Roman" panose="02020603050405020304" pitchFamily="18" charset="0"/>
                <a:cs typeface="Aharoni" panose="02010803020104030203" pitchFamily="2" charset="-79"/>
              </a:rPr>
              <a:t>How does the passage/concept find its fulfillment in the New Testament?</a:t>
            </a:r>
            <a:endParaRPr lang="en-US" sz="3600" dirty="0">
              <a:effectLst/>
              <a:latin typeface="Aharoni" panose="02010803020104030203" pitchFamily="2" charset="-79"/>
              <a:ea typeface="Calibri" panose="020F0502020204030204" pitchFamily="34" charset="0"/>
              <a:cs typeface="Aharoni" panose="02010803020104030203" pitchFamily="2" charset="-79"/>
            </a:endParaRPr>
          </a:p>
          <a:p>
            <a:endParaRPr lang="en-US" sz="1700" dirty="0"/>
          </a:p>
        </p:txBody>
      </p:sp>
    </p:spTree>
    <p:extLst>
      <p:ext uri="{BB962C8B-B14F-4D97-AF65-F5344CB8AC3E}">
        <p14:creationId xmlns:p14="http://schemas.microsoft.com/office/powerpoint/2010/main" val="8624266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Magnifying glass on clear background">
            <a:extLst>
              <a:ext uri="{FF2B5EF4-FFF2-40B4-BE49-F238E27FC236}">
                <a16:creationId xmlns:a16="http://schemas.microsoft.com/office/drawing/2014/main" id="{3D6DCADB-F1E2-8838-74DA-A13D7C1D11FF}"/>
              </a:ext>
            </a:extLst>
          </p:cNvPr>
          <p:cNvPicPr>
            <a:picLocks noChangeAspect="1"/>
          </p:cNvPicPr>
          <p:nvPr/>
        </p:nvPicPr>
        <p:blipFill rotWithShape="1">
          <a:blip r:embed="rId2"/>
          <a:srcRect l="27846" r="1566" b="-1"/>
          <a:stretch/>
        </p:blipFill>
        <p:spPr>
          <a:xfrm>
            <a:off x="155865" y="10"/>
            <a:ext cx="4850124"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67765"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CBCFE5-D9B1-29E0-5FE3-A043A7BC1E8F}"/>
              </a:ext>
            </a:extLst>
          </p:cNvPr>
          <p:cNvSpPr>
            <a:spLocks noGrp="1"/>
          </p:cNvSpPr>
          <p:nvPr>
            <p:ph type="title"/>
          </p:nvPr>
        </p:nvSpPr>
        <p:spPr>
          <a:xfrm>
            <a:off x="5871295" y="88323"/>
            <a:ext cx="5473722" cy="951906"/>
          </a:xfrm>
          <a:solidFill>
            <a:schemeClr val="tx1"/>
          </a:solidFill>
        </p:spPr>
        <p:txBody>
          <a:bodyPr>
            <a:normAutofit/>
          </a:bodyPr>
          <a:lstStyle/>
          <a:p>
            <a:pPr algn="ctr"/>
            <a:r>
              <a:rPr lang="en-US" sz="3500" dirty="0">
                <a:solidFill>
                  <a:schemeClr val="bg1"/>
                </a:solidFill>
                <a:latin typeface="Bernard MT Condensed" panose="02050806060905020404" pitchFamily="18" charset="0"/>
              </a:rPr>
              <a:t>Theological Analysis</a:t>
            </a:r>
          </a:p>
        </p:txBody>
      </p:sp>
      <p:sp>
        <p:nvSpPr>
          <p:cNvPr id="3" name="Content Placeholder 2">
            <a:extLst>
              <a:ext uri="{FF2B5EF4-FFF2-40B4-BE49-F238E27FC236}">
                <a16:creationId xmlns:a16="http://schemas.microsoft.com/office/drawing/2014/main" id="{A33639FD-B3D5-4AB5-708C-63CD8AA9DE62}"/>
              </a:ext>
            </a:extLst>
          </p:cNvPr>
          <p:cNvSpPr>
            <a:spLocks noGrp="1"/>
          </p:cNvSpPr>
          <p:nvPr>
            <p:ph idx="1"/>
          </p:nvPr>
        </p:nvSpPr>
        <p:spPr>
          <a:xfrm>
            <a:off x="5256376" y="1231323"/>
            <a:ext cx="6703560" cy="5538354"/>
          </a:xfrm>
          <a:solidFill>
            <a:srgbClr val="FFC000"/>
          </a:solidFill>
        </p:spPr>
        <p:txBody>
          <a:bodyPr>
            <a:normAutofit/>
          </a:bodyPr>
          <a:lstStyle/>
          <a:p>
            <a:pPr marL="0" indent="0">
              <a:spcBef>
                <a:spcPts val="0"/>
              </a:spcBef>
              <a:buNone/>
            </a:pPr>
            <a:r>
              <a:rPr lang="en-US" b="1" dirty="0">
                <a:effectLst/>
                <a:highlight>
                  <a:srgbClr val="D3D3D3"/>
                </a:highlight>
                <a:latin typeface="Copperplate Gothic Bold" panose="020E0705020206020404" pitchFamily="34" charset="0"/>
                <a:ea typeface="Times New Roman" panose="02020603050405020304" pitchFamily="18" charset="0"/>
                <a:cs typeface="Times New Roman" panose="02020603050405020304" pitchFamily="18" charset="0"/>
              </a:rPr>
              <a:t>Theological Analysis Questions</a:t>
            </a:r>
            <a:r>
              <a:rPr lang="en-US" b="1" dirty="0">
                <a:effectLst/>
                <a:latin typeface="Copperplate Gothic Bold" panose="020E0705020206020404" pitchFamily="34" charset="0"/>
                <a:ea typeface="Times New Roman" panose="02020603050405020304" pitchFamily="18" charset="0"/>
                <a:cs typeface="Times New Roman" panose="02020603050405020304" pitchFamily="18" charset="0"/>
              </a:rPr>
              <a:t> </a:t>
            </a:r>
            <a:endParaRPr lang="en-US" dirty="0">
              <a:effectLst/>
              <a:latin typeface="Bernard MT Condensed" panose="02050806060905020404" pitchFamily="18" charset="0"/>
              <a:ea typeface="Calibri" panose="020F0502020204030204" pitchFamily="34" charset="0"/>
              <a:cs typeface="Times New Roman" panose="02020603050405020304" pitchFamily="18" charset="0"/>
            </a:endParaRPr>
          </a:p>
          <a:p>
            <a:pPr marL="342900" indent="-342900">
              <a:lnSpc>
                <a:spcPct val="115000"/>
              </a:lnSpc>
              <a:spcBef>
                <a:spcPts val="0"/>
              </a:spcBef>
              <a:buFont typeface="Wingdings" panose="05000000000000000000" pitchFamily="2" charset="2"/>
              <a:buChar char=""/>
            </a:pPr>
            <a:r>
              <a:rPr lang="en-US" b="1" dirty="0">
                <a:solidFill>
                  <a:srgbClr val="000000"/>
                </a:solidFill>
                <a:effectLst/>
                <a:highlight>
                  <a:srgbClr val="FFFF00"/>
                </a:highlight>
                <a:latin typeface="Bernard MT Condensed" panose="02050806060905020404" pitchFamily="18" charset="0"/>
                <a:ea typeface="Times New Roman" panose="02020603050405020304" pitchFamily="18" charset="0"/>
                <a:cs typeface="Times New Roman" panose="02020603050405020304" pitchFamily="18" charset="0"/>
              </a:rPr>
              <a:t>New Testament Questions</a:t>
            </a:r>
            <a:endParaRPr lang="en-US" dirty="0">
              <a:effectLst/>
              <a:highlight>
                <a:srgbClr val="FFFF00"/>
              </a:highlight>
              <a:latin typeface="Bernard MT Condensed" panose="02050806060905020404" pitchFamily="18" charset="0"/>
              <a:ea typeface="Calibri" panose="020F0502020204030204" pitchFamily="34" charset="0"/>
              <a:cs typeface="Times New Roman" panose="02020603050405020304" pitchFamily="18" charset="0"/>
            </a:endParaRPr>
          </a:p>
          <a:p>
            <a:pPr marL="742950" lvl="1" indent="-285750">
              <a:lnSpc>
                <a:spcPct val="115000"/>
              </a:lnSpc>
              <a:spcBef>
                <a:spcPts val="0"/>
              </a:spcBef>
              <a:buFont typeface="Courier New" panose="02070309020205020404" pitchFamily="49" charset="0"/>
              <a:buChar char="o"/>
            </a:pPr>
            <a:r>
              <a:rPr lang="en-US" sz="2800" dirty="0">
                <a:solidFill>
                  <a:srgbClr val="000000"/>
                </a:solidFill>
                <a:latin typeface="Aharoni" panose="02010803020104030203" pitchFamily="2" charset="-79"/>
                <a:ea typeface="Times New Roman" panose="02020603050405020304" pitchFamily="18" charset="0"/>
                <a:cs typeface="Aharoni" panose="02010803020104030203" pitchFamily="2" charset="-79"/>
              </a:rPr>
              <a:t>Does this New Testament passage or verse show up in the Old Testament? If so, how does the original context give insight into the New Testament passage?</a:t>
            </a:r>
            <a:endParaRPr lang="en-US" sz="2800" dirty="0">
              <a:latin typeface="Aharoni" panose="02010803020104030203" pitchFamily="2" charset="-79"/>
              <a:ea typeface="Calibri" panose="020F0502020204030204" pitchFamily="34" charset="0"/>
              <a:cs typeface="Aharoni" panose="02010803020104030203" pitchFamily="2" charset="-79"/>
            </a:endParaRPr>
          </a:p>
          <a:p>
            <a:pPr marL="742950" lvl="1" indent="-285750">
              <a:lnSpc>
                <a:spcPct val="115000"/>
              </a:lnSpc>
              <a:spcBef>
                <a:spcPts val="0"/>
              </a:spcBef>
              <a:buFont typeface="Courier New" panose="02070309020205020404" pitchFamily="49" charset="0"/>
              <a:buChar char="o"/>
            </a:pPr>
            <a:r>
              <a:rPr lang="en-US" sz="2800" dirty="0">
                <a:solidFill>
                  <a:srgbClr val="000000"/>
                </a:solidFill>
                <a:latin typeface="Aharoni" panose="02010803020104030203" pitchFamily="2" charset="-79"/>
                <a:ea typeface="Times New Roman" panose="02020603050405020304" pitchFamily="18" charset="0"/>
                <a:cs typeface="Aharoni" panose="02010803020104030203" pitchFamily="2" charset="-79"/>
              </a:rPr>
              <a:t>Can this New Testament passage be illustrated from the Old Testament? If so, how?</a:t>
            </a:r>
            <a:endParaRPr lang="en-US" sz="2800" dirty="0">
              <a:latin typeface="Aharoni" panose="02010803020104030203" pitchFamily="2" charset="-79"/>
              <a:ea typeface="Calibri" panose="020F0502020204030204" pitchFamily="34" charset="0"/>
              <a:cs typeface="Aharoni" panose="02010803020104030203" pitchFamily="2" charset="-79"/>
            </a:endParaRPr>
          </a:p>
          <a:p>
            <a:endParaRPr lang="en-US" sz="1700" dirty="0"/>
          </a:p>
        </p:txBody>
      </p:sp>
      <p:sp>
        <p:nvSpPr>
          <p:cNvPr id="4" name="Rectangle 3">
            <a:extLst>
              <a:ext uri="{FF2B5EF4-FFF2-40B4-BE49-F238E27FC236}">
                <a16:creationId xmlns:a16="http://schemas.microsoft.com/office/drawing/2014/main" id="{6E06B9D7-0163-3BC9-539C-252B43F265EA}"/>
              </a:ext>
            </a:extLst>
          </p:cNvPr>
          <p:cNvSpPr/>
          <p:nvPr/>
        </p:nvSpPr>
        <p:spPr>
          <a:xfrm>
            <a:off x="884237" y="302666"/>
            <a:ext cx="3151824" cy="523220"/>
          </a:xfrm>
          <a:prstGeom prst="rect">
            <a:avLst/>
          </a:prstGeom>
          <a:solidFill>
            <a:schemeClr val="tx1"/>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Times New Roman" panose="02020603050405020304" pitchFamily="18" charset="0"/>
                <a:cs typeface="Aharoni" panose="02010803020104030203" pitchFamily="2" charset="-79"/>
              </a:rPr>
              <a:t>Eph. 4:8-16/Ps. 68:18</a:t>
            </a:r>
            <a:endParaRPr kumimoji="0" lang="en-US" sz="28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endParaRPr>
          </a:p>
        </p:txBody>
      </p:sp>
      <p:sp>
        <p:nvSpPr>
          <p:cNvPr id="5" name="Rectangle 4">
            <a:extLst>
              <a:ext uri="{FF2B5EF4-FFF2-40B4-BE49-F238E27FC236}">
                <a16:creationId xmlns:a16="http://schemas.microsoft.com/office/drawing/2014/main" id="{16A33E19-0B96-4E2A-90C2-C7466F9FE675}"/>
              </a:ext>
            </a:extLst>
          </p:cNvPr>
          <p:cNvSpPr/>
          <p:nvPr/>
        </p:nvSpPr>
        <p:spPr>
          <a:xfrm>
            <a:off x="1142223" y="5528492"/>
            <a:ext cx="2461764" cy="954107"/>
          </a:xfrm>
          <a:prstGeom prst="rect">
            <a:avLst/>
          </a:prstGeom>
          <a:solidFill>
            <a:schemeClr val="tx1"/>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Times New Roman" panose="02020603050405020304" pitchFamily="18" charset="0"/>
                <a:cs typeface="Aharoni" panose="02010803020104030203" pitchFamily="2" charset="-79"/>
              </a:rPr>
              <a:t>2 Cor. 12:7-10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Aharoni" panose="02010803020104030203" pitchFamily="2" charset="-79"/>
              </a:rPr>
              <a:t>2 Chron. 20:1-20</a:t>
            </a:r>
            <a:endParaRPr kumimoji="0" lang="en-US" sz="28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Bernard MT Condensed" panose="02050806060905020404" pitchFamily="18" charset="0"/>
              <a:ea typeface="+mn-ea"/>
              <a:cs typeface="+mn-cs"/>
            </a:endParaRPr>
          </a:p>
        </p:txBody>
      </p:sp>
    </p:spTree>
    <p:extLst>
      <p:ext uri="{BB962C8B-B14F-4D97-AF65-F5344CB8AC3E}">
        <p14:creationId xmlns:p14="http://schemas.microsoft.com/office/powerpoint/2010/main" val="42517752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780E4-8307-5C0A-43C8-1118D76B1674}"/>
              </a:ext>
            </a:extLst>
          </p:cNvPr>
          <p:cNvSpPr>
            <a:spLocks noGrp="1"/>
          </p:cNvSpPr>
          <p:nvPr>
            <p:ph type="title"/>
          </p:nvPr>
        </p:nvSpPr>
        <p:spPr>
          <a:solidFill>
            <a:schemeClr val="tx1"/>
          </a:solidFill>
        </p:spPr>
        <p:txBody>
          <a:bodyPr/>
          <a:lstStyle/>
          <a:p>
            <a:pPr algn="ctr"/>
            <a:r>
              <a:rPr lang="en-US"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Tools for Theological Analysis</a:t>
            </a:r>
          </a:p>
        </p:txBody>
      </p:sp>
      <p:pic>
        <p:nvPicPr>
          <p:cNvPr id="4" name="Content Placeholder 3">
            <a:extLst>
              <a:ext uri="{FF2B5EF4-FFF2-40B4-BE49-F238E27FC236}">
                <a16:creationId xmlns:a16="http://schemas.microsoft.com/office/drawing/2014/main" id="{C843E3A9-DB72-E8C2-F13F-F0089241911A}"/>
              </a:ext>
            </a:extLst>
          </p:cNvPr>
          <p:cNvPicPr>
            <a:picLocks noGrp="1" noChangeAspect="1"/>
            <a:extLst>
              <a:ext uri="{51228E76-BA90-4043-B771-695A4F85340A}">
                <alf:liveFeedProps xmlns:alf="http://schemas.microsoft.com/office/drawing/2021/livefeed"/>
              </a:ext>
            </a:extLst>
          </p:cNvPicPr>
          <p:nvPr>
            <p:ph idx="1"/>
          </p:nvPr>
        </p:nvPicPr>
        <p:blipFill>
          <a:blip>
            <a:extLst>
              <a:ext uri="{96DAC541-7B7A-43D3-8B79-37D633B846F1}">
                <asvg:svgBlip xmlns:asvg="http://schemas.microsoft.com/office/drawing/2016/SVG/main" r:embed="rId2"/>
              </a:ext>
            </a:extLst>
          </a:blip>
          <a:stretch>
            <a:fillRect/>
          </a:stretch>
        </p:blipFill>
        <p:spPr/>
      </p:pic>
      <p:pic>
        <p:nvPicPr>
          <p:cNvPr id="6" name="Picture 5" descr="A book cover of a book&#10;&#10;AI-generated content may be incorrect.">
            <a:extLst>
              <a:ext uri="{FF2B5EF4-FFF2-40B4-BE49-F238E27FC236}">
                <a16:creationId xmlns:a16="http://schemas.microsoft.com/office/drawing/2014/main" id="{E38FD671-EE26-5F01-D93D-89FBE3D28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841500"/>
            <a:ext cx="4324350" cy="4726425"/>
          </a:xfrm>
          <a:prstGeom prst="rect">
            <a:avLst/>
          </a:prstGeom>
        </p:spPr>
      </p:pic>
      <p:pic>
        <p:nvPicPr>
          <p:cNvPr id="10" name="Picture 9" descr="A group of books with text&#10;&#10;AI-generated content may be incorrect.">
            <a:extLst>
              <a:ext uri="{FF2B5EF4-FFF2-40B4-BE49-F238E27FC236}">
                <a16:creationId xmlns:a16="http://schemas.microsoft.com/office/drawing/2014/main" id="{76E06D5A-3044-A806-9BEC-BCE1EEA93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0175" y="1841500"/>
            <a:ext cx="6981825" cy="4726425"/>
          </a:xfrm>
          <a:prstGeom prst="rect">
            <a:avLst/>
          </a:prstGeom>
        </p:spPr>
      </p:pic>
    </p:spTree>
    <p:extLst>
      <p:ext uri="{BB962C8B-B14F-4D97-AF65-F5344CB8AC3E}">
        <p14:creationId xmlns:p14="http://schemas.microsoft.com/office/powerpoint/2010/main" val="13725211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660041C4-BDD1-0CEC-D2F7-2D8221C419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41684-BE62-0F47-00F4-91664A4583DF}"/>
              </a:ext>
            </a:extLst>
          </p:cNvPr>
          <p:cNvSpPr>
            <a:spLocks noGrp="1"/>
          </p:cNvSpPr>
          <p:nvPr>
            <p:ph type="title"/>
          </p:nvPr>
        </p:nvSpPr>
        <p:spPr>
          <a:solidFill>
            <a:schemeClr val="tx1"/>
          </a:solidFill>
        </p:spPr>
        <p:txBody>
          <a:bodyPr/>
          <a:lstStyle/>
          <a:p>
            <a:pPr algn="ctr"/>
            <a:r>
              <a:rPr lang="en-US"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Tools for Theological Analysis</a:t>
            </a:r>
          </a:p>
        </p:txBody>
      </p:sp>
      <p:pic>
        <p:nvPicPr>
          <p:cNvPr id="4" name="Content Placeholder 3">
            <a:extLst>
              <a:ext uri="{FF2B5EF4-FFF2-40B4-BE49-F238E27FC236}">
                <a16:creationId xmlns:a16="http://schemas.microsoft.com/office/drawing/2014/main" id="{A9F9893D-11C1-80A7-7646-08AE82D04D40}"/>
              </a:ext>
            </a:extLst>
          </p:cNvPr>
          <p:cNvPicPr>
            <a:picLocks noGrp="1" noChangeAspect="1"/>
            <a:extLst>
              <a:ext uri="{51228E76-BA90-4043-B771-695A4F85340A}">
                <alf:liveFeedProps xmlns:alf="http://schemas.microsoft.com/office/drawing/2021/livefeed"/>
              </a:ext>
            </a:extLst>
          </p:cNvPicPr>
          <p:nvPr>
            <p:ph idx="1"/>
          </p:nvPr>
        </p:nvPicPr>
        <p:blipFill>
          <a:blip>
            <a:extLst>
              <a:ext uri="{96DAC541-7B7A-43D3-8B79-37D633B846F1}">
                <asvg:svgBlip xmlns:asvg="http://schemas.microsoft.com/office/drawing/2016/SVG/main" r:embed="rId2"/>
              </a:ext>
            </a:extLst>
          </a:blip>
          <a:stretch>
            <a:fillRect/>
          </a:stretch>
        </p:blipFill>
        <p:spPr>
          <a:xfrm>
            <a:off x="838200" y="1825625"/>
            <a:ext cx="10515600" cy="4726424"/>
          </a:xfrm>
        </p:spPr>
      </p:pic>
      <p:pic>
        <p:nvPicPr>
          <p:cNvPr id="6" name="Picture 5">
            <a:extLst>
              <a:ext uri="{FF2B5EF4-FFF2-40B4-BE49-F238E27FC236}">
                <a16:creationId xmlns:a16="http://schemas.microsoft.com/office/drawing/2014/main" id="{61000A50-D7A8-9F18-E120-A717730C783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825625"/>
            <a:ext cx="3150950" cy="4726425"/>
          </a:xfrm>
          <a:prstGeom prst="rect">
            <a:avLst/>
          </a:prstGeom>
        </p:spPr>
      </p:pic>
      <p:pic>
        <p:nvPicPr>
          <p:cNvPr id="5" name="Picture 4" descr="A book cover with text on it&#10;&#10;AI-generated content may be incorrect.">
            <a:extLst>
              <a:ext uri="{FF2B5EF4-FFF2-40B4-BE49-F238E27FC236}">
                <a16:creationId xmlns:a16="http://schemas.microsoft.com/office/drawing/2014/main" id="{8E04AEDD-F9EB-E52E-3374-6EE956369F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9150" y="1849882"/>
            <a:ext cx="3707050" cy="4726424"/>
          </a:xfrm>
          <a:prstGeom prst="rect">
            <a:avLst/>
          </a:prstGeom>
        </p:spPr>
      </p:pic>
      <p:pic>
        <p:nvPicPr>
          <p:cNvPr id="8" name="Picture 7" descr="A brown leather bound bible with gold text&#10;&#10;AI-generated content may be incorrect.">
            <a:extLst>
              <a:ext uri="{FF2B5EF4-FFF2-40B4-BE49-F238E27FC236}">
                <a16:creationId xmlns:a16="http://schemas.microsoft.com/office/drawing/2014/main" id="{6D4F8BEF-0755-52A5-EA8D-A2E3963FC9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6201" y="1825625"/>
            <a:ext cx="3657600" cy="4750682"/>
          </a:xfrm>
          <a:prstGeom prst="rect">
            <a:avLst/>
          </a:prstGeom>
        </p:spPr>
      </p:pic>
    </p:spTree>
    <p:extLst>
      <p:ext uri="{BB962C8B-B14F-4D97-AF65-F5344CB8AC3E}">
        <p14:creationId xmlns:p14="http://schemas.microsoft.com/office/powerpoint/2010/main" val="40408235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a:extLst>
            <a:ext uri="{FF2B5EF4-FFF2-40B4-BE49-F238E27FC236}">
              <a16:creationId xmlns:a16="http://schemas.microsoft.com/office/drawing/2014/main" id="{045AE788-7936-CD5C-2A88-42BAF3A01B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5A2E14-F5CF-CFE8-615F-8C73C5720FB5}"/>
              </a:ext>
            </a:extLst>
          </p:cNvPr>
          <p:cNvSpPr>
            <a:spLocks noGrp="1"/>
          </p:cNvSpPr>
          <p:nvPr>
            <p:ph type="title"/>
          </p:nvPr>
        </p:nvSpPr>
        <p:spPr>
          <a:solidFill>
            <a:schemeClr val="tx1"/>
          </a:solidFill>
        </p:spPr>
        <p:txBody>
          <a:bodyPr/>
          <a:lstStyle/>
          <a:p>
            <a:pPr algn="ctr"/>
            <a:r>
              <a:rPr lang="en-US" dirty="0">
                <a:solidFill>
                  <a:schemeClr val="bg1"/>
                </a:solidFill>
                <a:latin typeface="ADLaM Display" panose="02010000000000000000" pitchFamily="2" charset="0"/>
                <a:ea typeface="ADLaM Display" panose="02010000000000000000" pitchFamily="2" charset="0"/>
                <a:cs typeface="ADLaM Display" panose="02010000000000000000" pitchFamily="2" charset="0"/>
              </a:rPr>
              <a:t>Tools for Theological Analysis</a:t>
            </a:r>
          </a:p>
        </p:txBody>
      </p:sp>
      <p:pic>
        <p:nvPicPr>
          <p:cNvPr id="4" name="Content Placeholder 3">
            <a:extLst>
              <a:ext uri="{FF2B5EF4-FFF2-40B4-BE49-F238E27FC236}">
                <a16:creationId xmlns:a16="http://schemas.microsoft.com/office/drawing/2014/main" id="{24E5CF9C-2A10-5CBC-F3C6-0D908CA3A289}"/>
              </a:ext>
            </a:extLst>
          </p:cNvPr>
          <p:cNvPicPr>
            <a:picLocks noGrp="1" noChangeAspect="1"/>
            <a:extLst>
              <a:ext uri="{51228E76-BA90-4043-B771-695A4F85340A}">
                <alf:liveFeedProps xmlns:alf="http://schemas.microsoft.com/office/drawing/2021/livefeed"/>
              </a:ext>
            </a:extLst>
          </p:cNvPicPr>
          <p:nvPr>
            <p:ph idx="1"/>
          </p:nvPr>
        </p:nvPicPr>
        <p:blipFill>
          <a:blip>
            <a:extLst>
              <a:ext uri="{96DAC541-7B7A-43D3-8B79-37D633B846F1}">
                <asvg:svgBlip xmlns:asvg="http://schemas.microsoft.com/office/drawing/2016/SVG/main" r:embed="rId2"/>
              </a:ext>
            </a:extLst>
          </a:blip>
          <a:stretch>
            <a:fillRect/>
          </a:stretch>
        </p:blipFill>
        <p:spPr>
          <a:xfrm>
            <a:off x="838200" y="1825625"/>
            <a:ext cx="10515600" cy="4726424"/>
          </a:xfrm>
        </p:spPr>
      </p:pic>
      <p:pic>
        <p:nvPicPr>
          <p:cNvPr id="6" name="Picture 5">
            <a:extLst>
              <a:ext uri="{FF2B5EF4-FFF2-40B4-BE49-F238E27FC236}">
                <a16:creationId xmlns:a16="http://schemas.microsoft.com/office/drawing/2014/main" id="{4AE000FE-2878-611C-F8F0-B8BE760DC1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38200" y="1827986"/>
            <a:ext cx="3150950" cy="4721703"/>
          </a:xfrm>
          <a:prstGeom prst="rect">
            <a:avLst/>
          </a:prstGeom>
        </p:spPr>
      </p:pic>
      <p:pic>
        <p:nvPicPr>
          <p:cNvPr id="5" name="Picture 4">
            <a:extLst>
              <a:ext uri="{FF2B5EF4-FFF2-40B4-BE49-F238E27FC236}">
                <a16:creationId xmlns:a16="http://schemas.microsoft.com/office/drawing/2014/main" id="{5FEE893E-E3F8-E0DD-CFC3-37F979FD0EA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989149" y="1825625"/>
            <a:ext cx="4074353" cy="4750681"/>
          </a:xfrm>
          <a:prstGeom prst="rect">
            <a:avLst/>
          </a:prstGeom>
        </p:spPr>
      </p:pic>
      <p:pic>
        <p:nvPicPr>
          <p:cNvPr id="8" name="Picture 7">
            <a:extLst>
              <a:ext uri="{FF2B5EF4-FFF2-40B4-BE49-F238E27FC236}">
                <a16:creationId xmlns:a16="http://schemas.microsoft.com/office/drawing/2014/main" id="{60618833-D55C-9A96-4C94-5C421495CDF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063503" y="1849882"/>
            <a:ext cx="3529926" cy="4726424"/>
          </a:xfrm>
          <a:prstGeom prst="rect">
            <a:avLst/>
          </a:prstGeom>
        </p:spPr>
      </p:pic>
    </p:spTree>
    <p:extLst>
      <p:ext uri="{BB962C8B-B14F-4D97-AF65-F5344CB8AC3E}">
        <p14:creationId xmlns:p14="http://schemas.microsoft.com/office/powerpoint/2010/main" val="32393524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A2D53-C6E9-0D82-637F-054836D83C27}"/>
            </a:ext>
          </a:extLst>
        </p:cNvPr>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8C892982-5313-8AE3-62B7-FFC3F58ECD3D}"/>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BD52D4C1-3265-86FB-EB1D-7EE44B9FA239}"/>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0679A305-8FFF-CF9A-4F7F-01B29ADBD45E}"/>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41041055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773227" y="523003"/>
            <a:ext cx="10645543"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Comparison with Secondary Sources</a:t>
            </a:r>
          </a:p>
        </p:txBody>
      </p:sp>
      <p:sp>
        <p:nvSpPr>
          <p:cNvPr id="5" name="TextBox 4">
            <a:extLst>
              <a:ext uri="{FF2B5EF4-FFF2-40B4-BE49-F238E27FC236}">
                <a16:creationId xmlns:a16="http://schemas.microsoft.com/office/drawing/2014/main" id="{F27DBBA6-EB08-F11C-06A7-C4C3D505FC72}"/>
              </a:ext>
            </a:extLst>
          </p:cNvPr>
          <p:cNvSpPr txBox="1"/>
          <p:nvPr/>
        </p:nvSpPr>
        <p:spPr>
          <a:xfrm>
            <a:off x="237612" y="2314973"/>
            <a:ext cx="11716776" cy="4524315"/>
          </a:xfrm>
          <a:prstGeom prst="rect">
            <a:avLst/>
          </a:prstGeom>
          <a:solidFill>
            <a:srgbClr val="ED7D31">
              <a:lumMod val="20000"/>
              <a:lumOff val="80000"/>
            </a:srgbClr>
          </a:solid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Who are the best writers on this Bible book?</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Do I need to consult an </a:t>
            </a:r>
            <a:r>
              <a:rPr kumimoji="0" lang="en-US" sz="3600" b="1" i="1"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a</a:t>
            </a:r>
            <a:r>
              <a:rPr kumimoji="0" lang="en-US" sz="3600" b="1" i="1"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nalytical </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(or exegetical), </a:t>
            </a:r>
            <a:r>
              <a:rPr kumimoji="0" lang="en-US" sz="3600" b="1" i="1"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devotional</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or </a:t>
            </a:r>
            <a:r>
              <a:rPr kumimoji="0" lang="en-US" sz="3600" b="1" i="1"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homiletical</a:t>
            </a:r>
            <a:r>
              <a:rPr kumimoji="0" lang="en-US" sz="3600" b="0" i="0" u="none" strike="noStrike" kern="0" cap="none" spc="0" normalizeH="0" baseline="0" noProof="0" dirty="0">
                <a:ln>
                  <a:noFill/>
                </a:ln>
                <a:solidFill>
                  <a:srgbClr val="000000"/>
                </a:solidFill>
                <a:effectLst/>
                <a:highlight>
                  <a:srgbClr val="FFFF00"/>
                </a:highlight>
                <a:uLnTx/>
                <a:uFillTx/>
                <a:latin typeface="Bernard MT Condensed" panose="02050806060905020404" pitchFamily="18" charset="0"/>
                <a:ea typeface="Times New Roman" panose="02020603050405020304" pitchFamily="18" charset="0"/>
                <a:cs typeface="Times New Roman" panose="02020603050405020304" pitchFamily="18" charset="0"/>
              </a:rPr>
              <a:t> </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commentary?</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does other commentators say about the passage?</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How does their comments differ from my discoveries or ideas?</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have I read that </a:t>
            </a:r>
            <a:r>
              <a:rPr kumimoji="0" lang="en-US" sz="3600" b="1" i="1" u="none" strike="noStrike" kern="0" cap="none" spc="0" normalizeH="0" baseline="0" noProof="0" dirty="0">
                <a:ln w="6600">
                  <a:solidFill>
                    <a:srgbClr val="ED7D31"/>
                  </a:solidFill>
                  <a:prstDash val="solid"/>
                </a:ln>
                <a:solidFill>
                  <a:sysClr val="windowText" lastClr="000000"/>
                </a:solidFill>
                <a:effectLst>
                  <a:outerShdw dist="38100" dir="2700000" algn="tl" rotWithShape="0">
                    <a:srgbClr val="ED7D31"/>
                  </a:outerShdw>
                </a:effectLst>
                <a:uLnTx/>
                <a:uFillTx/>
                <a:latin typeface="Bernard MT Condensed" panose="02050806060905020404" pitchFamily="18" charset="0"/>
                <a:ea typeface="Times New Roman" panose="02020603050405020304" pitchFamily="18" charset="0"/>
                <a:cs typeface="Times New Roman" panose="02020603050405020304" pitchFamily="18" charset="0"/>
              </a:rPr>
              <a:t>challenges</a:t>
            </a:r>
            <a:r>
              <a:rPr kumimoji="0" lang="en-US" sz="3600" b="1" i="0" u="none" strike="noStrike" kern="0" cap="none" spc="0" normalizeH="0" baseline="0" noProof="0" dirty="0">
                <a:ln w="6600">
                  <a:solidFill>
                    <a:srgbClr val="ED7D31"/>
                  </a:solidFill>
                  <a:prstDash val="solid"/>
                </a:ln>
                <a:solidFill>
                  <a:sysClr val="windowText" lastClr="000000"/>
                </a:solidFill>
                <a:effectLst>
                  <a:outerShdw dist="38100" dir="2700000" algn="tl" rotWithShape="0">
                    <a:srgbClr val="ED7D31"/>
                  </a:outerShdw>
                </a:effectLst>
                <a:uLnTx/>
                <a:uFillTx/>
                <a:latin typeface="Bernard MT Condensed" panose="02050806060905020404" pitchFamily="18" charset="0"/>
                <a:ea typeface="Times New Roman" panose="02020603050405020304" pitchFamily="18" charset="0"/>
                <a:cs typeface="Times New Roman" panose="02020603050405020304" pitchFamily="18" charset="0"/>
              </a:rPr>
              <a:t> </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my ideas about the passage?</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have I read that </a:t>
            </a:r>
            <a:r>
              <a:rPr kumimoji="0" lang="en-US" sz="3600" b="1" i="1" u="none" strike="noStrike" kern="0" cap="none" spc="0" normalizeH="0" baseline="0" noProof="0" dirty="0">
                <a:ln w="6600">
                  <a:solidFill>
                    <a:srgbClr val="ED7D31"/>
                  </a:solidFill>
                  <a:prstDash val="solid"/>
                </a:ln>
                <a:solidFill>
                  <a:sysClr val="windowText" lastClr="000000"/>
                </a:solidFill>
                <a:effectLst>
                  <a:outerShdw dist="38100" dir="2700000" algn="tl" rotWithShape="0">
                    <a:srgbClr val="ED7D31"/>
                  </a:outerShdw>
                </a:effectLst>
                <a:uLnTx/>
                <a:uFillTx/>
                <a:latin typeface="Bernard MT Condensed" panose="02050806060905020404" pitchFamily="18" charset="0"/>
                <a:ea typeface="Times New Roman" panose="02020603050405020304" pitchFamily="18" charset="0"/>
                <a:cs typeface="Times New Roman" panose="02020603050405020304" pitchFamily="18" charset="0"/>
              </a:rPr>
              <a:t>changes</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my ideas about the passage?</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What have I read that </a:t>
            </a:r>
            <a:r>
              <a:rPr kumimoji="0" lang="en-US" sz="3600" b="1" i="1" u="none" strike="noStrike" kern="0" cap="none" spc="0" normalizeH="0" baseline="0" noProof="0" dirty="0">
                <a:ln w="6600">
                  <a:solidFill>
                    <a:srgbClr val="ED7D31"/>
                  </a:solidFill>
                  <a:prstDash val="solid"/>
                </a:ln>
                <a:solidFill>
                  <a:sysClr val="windowText" lastClr="000000"/>
                </a:solidFill>
                <a:effectLst>
                  <a:outerShdw dist="38100" dir="2700000" algn="tl" rotWithShape="0">
                    <a:srgbClr val="ED7D31"/>
                  </a:outerShdw>
                </a:effectLst>
                <a:uLnTx/>
                <a:uFillTx/>
                <a:latin typeface="Bernard MT Condensed" panose="02050806060905020404" pitchFamily="18" charset="0"/>
                <a:ea typeface="Times New Roman" panose="02020603050405020304" pitchFamily="18" charset="0"/>
                <a:cs typeface="Times New Roman" panose="02020603050405020304" pitchFamily="18" charset="0"/>
              </a:rPr>
              <a:t>confirms</a:t>
            </a:r>
            <a:r>
              <a:rPr kumimoji="0" lang="en-US" sz="3600" b="1" i="1"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 </a:t>
            </a:r>
            <a:r>
              <a:rPr kumimoji="0" lang="en-US" sz="3600" b="0" i="0" u="none" strike="noStrike" kern="0" cap="none" spc="0" normalizeH="0" baseline="0" noProof="0" dirty="0">
                <a:ln>
                  <a:noFill/>
                </a:ln>
                <a:solidFill>
                  <a:srgbClr val="000000"/>
                </a:solidFill>
                <a:effectLst/>
                <a:uLnTx/>
                <a:uFillTx/>
                <a:latin typeface="Bernard MT Condensed" panose="02050806060905020404" pitchFamily="18" charset="0"/>
                <a:ea typeface="Times New Roman" panose="02020603050405020304" pitchFamily="18" charset="0"/>
                <a:cs typeface="Times New Roman" panose="02020603050405020304" pitchFamily="18" charset="0"/>
              </a:rPr>
              <a:t>my ideas about the passage?</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83CE197-2F26-C332-634B-2926BA369E98}"/>
              </a:ext>
            </a:extLst>
          </p:cNvPr>
          <p:cNvSpPr txBox="1"/>
          <p:nvPr/>
        </p:nvSpPr>
        <p:spPr>
          <a:xfrm>
            <a:off x="237612" y="1672500"/>
            <a:ext cx="11716775" cy="623761"/>
          </a:xfrm>
          <a:prstGeom prst="rect">
            <a:avLst/>
          </a:prstGeom>
          <a:solidFill>
            <a:schemeClr val="tx1"/>
          </a:solid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Comparison with Secondary Sources Questions</a:t>
            </a:r>
            <a:endParaRPr kumimoji="0" lang="en-US" sz="3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4742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A92E7-60E6-864F-9E5B-9F1AAA1F6361}"/>
              </a:ext>
            </a:extLst>
          </p:cNvPr>
          <p:cNvSpPr>
            <a:spLocks noGrp="1"/>
          </p:cNvSpPr>
          <p:nvPr>
            <p:ph type="title"/>
          </p:nvPr>
        </p:nvSpPr>
        <p:spPr>
          <a:solidFill>
            <a:schemeClr val="accent2">
              <a:lumMod val="40000"/>
              <a:lumOff val="60000"/>
            </a:schemeClr>
          </a:solidFill>
        </p:spPr>
        <p:txBody>
          <a:bodyPr>
            <a:normAutofit fontScale="90000"/>
          </a:bodyPr>
          <a:lstStyle/>
          <a:p>
            <a:pPr marL="0" marR="0" lvl="0" indent="0" defTabSz="914400" rtl="0" eaLnBrk="1" fontAlgn="auto" latinLnBrk="0" hangingPunct="1">
              <a:lnSpc>
                <a:spcPct val="100000"/>
              </a:lnSpc>
              <a:spcBef>
                <a:spcPts val="0"/>
              </a:spcBef>
              <a:spcAft>
                <a:spcPts val="0"/>
              </a:spcAft>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Comparison with Secondary Sources</a:t>
            </a:r>
            <a:endParaRPr lang="en-US" dirty="0"/>
          </a:p>
        </p:txBody>
      </p:sp>
      <p:sp>
        <p:nvSpPr>
          <p:cNvPr id="4" name="Content Placeholder 3">
            <a:extLst>
              <a:ext uri="{FF2B5EF4-FFF2-40B4-BE49-F238E27FC236}">
                <a16:creationId xmlns:a16="http://schemas.microsoft.com/office/drawing/2014/main" id="{B232EF2C-E2A9-F21A-B858-BDDDF55C138E}"/>
              </a:ext>
            </a:extLst>
          </p:cNvPr>
          <p:cNvSpPr>
            <a:spLocks noGrp="1"/>
          </p:cNvSpPr>
          <p:nvPr>
            <p:ph idx="1"/>
          </p:nvPr>
        </p:nvSpPr>
        <p:spPr>
          <a:xfrm>
            <a:off x="369946" y="1825625"/>
            <a:ext cx="11452109" cy="757130"/>
          </a:xfrm>
          <a:prstGeom prst="rect">
            <a:avLst/>
          </a:prstGeom>
          <a:solidFill>
            <a:schemeClr val="tx1"/>
          </a:solidFill>
        </p:spPr>
        <p:txBody>
          <a:bodyPr wrap="none" lIns="91440" tIns="45720" rIns="91440" bIns="45720">
            <a:spAutoFit/>
          </a:bodyPr>
          <a:lstStyle/>
          <a:p>
            <a:pPr marL="0" indent="0" algn="ctr" defTabSz="457200">
              <a:buNone/>
            </a:pPr>
            <a:r>
              <a:rPr lang="en-US" sz="4800" b="1" dirty="0">
                <a:ln w="6600">
                  <a:solidFill>
                    <a:srgbClr val="ED7D31"/>
                  </a:solidFill>
                  <a:prstDash val="solid"/>
                </a:ln>
                <a:solidFill>
                  <a:srgbClr val="FFFFFF"/>
                </a:solidFill>
                <a:effectLst>
                  <a:outerShdw dist="38100" dir="2700000" algn="tl" rotWithShape="0">
                    <a:srgbClr val="ED7D31"/>
                  </a:outerShdw>
                </a:effectLst>
                <a:latin typeface="Bernard MT Condensed" panose="02050806060905020404" pitchFamily="18" charset="0"/>
              </a:rPr>
              <a:t>Figures in Church History to Read if Time Allows</a:t>
            </a:r>
          </a:p>
        </p:txBody>
      </p:sp>
      <p:sp>
        <p:nvSpPr>
          <p:cNvPr id="6" name="TextBox 5">
            <a:extLst>
              <a:ext uri="{FF2B5EF4-FFF2-40B4-BE49-F238E27FC236}">
                <a16:creationId xmlns:a16="http://schemas.microsoft.com/office/drawing/2014/main" id="{5157F77C-EDC9-CD07-A715-C604E3852007}"/>
              </a:ext>
            </a:extLst>
          </p:cNvPr>
          <p:cNvSpPr txBox="1"/>
          <p:nvPr/>
        </p:nvSpPr>
        <p:spPr>
          <a:xfrm>
            <a:off x="369945" y="2717690"/>
            <a:ext cx="11452109" cy="3416320"/>
          </a:xfrm>
          <a:prstGeom prst="rect">
            <a:avLst/>
          </a:prstGeom>
          <a:solidFill>
            <a:schemeClr val="accent2">
              <a:lumMod val="60000"/>
              <a:lumOff val="40000"/>
            </a:schemeClr>
          </a:solid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6000" b="0" i="0" u="none" strike="noStrike" kern="1200" cap="none" spc="0" normalizeH="0" baseline="0" noProof="0" dirty="0">
                <a:ln>
                  <a:noFill/>
                </a:ln>
                <a:solidFill>
                  <a:prstClr val="black"/>
                </a:solidFill>
                <a:effectLst/>
                <a:uLnTx/>
                <a:uFillTx/>
                <a:latin typeface="Haettenschweiler" panose="020B0706040902060204" pitchFamily="34" charset="0"/>
                <a:ea typeface="+mn-ea"/>
                <a:cs typeface="+mn-cs"/>
              </a:rPr>
              <a:t>John Chrysostom, Augustine of Hippo, Origin, Martin Luther, John Calvin, Puritan Preachers, John Wesley, Charles Spurgeon, Martyn Lloyd-Jones, John Stott</a:t>
            </a:r>
          </a:p>
        </p:txBody>
      </p:sp>
    </p:spTree>
    <p:extLst>
      <p:ext uri="{BB962C8B-B14F-4D97-AF65-F5344CB8AC3E}">
        <p14:creationId xmlns:p14="http://schemas.microsoft.com/office/powerpoint/2010/main" val="13984507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6173F86-FE35-65D9-0F9B-2454D4834B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0512E-A025-CDA6-C81F-395D4C3CD9A7}"/>
              </a:ext>
            </a:extLst>
          </p:cNvPr>
          <p:cNvSpPr>
            <a:spLocks noGrp="1"/>
          </p:cNvSpPr>
          <p:nvPr>
            <p:ph type="title"/>
          </p:nvPr>
        </p:nvSpPr>
        <p:spPr>
          <a:xfrm>
            <a:off x="838200" y="365128"/>
            <a:ext cx="10515600" cy="886898"/>
          </a:xfrm>
          <a:solidFill>
            <a:srgbClr val="FF00FF"/>
          </a:solidFill>
        </p:spPr>
        <p:txBody>
          <a:bodyPr/>
          <a:lstStyle/>
          <a:p>
            <a:pPr algn="ctr"/>
            <a:r>
              <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rPr>
              <a:t>Why Christians Should Use Commentaries</a:t>
            </a:r>
          </a:p>
        </p:txBody>
      </p:sp>
      <p:sp>
        <p:nvSpPr>
          <p:cNvPr id="3" name="Content Placeholder 2">
            <a:extLst>
              <a:ext uri="{FF2B5EF4-FFF2-40B4-BE49-F238E27FC236}">
                <a16:creationId xmlns:a16="http://schemas.microsoft.com/office/drawing/2014/main" id="{81657A91-1D35-8089-4571-A039445C9718}"/>
              </a:ext>
            </a:extLst>
          </p:cNvPr>
          <p:cNvSpPr>
            <a:spLocks noGrp="1"/>
          </p:cNvSpPr>
          <p:nvPr>
            <p:ph idx="1"/>
          </p:nvPr>
        </p:nvSpPr>
        <p:spPr>
          <a:xfrm>
            <a:off x="154745" y="1463040"/>
            <a:ext cx="11844997" cy="5160783"/>
          </a:xfrm>
          <a:solidFill>
            <a:schemeClr val="accent6">
              <a:lumMod val="20000"/>
              <a:lumOff val="80000"/>
            </a:schemeClr>
          </a:solidFill>
        </p:spPr>
        <p:txBody>
          <a:bodyPr>
            <a:noAutofit/>
          </a:bodyPr>
          <a:lstStyle/>
          <a:p>
            <a:pPr marL="0" indent="0" algn="ctr">
              <a:buNone/>
            </a:pPr>
            <a:r>
              <a:rPr lang="en-US" sz="4000" b="1" i="0" dirty="0">
                <a:effectLst/>
                <a:latin typeface="Open Sans" panose="020B0606030504020204" pitchFamily="34" charset="0"/>
              </a:rPr>
              <a:t>Use Commentaries for Appropriate </a:t>
            </a:r>
            <a:r>
              <a:rPr lang="en-US" sz="4000" b="1" dirty="0">
                <a:latin typeface="Open Sans" panose="020B0606030504020204" pitchFamily="34" charset="0"/>
              </a:rPr>
              <a:t>T</a:t>
            </a:r>
            <a:r>
              <a:rPr lang="en-US" sz="4000" b="1" i="0" dirty="0">
                <a:effectLst/>
                <a:latin typeface="Open Sans" panose="020B0606030504020204" pitchFamily="34" charset="0"/>
              </a:rPr>
              <a:t>asks</a:t>
            </a:r>
          </a:p>
          <a:p>
            <a:pPr marL="0" indent="0">
              <a:buNone/>
            </a:pPr>
            <a:r>
              <a:rPr lang="en-US" sz="4000" b="0" i="0" dirty="0">
                <a:effectLst/>
                <a:latin typeface="Impact" panose="020B0806030902050204" pitchFamily="34" charset="0"/>
              </a:rPr>
              <a:t>Commentaries vary in size, detail, level, and theological basis; they also have different roles in the exegetical process. The following classification is partly chronological – the first books are used earlier in the process than the latter books. (The books in brackets are OT focused and are merely exemplary not exhaustive).</a:t>
            </a:r>
            <a:endParaRPr lang="en-US" sz="4000" dirty="0">
              <a:latin typeface="Impact" panose="020B0806030902050204" pitchFamily="34" charset="0"/>
            </a:endParaRPr>
          </a:p>
        </p:txBody>
      </p:sp>
    </p:spTree>
    <p:extLst>
      <p:ext uri="{BB962C8B-B14F-4D97-AF65-F5344CB8AC3E}">
        <p14:creationId xmlns:p14="http://schemas.microsoft.com/office/powerpoint/2010/main" val="12220791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C3AFDCD-5526-A2FD-670A-D4141DDD0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F24AFE-871C-C9B2-7F41-B20D991513CF}"/>
              </a:ext>
            </a:extLst>
          </p:cNvPr>
          <p:cNvSpPr>
            <a:spLocks noGrp="1"/>
          </p:cNvSpPr>
          <p:nvPr>
            <p:ph type="title"/>
          </p:nvPr>
        </p:nvSpPr>
        <p:spPr>
          <a:xfrm>
            <a:off x="838200" y="365128"/>
            <a:ext cx="10515600" cy="886898"/>
          </a:xfrm>
          <a:solidFill>
            <a:srgbClr val="FF00FF"/>
          </a:solidFill>
        </p:spPr>
        <p:txBody>
          <a:bodyPr/>
          <a:lstStyle/>
          <a:p>
            <a:pPr algn="ctr"/>
            <a:r>
              <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rPr>
              <a:t>Types of Commentaries</a:t>
            </a:r>
          </a:p>
        </p:txBody>
      </p:sp>
      <p:sp>
        <p:nvSpPr>
          <p:cNvPr id="3" name="Content Placeholder 2">
            <a:extLst>
              <a:ext uri="{FF2B5EF4-FFF2-40B4-BE49-F238E27FC236}">
                <a16:creationId xmlns:a16="http://schemas.microsoft.com/office/drawing/2014/main" id="{49251972-6956-D7EB-E424-6C28C6E9873F}"/>
              </a:ext>
            </a:extLst>
          </p:cNvPr>
          <p:cNvSpPr>
            <a:spLocks noGrp="1"/>
          </p:cNvSpPr>
          <p:nvPr>
            <p:ph idx="1"/>
          </p:nvPr>
        </p:nvSpPr>
        <p:spPr>
          <a:xfrm>
            <a:off x="154745" y="1463040"/>
            <a:ext cx="11844997" cy="5160783"/>
          </a:xfrm>
          <a:solidFill>
            <a:schemeClr val="accent6">
              <a:lumMod val="20000"/>
              <a:lumOff val="80000"/>
            </a:schemeClr>
          </a:solidFill>
        </p:spPr>
        <p:txBody>
          <a:bodyPr>
            <a:noAutofit/>
          </a:bodyPr>
          <a:lstStyle/>
          <a:p>
            <a:pPr algn="l">
              <a:buFont typeface="Arial" panose="020B0604020202020204" pitchFamily="34" charset="0"/>
              <a:buChar char="•"/>
            </a:pPr>
            <a:r>
              <a:rPr lang="en-US" sz="3600" b="1" i="0" dirty="0">
                <a:effectLst/>
                <a:latin typeface="Open Sans" panose="020B0606030504020204" pitchFamily="34" charset="0"/>
              </a:rPr>
              <a:t>Critical</a:t>
            </a:r>
            <a:r>
              <a:rPr lang="en-US" sz="3600" b="0" i="0" dirty="0">
                <a:effectLst/>
                <a:latin typeface="Open Sans" panose="020B0606030504020204" pitchFamily="34" charset="0"/>
              </a:rPr>
              <a:t>: Emphasis on technical matters like the composition of the text rather than its meaning (e.g.  </a:t>
            </a:r>
            <a:r>
              <a:rPr lang="en-US" sz="3600" b="0" i="1" dirty="0">
                <a:effectLst/>
                <a:latin typeface="Open Sans" panose="020B0606030504020204" pitchFamily="34" charset="0"/>
              </a:rPr>
              <a:t>International Critical Commentary</a:t>
            </a:r>
            <a:r>
              <a:rPr lang="en-US" sz="3600" b="0" i="0" dirty="0">
                <a:effectLst/>
                <a:latin typeface="Open Sans" panose="020B0606030504020204" pitchFamily="34" charset="0"/>
              </a:rPr>
              <a:t>, some </a:t>
            </a:r>
            <a:r>
              <a:rPr lang="en-US" sz="3600" b="0" i="1" dirty="0">
                <a:effectLst/>
                <a:latin typeface="Open Sans" panose="020B0606030504020204" pitchFamily="34" charset="0"/>
              </a:rPr>
              <a:t>Word</a:t>
            </a:r>
            <a:r>
              <a:rPr lang="en-US" sz="3600" b="0" i="0" dirty="0">
                <a:effectLst/>
                <a:latin typeface="Open Sans" panose="020B0606030504020204" pitchFamily="34" charset="0"/>
              </a:rPr>
              <a:t> commentaries). </a:t>
            </a:r>
            <a:r>
              <a:rPr lang="en-US" sz="3600" b="0" i="0" dirty="0">
                <a:effectLst/>
                <a:latin typeface="Open Sans" panose="020B0606030504020204" pitchFamily="34" charset="0"/>
                <a:sym typeface="Wingdings 2" panose="05020102010507070707" pitchFamily="18" charset="2"/>
              </a:rPr>
              <a:t></a:t>
            </a:r>
            <a:r>
              <a:rPr lang="en-US" sz="3600" b="0" i="0" dirty="0">
                <a:effectLst/>
                <a:latin typeface="Nordique Inline" panose="00000500000000000000" pitchFamily="2" charset="0"/>
              </a:rPr>
              <a:t>PROBLEMS</a:t>
            </a:r>
            <a:endParaRPr lang="en-US" sz="3600" b="0" i="0" dirty="0">
              <a:effectLst/>
              <a:latin typeface="Open Sans" panose="020B0606030504020204" pitchFamily="34" charset="0"/>
            </a:endParaRPr>
          </a:p>
          <a:p>
            <a:pPr algn="l">
              <a:buFont typeface="Arial" panose="020B0604020202020204" pitchFamily="34" charset="0"/>
              <a:buChar char="•"/>
            </a:pPr>
            <a:r>
              <a:rPr lang="en-US" sz="3600" b="1" i="0" dirty="0">
                <a:effectLst/>
                <a:latin typeface="Open Sans" panose="020B0606030504020204" pitchFamily="34" charset="0"/>
              </a:rPr>
              <a:t>Expository (Original Language)</a:t>
            </a:r>
            <a:r>
              <a:rPr lang="en-US" sz="3600" b="0" i="0" dirty="0">
                <a:effectLst/>
                <a:latin typeface="Open Sans" panose="020B0606030504020204" pitchFamily="34" charset="0"/>
              </a:rPr>
              <a:t>: Close and detailed exposition of the text, usually requiring some knowledge of the original languages (e.g. some </a:t>
            </a:r>
            <a:r>
              <a:rPr lang="en-US" sz="3600" b="0" i="1" dirty="0">
                <a:effectLst/>
                <a:latin typeface="Open Sans" panose="020B0606030504020204" pitchFamily="34" charset="0"/>
              </a:rPr>
              <a:t>Word</a:t>
            </a:r>
            <a:r>
              <a:rPr lang="en-US" sz="3600" b="0" i="0" dirty="0">
                <a:effectLst/>
                <a:latin typeface="Open Sans" panose="020B0606030504020204" pitchFamily="34" charset="0"/>
              </a:rPr>
              <a:t> commentaries, </a:t>
            </a:r>
            <a:r>
              <a:rPr lang="en-US" sz="3600" b="0" i="1" dirty="0">
                <a:effectLst/>
                <a:latin typeface="Open Sans" panose="020B0606030504020204" pitchFamily="34" charset="0"/>
              </a:rPr>
              <a:t>New International Commentary on the OT</a:t>
            </a:r>
            <a:r>
              <a:rPr lang="en-US" sz="3600" b="0" i="0" dirty="0">
                <a:effectLst/>
                <a:latin typeface="Open Sans" panose="020B0606030504020204" pitchFamily="34" charset="0"/>
              </a:rPr>
              <a:t>, </a:t>
            </a:r>
            <a:r>
              <a:rPr lang="en-US" sz="3600" b="0" i="1" dirty="0">
                <a:effectLst/>
                <a:latin typeface="Open Sans" panose="020B0606030504020204" pitchFamily="34" charset="0"/>
              </a:rPr>
              <a:t>Expositor’s Bible Commentary, Mentor series </a:t>
            </a:r>
            <a:r>
              <a:rPr lang="en-US" sz="3600" b="0" i="0" dirty="0">
                <a:effectLst/>
                <a:latin typeface="Open Sans" panose="020B0606030504020204" pitchFamily="34" charset="0"/>
              </a:rPr>
              <a:t>by Christian Focus).</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PRECISENESS</a:t>
            </a:r>
            <a:endParaRPr lang="en-US" sz="3600" b="0" i="0" dirty="0">
              <a:effectLst/>
              <a:latin typeface="Open Sans" panose="020B0606030504020204" pitchFamily="34" charset="0"/>
            </a:endParaRPr>
          </a:p>
        </p:txBody>
      </p:sp>
    </p:spTree>
    <p:extLst>
      <p:ext uri="{BB962C8B-B14F-4D97-AF65-F5344CB8AC3E}">
        <p14:creationId xmlns:p14="http://schemas.microsoft.com/office/powerpoint/2010/main" val="913519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BFF368E-8A26-EA57-7C5E-D7C0E5684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3E72B2-8B01-D11A-443C-DA43C2CF584B}"/>
              </a:ext>
            </a:extLst>
          </p:cNvPr>
          <p:cNvSpPr>
            <a:spLocks noGrp="1"/>
          </p:cNvSpPr>
          <p:nvPr>
            <p:ph type="title"/>
          </p:nvPr>
        </p:nvSpPr>
        <p:spPr>
          <a:xfrm>
            <a:off x="838200" y="365128"/>
            <a:ext cx="10515600" cy="886898"/>
          </a:xfrm>
          <a:solidFill>
            <a:srgbClr val="FF00FF"/>
          </a:solidFill>
        </p:spPr>
        <p:txBody>
          <a:bodyPr/>
          <a:lstStyle/>
          <a:p>
            <a:pPr algn="ctr"/>
            <a:r>
              <a:rPr kumimoji="0" lang="en-US" sz="44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j-ea"/>
                <a:cs typeface="+mj-cs"/>
              </a:rPr>
              <a:t>Types of Commentaries</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endParaRPr>
          </a:p>
        </p:txBody>
      </p:sp>
      <p:sp>
        <p:nvSpPr>
          <p:cNvPr id="3" name="Content Placeholder 2">
            <a:extLst>
              <a:ext uri="{FF2B5EF4-FFF2-40B4-BE49-F238E27FC236}">
                <a16:creationId xmlns:a16="http://schemas.microsoft.com/office/drawing/2014/main" id="{933B8BC4-76DF-19F7-8C5E-21F44E947377}"/>
              </a:ext>
            </a:extLst>
          </p:cNvPr>
          <p:cNvSpPr>
            <a:spLocks noGrp="1"/>
          </p:cNvSpPr>
          <p:nvPr>
            <p:ph idx="1"/>
          </p:nvPr>
        </p:nvSpPr>
        <p:spPr>
          <a:xfrm>
            <a:off x="154745" y="1463040"/>
            <a:ext cx="11844997" cy="5160783"/>
          </a:xfrm>
          <a:solidFill>
            <a:schemeClr val="accent6">
              <a:lumMod val="20000"/>
              <a:lumOff val="80000"/>
            </a:schemeClr>
          </a:solidFill>
        </p:spPr>
        <p:txBody>
          <a:bodyPr>
            <a:noAutofit/>
          </a:bodyPr>
          <a:lstStyle/>
          <a:p>
            <a:pPr algn="l">
              <a:buFont typeface="Arial" panose="020B0604020202020204" pitchFamily="34" charset="0"/>
              <a:buChar char="•"/>
            </a:pPr>
            <a:r>
              <a:rPr lang="en-US" sz="3400" b="1" i="0" dirty="0">
                <a:effectLst/>
                <a:latin typeface="Open Sans" panose="020B0606030504020204" pitchFamily="34" charset="0"/>
              </a:rPr>
              <a:t>Expository (English):</a:t>
            </a:r>
            <a:r>
              <a:rPr lang="en-US" sz="3400" b="0" i="0" dirty="0">
                <a:effectLst/>
                <a:latin typeface="Open Sans" panose="020B0606030504020204" pitchFamily="34" charset="0"/>
              </a:rPr>
              <a:t> Stay close to the text but do not usually deal with critical issues and do not require original language knowledge (</a:t>
            </a:r>
            <a:r>
              <a:rPr lang="en-US" sz="3400" b="0" i="1" dirty="0">
                <a:effectLst/>
                <a:latin typeface="Open Sans" panose="020B0606030504020204" pitchFamily="34" charset="0"/>
              </a:rPr>
              <a:t>Focus on the Bible series </a:t>
            </a:r>
            <a:r>
              <a:rPr lang="en-US" sz="3400" b="0" i="0" dirty="0">
                <a:effectLst/>
                <a:latin typeface="Open Sans" panose="020B0606030504020204" pitchFamily="34" charset="0"/>
              </a:rPr>
              <a:t>by Christian Focus, </a:t>
            </a:r>
            <a:r>
              <a:rPr lang="en-US" sz="3400" b="0" i="1" dirty="0">
                <a:effectLst/>
                <a:latin typeface="Open Sans" panose="020B0606030504020204" pitchFamily="34" charset="0"/>
              </a:rPr>
              <a:t>Evangelical Press Study Commentaries</a:t>
            </a:r>
            <a:r>
              <a:rPr lang="en-US" sz="3400" b="0" i="0" dirty="0">
                <a:effectLst/>
                <a:latin typeface="Open Sans" panose="020B0606030504020204" pitchFamily="34" charset="0"/>
              </a:rPr>
              <a:t>).</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PORTRAITS</a:t>
            </a:r>
            <a:endParaRPr lang="en-US" sz="3400" b="0" i="0" dirty="0">
              <a:effectLst/>
              <a:latin typeface="Open Sans" panose="020B0606030504020204" pitchFamily="34" charset="0"/>
            </a:endParaRPr>
          </a:p>
          <a:p>
            <a:pPr marL="0" algn="l">
              <a:buFont typeface="Arial" panose="020B0604020202020204" pitchFamily="34" charset="0"/>
              <a:buChar char="•"/>
            </a:pPr>
            <a:r>
              <a:rPr lang="en-US" sz="3400" b="1" i="0" dirty="0">
                <a:effectLst/>
                <a:latin typeface="Open Sans" panose="020B0606030504020204" pitchFamily="34" charset="0"/>
              </a:rPr>
              <a:t>Summary</a:t>
            </a:r>
            <a:r>
              <a:rPr lang="en-US" sz="3400" b="0" i="0" dirty="0">
                <a:effectLst/>
                <a:latin typeface="Open Sans" panose="020B0606030504020204" pitchFamily="34" charset="0"/>
              </a:rPr>
              <a:t>: Do not explain everything but focus on main points and present conclusions rather than extensive arguments. Excellent summaries of a verse or passage’s teaching. Big is not always better. (e.g. </a:t>
            </a:r>
            <a:r>
              <a:rPr lang="en-US" sz="3400" b="0" i="1" dirty="0">
                <a:effectLst/>
                <a:latin typeface="Open Sans" panose="020B0606030504020204" pitchFamily="34" charset="0"/>
              </a:rPr>
              <a:t>Tyndale Old Testament Commentaries, Bible Speaks Today</a:t>
            </a:r>
            <a:r>
              <a:rPr lang="en-US" sz="3400" b="0" i="0" dirty="0">
                <a:effectLst/>
                <a:latin typeface="Open Sans" panose="020B0606030504020204" pitchFamily="34" charset="0"/>
              </a:rPr>
              <a:t>).</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POINTS</a:t>
            </a:r>
            <a:endParaRPr lang="en-US" sz="3400" b="0" i="0" dirty="0">
              <a:effectLst/>
              <a:latin typeface="Open Sans" panose="020B0606030504020204" pitchFamily="34" charset="0"/>
            </a:endParaRPr>
          </a:p>
        </p:txBody>
      </p:sp>
    </p:spTree>
    <p:extLst>
      <p:ext uri="{BB962C8B-B14F-4D97-AF65-F5344CB8AC3E}">
        <p14:creationId xmlns:p14="http://schemas.microsoft.com/office/powerpoint/2010/main" val="3358274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2DE27B4-07CA-95CD-1CFD-69928D4E0B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0AAC9C-A6DD-BA6D-8388-FEFF4CCC29E6}"/>
              </a:ext>
            </a:extLst>
          </p:cNvPr>
          <p:cNvSpPr>
            <a:spLocks noGrp="1"/>
          </p:cNvSpPr>
          <p:nvPr>
            <p:ph type="title"/>
          </p:nvPr>
        </p:nvSpPr>
        <p:spPr>
          <a:xfrm>
            <a:off x="838200" y="365128"/>
            <a:ext cx="10515600" cy="886898"/>
          </a:xfrm>
          <a:solidFill>
            <a:srgbClr val="FF00FF"/>
          </a:solidFill>
        </p:spPr>
        <p:txBody>
          <a:bodyPr/>
          <a:lstStyle/>
          <a:p>
            <a:pPr algn="ctr"/>
            <a:r>
              <a:rPr kumimoji="0" lang="en-US" sz="44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j-ea"/>
                <a:cs typeface="+mj-cs"/>
              </a:rPr>
              <a:t>Types of Commentaries</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endParaRPr>
          </a:p>
        </p:txBody>
      </p:sp>
      <p:sp>
        <p:nvSpPr>
          <p:cNvPr id="3" name="Content Placeholder 2">
            <a:extLst>
              <a:ext uri="{FF2B5EF4-FFF2-40B4-BE49-F238E27FC236}">
                <a16:creationId xmlns:a16="http://schemas.microsoft.com/office/drawing/2014/main" id="{5583144E-3227-45C9-B0C9-1D6284B564E2}"/>
              </a:ext>
            </a:extLst>
          </p:cNvPr>
          <p:cNvSpPr>
            <a:spLocks noGrp="1"/>
          </p:cNvSpPr>
          <p:nvPr>
            <p:ph idx="1"/>
          </p:nvPr>
        </p:nvSpPr>
        <p:spPr>
          <a:xfrm>
            <a:off x="154745" y="1463040"/>
            <a:ext cx="11844997" cy="5160783"/>
          </a:xfrm>
          <a:solidFill>
            <a:schemeClr val="accent6">
              <a:lumMod val="20000"/>
              <a:lumOff val="80000"/>
            </a:schemeClr>
          </a:solidFill>
        </p:spPr>
        <p:txBody>
          <a:bodyPr>
            <a:noAutofit/>
          </a:bodyPr>
          <a:lstStyle/>
          <a:p>
            <a:pPr algn="l">
              <a:buFont typeface="Arial" panose="020B0604020202020204" pitchFamily="34" charset="0"/>
              <a:buChar char="•"/>
            </a:pPr>
            <a:r>
              <a:rPr lang="en-US" sz="4000" b="1" i="0" dirty="0">
                <a:effectLst/>
                <a:latin typeface="Open Sans" panose="020B0606030504020204" pitchFamily="34" charset="0"/>
              </a:rPr>
              <a:t>Classical</a:t>
            </a:r>
            <a:r>
              <a:rPr lang="en-US" sz="4000" b="0" i="0" dirty="0">
                <a:effectLst/>
                <a:latin typeface="Open Sans" panose="020B0606030504020204" pitchFamily="34" charset="0"/>
              </a:rPr>
              <a:t>:  Reputable commentaries from the past that usually do not deal with technical issues, but rather the theological meaning of the text (Banner of Truth </a:t>
            </a:r>
            <a:r>
              <a:rPr lang="en-US" sz="4000" b="0" i="1" dirty="0">
                <a:effectLst/>
                <a:latin typeface="Open Sans" panose="020B0606030504020204" pitchFamily="34" charset="0"/>
              </a:rPr>
              <a:t>Geneva</a:t>
            </a:r>
            <a:r>
              <a:rPr lang="en-US" sz="4000" b="0" i="0" dirty="0">
                <a:effectLst/>
                <a:latin typeface="Open Sans" panose="020B0606030504020204" pitchFamily="34" charset="0"/>
              </a:rPr>
              <a:t> series, John Gill, John Calvin).</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PREMISES</a:t>
            </a:r>
            <a:endParaRPr lang="en-US" sz="4000" b="0" i="0" dirty="0">
              <a:effectLst/>
              <a:latin typeface="Open Sans" panose="020B0606030504020204" pitchFamily="34" charset="0"/>
            </a:endParaRPr>
          </a:p>
          <a:p>
            <a:pPr algn="l">
              <a:buFont typeface="Arial" panose="020B0604020202020204" pitchFamily="34" charset="0"/>
              <a:buChar char="•"/>
            </a:pPr>
            <a:r>
              <a:rPr lang="en-US" sz="4000" b="1" i="0" dirty="0">
                <a:effectLst/>
                <a:latin typeface="Open Sans" panose="020B0606030504020204" pitchFamily="34" charset="0"/>
              </a:rPr>
              <a:t>Applicatory</a:t>
            </a:r>
            <a:r>
              <a:rPr lang="en-US" sz="4000" b="0" i="0" dirty="0">
                <a:effectLst/>
                <a:latin typeface="Open Sans" panose="020B0606030504020204" pitchFamily="34" charset="0"/>
              </a:rPr>
              <a:t>: Suitable for lay-people, usually with more of an applicatory focus (</a:t>
            </a:r>
            <a:r>
              <a:rPr lang="en-US" sz="4000" b="0" i="1" dirty="0">
                <a:effectLst/>
                <a:latin typeface="Open Sans" panose="020B0606030504020204" pitchFamily="34" charset="0"/>
              </a:rPr>
              <a:t>NIV Application Commentary</a:t>
            </a:r>
            <a:r>
              <a:rPr lang="en-US" sz="4000" b="0" i="0" dirty="0">
                <a:effectLst/>
                <a:latin typeface="Open Sans" panose="020B0606030504020204" pitchFamily="34" charset="0"/>
              </a:rPr>
              <a:t>).</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PRACTICAL</a:t>
            </a:r>
            <a:endParaRPr lang="en-US" sz="4000" b="0" i="0" dirty="0">
              <a:effectLst/>
              <a:latin typeface="Open Sans" panose="020B0606030504020204" pitchFamily="34" charset="0"/>
            </a:endParaRPr>
          </a:p>
        </p:txBody>
      </p:sp>
    </p:spTree>
    <p:extLst>
      <p:ext uri="{BB962C8B-B14F-4D97-AF65-F5344CB8AC3E}">
        <p14:creationId xmlns:p14="http://schemas.microsoft.com/office/powerpoint/2010/main" val="331257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CEF90BF-170A-BF1B-1F5B-A5583112EC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992A40-ECD2-8F5F-C1CE-E77F6E50AF5C}"/>
              </a:ext>
            </a:extLst>
          </p:cNvPr>
          <p:cNvSpPr>
            <a:spLocks noGrp="1"/>
          </p:cNvSpPr>
          <p:nvPr>
            <p:ph type="title"/>
          </p:nvPr>
        </p:nvSpPr>
        <p:spPr>
          <a:xfrm>
            <a:off x="838200" y="365128"/>
            <a:ext cx="10515600" cy="886898"/>
          </a:xfrm>
          <a:solidFill>
            <a:srgbClr val="FF00FF"/>
          </a:solidFill>
        </p:spPr>
        <p:txBody>
          <a:bodyPr/>
          <a:lstStyle/>
          <a:p>
            <a:pPr algn="ctr"/>
            <a:r>
              <a:rPr kumimoji="0" lang="en-US" sz="44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j-ea"/>
                <a:cs typeface="+mj-cs"/>
              </a:rPr>
              <a:t>Types of Commentaries</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endParaRPr>
          </a:p>
        </p:txBody>
      </p:sp>
      <p:sp>
        <p:nvSpPr>
          <p:cNvPr id="3" name="Content Placeholder 2">
            <a:extLst>
              <a:ext uri="{FF2B5EF4-FFF2-40B4-BE49-F238E27FC236}">
                <a16:creationId xmlns:a16="http://schemas.microsoft.com/office/drawing/2014/main" id="{117EA71F-D30D-92E6-2ABA-03AD95BD1A75}"/>
              </a:ext>
            </a:extLst>
          </p:cNvPr>
          <p:cNvSpPr>
            <a:spLocks noGrp="1"/>
          </p:cNvSpPr>
          <p:nvPr>
            <p:ph idx="1"/>
          </p:nvPr>
        </p:nvSpPr>
        <p:spPr>
          <a:xfrm>
            <a:off x="154745" y="1463040"/>
            <a:ext cx="11844997" cy="5160783"/>
          </a:xfrm>
          <a:solidFill>
            <a:schemeClr val="accent6">
              <a:lumMod val="20000"/>
              <a:lumOff val="80000"/>
            </a:schemeClr>
          </a:solidFill>
        </p:spPr>
        <p:txBody>
          <a:bodyPr>
            <a:noAutofit/>
          </a:bodyPr>
          <a:lstStyle/>
          <a:p>
            <a:pPr algn="l">
              <a:buFont typeface="Arial" panose="020B0604020202020204" pitchFamily="34" charset="0"/>
              <a:buChar char="•"/>
            </a:pPr>
            <a:r>
              <a:rPr lang="en-US" sz="4000" b="1" i="0" dirty="0">
                <a:effectLst/>
                <a:latin typeface="Open Sans" panose="020B0606030504020204" pitchFamily="34" charset="0"/>
              </a:rPr>
              <a:t>Homiletical</a:t>
            </a:r>
            <a:r>
              <a:rPr lang="en-US" sz="4000" b="0" i="0" dirty="0">
                <a:effectLst/>
                <a:latin typeface="Open Sans" panose="020B0606030504020204" pitchFamily="34" charset="0"/>
              </a:rPr>
              <a:t>: Tend to be the result of sermon series or at least more sermonic in style (e.g. </a:t>
            </a:r>
            <a:r>
              <a:rPr lang="en-US" sz="4000" b="0" i="1" dirty="0">
                <a:effectLst/>
                <a:latin typeface="Open Sans" panose="020B0606030504020204" pitchFamily="34" charset="0"/>
              </a:rPr>
              <a:t>Welwyn</a:t>
            </a:r>
            <a:r>
              <a:rPr lang="en-US" sz="4000" b="0" i="0" dirty="0">
                <a:effectLst/>
                <a:latin typeface="Open Sans" panose="020B0606030504020204" pitchFamily="34" charset="0"/>
              </a:rPr>
              <a:t>, </a:t>
            </a:r>
            <a:r>
              <a:rPr lang="en-US" sz="4000" b="0" i="1" dirty="0">
                <a:effectLst/>
                <a:latin typeface="Open Sans" panose="020B0606030504020204" pitchFamily="34" charset="0"/>
              </a:rPr>
              <a:t>Dale Ralph Davis</a:t>
            </a:r>
            <a:r>
              <a:rPr lang="en-US" sz="4000" b="0" i="0" dirty="0">
                <a:effectLst/>
                <a:latin typeface="Open Sans" panose="020B0606030504020204" pitchFamily="34" charset="0"/>
              </a:rPr>
              <a:t>).</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PREACHING</a:t>
            </a:r>
            <a:endParaRPr lang="en-US" sz="4000" b="0" i="0" dirty="0">
              <a:effectLst/>
              <a:latin typeface="Open Sans" panose="020B0606030504020204" pitchFamily="34" charset="0"/>
            </a:endParaRPr>
          </a:p>
          <a:p>
            <a:pPr algn="l">
              <a:buFont typeface="Arial" panose="020B0604020202020204" pitchFamily="34" charset="0"/>
              <a:buChar char="•"/>
            </a:pPr>
            <a:r>
              <a:rPr lang="en-US" sz="4000" b="1" i="0" dirty="0">
                <a:effectLst/>
                <a:latin typeface="Open Sans" panose="020B0606030504020204" pitchFamily="34" charset="0"/>
              </a:rPr>
              <a:t>Devotional</a:t>
            </a:r>
            <a:r>
              <a:rPr lang="en-US" sz="4000" b="0" i="0" dirty="0">
                <a:effectLst/>
                <a:latin typeface="Open Sans" panose="020B0606030504020204" pitchFamily="34" charset="0"/>
              </a:rPr>
              <a:t>: Extensive comments on spiritually rich texts. Focus on edification rather than critical or controversial issues (e.g. </a:t>
            </a:r>
            <a:r>
              <a:rPr lang="en-US" sz="4000" b="0" i="1" dirty="0">
                <a:effectLst/>
                <a:latin typeface="Open Sans" panose="020B0606030504020204" pitchFamily="34" charset="0"/>
              </a:rPr>
              <a:t>Matthew Henry</a:t>
            </a:r>
            <a:r>
              <a:rPr lang="en-US" sz="4000" b="0" i="0" dirty="0">
                <a:effectLst/>
                <a:latin typeface="Open Sans" panose="020B0606030504020204" pitchFamily="34" charset="0"/>
              </a:rPr>
              <a:t>).</a:t>
            </a:r>
            <a:r>
              <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mn-ea"/>
                <a:cs typeface="+mn-cs"/>
                <a:sym typeface="Wingdings 2" panose="05020102010507070707" pitchFamily="18" charset="2"/>
              </a:rPr>
              <a:t> </a:t>
            </a:r>
            <a:r>
              <a:rPr kumimoji="0" lang="en-US" sz="3600" b="0" i="0" u="none" strike="noStrike" kern="1200" cap="none" spc="0" normalizeH="0" baseline="0" noProof="0" dirty="0">
                <a:ln>
                  <a:noFill/>
                </a:ln>
                <a:solidFill>
                  <a:prstClr val="black"/>
                </a:solidFill>
                <a:effectLst/>
                <a:uLnTx/>
                <a:uFillTx/>
                <a:latin typeface="Nordique Inline" panose="00000500000000000000" pitchFamily="2" charset="0"/>
                <a:ea typeface="+mn-ea"/>
                <a:cs typeface="+mn-cs"/>
              </a:rPr>
              <a:t>PERSONAL-RELATIONSHIP</a:t>
            </a:r>
            <a:endParaRPr lang="en-US" sz="4000" b="0" i="0" dirty="0">
              <a:effectLst/>
              <a:latin typeface="Open Sans" panose="020B0606030504020204" pitchFamily="34" charset="0"/>
            </a:endParaRPr>
          </a:p>
        </p:txBody>
      </p:sp>
    </p:spTree>
    <p:extLst>
      <p:ext uri="{BB962C8B-B14F-4D97-AF65-F5344CB8AC3E}">
        <p14:creationId xmlns:p14="http://schemas.microsoft.com/office/powerpoint/2010/main" val="22530477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05809D-EA3B-162F-B531-6DC923187E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3EE728-E59E-3BD3-521C-9A864A334FAA}"/>
              </a:ext>
            </a:extLst>
          </p:cNvPr>
          <p:cNvSpPr>
            <a:spLocks noGrp="1"/>
          </p:cNvSpPr>
          <p:nvPr>
            <p:ph type="title"/>
          </p:nvPr>
        </p:nvSpPr>
        <p:spPr>
          <a:xfrm>
            <a:off x="838200" y="365127"/>
            <a:ext cx="10515600" cy="938379"/>
          </a:xfrm>
          <a:solidFill>
            <a:srgbClr val="FF00FF"/>
          </a:solidFill>
        </p:spPr>
        <p:txBody>
          <a:bodyPr>
            <a:normAutofit/>
          </a:bodyPr>
          <a:lstStyle/>
          <a:p>
            <a:pPr algn="ctr"/>
            <a:r>
              <a:rPr kumimoji="0" lang="en-US" sz="44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j-ea"/>
                <a:cs typeface="+mj-cs"/>
              </a:rPr>
              <a:t>Types of Commentaries</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endParaRPr>
          </a:p>
        </p:txBody>
      </p:sp>
      <p:sp>
        <p:nvSpPr>
          <p:cNvPr id="3" name="Content Placeholder 2">
            <a:extLst>
              <a:ext uri="{FF2B5EF4-FFF2-40B4-BE49-F238E27FC236}">
                <a16:creationId xmlns:a16="http://schemas.microsoft.com/office/drawing/2014/main" id="{9DA22173-BB3E-22F9-0168-E016DE06135F}"/>
              </a:ext>
            </a:extLst>
          </p:cNvPr>
          <p:cNvSpPr>
            <a:spLocks noGrp="1"/>
          </p:cNvSpPr>
          <p:nvPr>
            <p:ph idx="1"/>
          </p:nvPr>
        </p:nvSpPr>
        <p:spPr>
          <a:xfrm>
            <a:off x="173501" y="1492223"/>
            <a:ext cx="11844997" cy="5160783"/>
          </a:xfrm>
          <a:solidFill>
            <a:schemeClr val="accent6">
              <a:lumMod val="20000"/>
              <a:lumOff val="80000"/>
            </a:schemeClr>
          </a:solidFill>
        </p:spPr>
        <p:txBody>
          <a:bodyPr>
            <a:noAutofit/>
          </a:bodyPr>
          <a:lstStyle/>
          <a:p>
            <a:pPr marL="0" indent="0" algn="ctr">
              <a:buNone/>
            </a:pPr>
            <a:r>
              <a:rPr lang="en-US" sz="3200" b="1" i="0" dirty="0">
                <a:effectLst>
                  <a:glow rad="228600">
                    <a:schemeClr val="accent2">
                      <a:satMod val="175000"/>
                      <a:alpha val="40000"/>
                    </a:schemeClr>
                  </a:glow>
                </a:effectLst>
                <a:latin typeface="Bernard MT Condensed" panose="02050806060905020404" pitchFamily="18" charset="0"/>
              </a:rPr>
              <a:t>Use Recommended </a:t>
            </a:r>
            <a:r>
              <a:rPr lang="en-US" sz="3200" b="1" dirty="0">
                <a:effectLst>
                  <a:glow rad="228600">
                    <a:schemeClr val="accent2">
                      <a:satMod val="175000"/>
                      <a:alpha val="40000"/>
                    </a:schemeClr>
                  </a:glow>
                </a:effectLst>
                <a:latin typeface="Bernard MT Condensed" panose="02050806060905020404" pitchFamily="18" charset="0"/>
              </a:rPr>
              <a:t>C</a:t>
            </a:r>
            <a:r>
              <a:rPr lang="en-US" sz="3200" b="1" i="0" dirty="0">
                <a:effectLst>
                  <a:glow rad="228600">
                    <a:schemeClr val="accent2">
                      <a:satMod val="175000"/>
                      <a:alpha val="40000"/>
                    </a:schemeClr>
                  </a:glow>
                </a:effectLst>
                <a:latin typeface="Bernard MT Condensed" panose="02050806060905020404" pitchFamily="18" charset="0"/>
              </a:rPr>
              <a:t>ommentaries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b="1" i="0" u="sng" dirty="0">
                <a:ln w="22225">
                  <a:solidFill>
                    <a:schemeClr val="accent2"/>
                  </a:solidFill>
                  <a:prstDash val="solid"/>
                </a:ln>
                <a:solidFill>
                  <a:sysClr val="windowText" lastClr="000000"/>
                </a:solidFill>
                <a:latin typeface="Open Sans" panose="020B0606030504020204" pitchFamily="34" charset="0"/>
              </a:rPr>
              <a:t>Ask pastors and professors for their recommendations on various books &amp; </a:t>
            </a:r>
            <a:r>
              <a:rPr kumimoji="0" lang="en-US" sz="3200" b="1" i="0" u="sng" strike="noStrike" kern="1200" cap="none" spc="0" normalizeH="0" baseline="0" noProof="0" dirty="0">
                <a:ln w="22225">
                  <a:solidFill>
                    <a:srgbClr val="ED7D31"/>
                  </a:solidFill>
                  <a:prstDash val="solid"/>
                </a:ln>
                <a:solidFill>
                  <a:sysClr val="windowText" lastClr="000000"/>
                </a:solidFill>
                <a:effectLst/>
                <a:uLnTx/>
                <a:uFillTx/>
                <a:latin typeface="Open Sans" panose="020B0606030504020204" pitchFamily="34" charset="0"/>
                <a:ea typeface="+mn-ea"/>
                <a:cs typeface="+mn-cs"/>
              </a:rPr>
              <a:t>Check Bibliographies &amp; Footnotes</a:t>
            </a:r>
            <a:r>
              <a:rPr lang="en-US" sz="3200" b="0" i="0" dirty="0">
                <a:effectLst/>
                <a:latin typeface="Open Sans" panose="020B0606030504020204" pitchFamily="34" charset="0"/>
              </a:rPr>
              <a:t>. Weigh the recommendations. </a:t>
            </a:r>
            <a:r>
              <a:rPr lang="en-US" sz="3200" b="1" i="0" dirty="0">
                <a:solidFill>
                  <a:srgbClr val="C00000"/>
                </a:solidFill>
                <a:effectLst/>
                <a:latin typeface="Open Sans" panose="020B0606030504020204" pitchFamily="34" charset="0"/>
              </a:rPr>
              <a:t>Just because a </a:t>
            </a:r>
            <a:r>
              <a:rPr lang="en-US" sz="3200" b="1" i="1" dirty="0">
                <a:solidFill>
                  <a:srgbClr val="C00000"/>
                </a:solidFill>
                <a:effectLst/>
                <a:latin typeface="Open Sans" panose="020B0606030504020204" pitchFamily="34" charset="0"/>
              </a:rPr>
              <a:t>Word</a:t>
            </a:r>
            <a:r>
              <a:rPr lang="en-US" sz="3200" b="1" i="0" dirty="0">
                <a:solidFill>
                  <a:srgbClr val="C00000"/>
                </a:solidFill>
                <a:effectLst/>
                <a:latin typeface="Open Sans" panose="020B0606030504020204" pitchFamily="34" charset="0"/>
              </a:rPr>
              <a:t> series’ commentary on one book is good does not guarantee that they are all good</a:t>
            </a:r>
            <a:r>
              <a:rPr lang="en-US" sz="3200" b="0" i="0" dirty="0">
                <a:effectLst/>
                <a:latin typeface="Open Sans" panose="020B0606030504020204" pitchFamily="34" charset="0"/>
              </a:rPr>
              <a:t>.</a:t>
            </a:r>
          </a:p>
          <a:p>
            <a:pPr marL="0" indent="0" algn="ctr">
              <a:buNone/>
            </a:pPr>
            <a:r>
              <a:rPr lang="en-US" sz="4400" b="0" i="0" dirty="0">
                <a:effectLst/>
                <a:latin typeface="Impact" panose="020B0806030902050204" pitchFamily="34" charset="0"/>
              </a:rPr>
              <a:t>Spurgeon: “The best commentators are those who have written upon only one book. Few men can comment eminently well upon the whole Bible.”</a:t>
            </a:r>
          </a:p>
        </p:txBody>
      </p:sp>
    </p:spTree>
    <p:extLst>
      <p:ext uri="{BB962C8B-B14F-4D97-AF65-F5344CB8AC3E}">
        <p14:creationId xmlns:p14="http://schemas.microsoft.com/office/powerpoint/2010/main" val="22177543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1BBC39-8594-BAEA-6C06-BDE23179F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9467B-46E3-C7A5-F570-F21CAF838297}"/>
              </a:ext>
            </a:extLst>
          </p:cNvPr>
          <p:cNvSpPr>
            <a:spLocks noGrp="1"/>
          </p:cNvSpPr>
          <p:nvPr>
            <p:ph type="title"/>
          </p:nvPr>
        </p:nvSpPr>
        <p:spPr>
          <a:xfrm>
            <a:off x="838199" y="272375"/>
            <a:ext cx="10515600" cy="886898"/>
          </a:xfrm>
          <a:solidFill>
            <a:srgbClr val="FF00FF"/>
          </a:solidFill>
        </p:spPr>
        <p:txBody>
          <a:bodyPr/>
          <a:lstStyle/>
          <a:p>
            <a:pPr algn="ctr"/>
            <a:r>
              <a:rPr kumimoji="0" lang="en-US" sz="4400" b="1" i="0" u="none" strike="noStrike" kern="1200" cap="none" spc="0" normalizeH="0" baseline="0" noProof="0" dirty="0">
                <a:ln w="12700">
                  <a:solidFill>
                    <a:srgbClr val="44546A">
                      <a:lumMod val="75000"/>
                    </a:srgbClr>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Bernard MT Condensed" panose="02050806060905020404" pitchFamily="18" charset="0"/>
                <a:ea typeface="+mj-ea"/>
                <a:cs typeface="+mj-cs"/>
              </a:rPr>
              <a:t>Types of Commentaries</a:t>
            </a:r>
            <a:endParaRPr lang="en-US"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Bernard MT Condensed" panose="02050806060905020404" pitchFamily="18" charset="0"/>
            </a:endParaRPr>
          </a:p>
        </p:txBody>
      </p:sp>
      <p:sp>
        <p:nvSpPr>
          <p:cNvPr id="3" name="Content Placeholder 2">
            <a:extLst>
              <a:ext uri="{FF2B5EF4-FFF2-40B4-BE49-F238E27FC236}">
                <a16:creationId xmlns:a16="http://schemas.microsoft.com/office/drawing/2014/main" id="{8C01A1A2-5F51-3A0B-221B-D200C34F940D}"/>
              </a:ext>
            </a:extLst>
          </p:cNvPr>
          <p:cNvSpPr>
            <a:spLocks noGrp="1"/>
          </p:cNvSpPr>
          <p:nvPr>
            <p:ph idx="1"/>
          </p:nvPr>
        </p:nvSpPr>
        <p:spPr>
          <a:xfrm>
            <a:off x="173501" y="1314431"/>
            <a:ext cx="11844997" cy="5456020"/>
          </a:xfrm>
          <a:solidFill>
            <a:schemeClr val="accent6">
              <a:lumMod val="20000"/>
              <a:lumOff val="80000"/>
            </a:schemeClr>
          </a:solidFill>
        </p:spPr>
        <p:txBody>
          <a:bodyPr>
            <a:noAutofit/>
          </a:bodyPr>
          <a:lstStyle/>
          <a:p>
            <a:pPr marL="0" indent="0" algn="l">
              <a:buNone/>
            </a:pPr>
            <a:r>
              <a:rPr lang="en-US" sz="3200" b="1" i="0" dirty="0">
                <a:effectLst/>
                <a:latin typeface="Open Sans" panose="020B0606030504020204" pitchFamily="34" charset="0"/>
              </a:rPr>
              <a:t>There are many OT commentary guide books (e.g. Tremper Longman III, Douglas Stuart, Charles Spurgeon, </a:t>
            </a:r>
            <a:r>
              <a:rPr lang="en-US" sz="3200" b="1" i="0" dirty="0" err="1">
                <a:effectLst/>
                <a:latin typeface="Open Sans" panose="020B0606030504020204" pitchFamily="34" charset="0"/>
              </a:rPr>
              <a:t>etc</a:t>
            </a:r>
            <a:r>
              <a:rPr lang="en-US" sz="3200" b="1" i="0" dirty="0">
                <a:effectLst/>
                <a:latin typeface="Open Sans" panose="020B0606030504020204" pitchFamily="34" charset="0"/>
              </a:rPr>
              <a:t>). Here are some online recommendations:</a:t>
            </a:r>
          </a:p>
          <a:p>
            <a:pPr algn="l">
              <a:buFont typeface="Wingdings" panose="05000000000000000000" pitchFamily="2" charset="2"/>
              <a:buChar char="Ø"/>
            </a:pPr>
            <a:r>
              <a:rPr lang="en-US" sz="3200" b="1" i="0" dirty="0">
                <a:effectLst/>
                <a:latin typeface="Nordique Inline" panose="00000500000000000000" pitchFamily="2" charset="0"/>
              </a:rPr>
              <a:t>Joel </a:t>
            </a:r>
            <a:r>
              <a:rPr lang="en-US" sz="3200" b="1" i="0" dirty="0" err="1">
                <a:effectLst/>
                <a:latin typeface="Nordique Inline" panose="00000500000000000000" pitchFamily="2" charset="0"/>
              </a:rPr>
              <a:t>Beeke’s</a:t>
            </a:r>
            <a:r>
              <a:rPr lang="en-US" sz="3200" b="1" i="0" dirty="0">
                <a:effectLst/>
                <a:latin typeface="Nordique Inline" panose="00000500000000000000" pitchFamily="2" charset="0"/>
              </a:rPr>
              <a:t> best Commentaries</a:t>
            </a:r>
          </a:p>
          <a:p>
            <a:pPr algn="l">
              <a:buFont typeface="Wingdings" panose="05000000000000000000" pitchFamily="2" charset="2"/>
              <a:buChar char="Ø"/>
            </a:pPr>
            <a:r>
              <a:rPr lang="en-US" sz="3200" b="1" i="0" dirty="0">
                <a:effectLst/>
                <a:latin typeface="Nordique Inline" panose="00000500000000000000" pitchFamily="2" charset="0"/>
              </a:rPr>
              <a:t>Best Commentaries</a:t>
            </a:r>
          </a:p>
          <a:p>
            <a:pPr algn="l">
              <a:buFont typeface="Wingdings" panose="05000000000000000000" pitchFamily="2" charset="2"/>
              <a:buChar char="Ø"/>
            </a:pPr>
            <a:r>
              <a:rPr lang="en-US" sz="3200" b="1" i="0" dirty="0">
                <a:effectLst/>
                <a:latin typeface="Nordique Inline" panose="00000500000000000000" pitchFamily="2" charset="0"/>
              </a:rPr>
              <a:t>Best Commentaries: Top 2 for each book</a:t>
            </a:r>
          </a:p>
          <a:p>
            <a:pPr algn="l">
              <a:buFont typeface="Wingdings" panose="05000000000000000000" pitchFamily="2" charset="2"/>
              <a:buChar char="Ø"/>
            </a:pPr>
            <a:r>
              <a:rPr lang="en-US" sz="3200" b="1" i="0" dirty="0">
                <a:effectLst/>
                <a:latin typeface="Nordique Inline" panose="00000500000000000000" pitchFamily="2" charset="0"/>
              </a:rPr>
              <a:t>Ligonier: Top 5 Commentaries on every book of the Bible</a:t>
            </a:r>
          </a:p>
          <a:p>
            <a:pPr algn="l">
              <a:buFont typeface="Wingdings" panose="05000000000000000000" pitchFamily="2" charset="2"/>
              <a:buChar char="Ø"/>
            </a:pPr>
            <a:r>
              <a:rPr lang="en-US" sz="3200" b="1" i="0" dirty="0">
                <a:effectLst/>
                <a:latin typeface="Nordique Inline" panose="00000500000000000000" pitchFamily="2" charset="0"/>
              </a:rPr>
              <a:t>Desiring God recommendations</a:t>
            </a:r>
          </a:p>
          <a:p>
            <a:pPr algn="l">
              <a:buFont typeface="Wingdings" panose="05000000000000000000" pitchFamily="2" charset="2"/>
              <a:buChar char="Ø"/>
            </a:pPr>
            <a:r>
              <a:rPr lang="en-US" sz="3200" b="1" i="0" dirty="0">
                <a:effectLst/>
                <a:latin typeface="Nordique Inline" panose="00000500000000000000" pitchFamily="2" charset="0"/>
              </a:rPr>
              <a:t>Tim </a:t>
            </a:r>
            <a:r>
              <a:rPr lang="en-US" sz="3200" b="1" i="0" dirty="0" err="1">
                <a:effectLst/>
                <a:latin typeface="Nordique Inline" panose="00000500000000000000" pitchFamily="2" charset="0"/>
              </a:rPr>
              <a:t>Challies</a:t>
            </a:r>
            <a:r>
              <a:rPr lang="en-US" sz="3200" b="1" i="0" dirty="0">
                <a:effectLst/>
                <a:latin typeface="Nordique Inline" panose="00000500000000000000" pitchFamily="2" charset="0"/>
              </a:rPr>
              <a:t> Top 5 Commentaries</a:t>
            </a:r>
          </a:p>
          <a:p>
            <a:pPr algn="l">
              <a:buFont typeface="Wingdings" panose="05000000000000000000" pitchFamily="2" charset="2"/>
              <a:buChar char="Ø"/>
            </a:pPr>
            <a:r>
              <a:rPr lang="en-US" sz="3200" b="1" dirty="0">
                <a:latin typeface="Nordique Inline" panose="00000500000000000000" pitchFamily="2" charset="0"/>
              </a:rPr>
              <a:t>Bestcommentaries.com</a:t>
            </a:r>
            <a:endParaRPr lang="en-US" sz="4400" b="0" i="0" dirty="0">
              <a:effectLst/>
              <a:latin typeface="Nordique Inline" panose="00000500000000000000" pitchFamily="2" charset="0"/>
            </a:endParaRPr>
          </a:p>
        </p:txBody>
      </p:sp>
    </p:spTree>
    <p:extLst>
      <p:ext uri="{BB962C8B-B14F-4D97-AF65-F5344CB8AC3E}">
        <p14:creationId xmlns:p14="http://schemas.microsoft.com/office/powerpoint/2010/main" val="33623442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C3D64-67F5-1BFD-29DB-B4E9428A1B19}"/>
              </a:ext>
            </a:extLst>
          </p:cNvPr>
          <p:cNvSpPr>
            <a:spLocks noGrp="1"/>
          </p:cNvSpPr>
          <p:nvPr>
            <p:ph type="title"/>
          </p:nvPr>
        </p:nvSpPr>
        <p:spPr>
          <a:solidFill>
            <a:schemeClr val="accent2">
              <a:lumMod val="75000"/>
            </a:schemeClr>
          </a:solidFill>
        </p:spPr>
        <p:txBody>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E90543B8-98E2-D9E7-FA1B-43570DDAD35A}"/>
              </a:ext>
            </a:extLst>
          </p:cNvPr>
          <p:cNvSpPr>
            <a:spLocks noGrp="1"/>
          </p:cNvSpPr>
          <p:nvPr>
            <p:ph idx="1"/>
          </p:nvPr>
        </p:nvSpPr>
        <p:spPr>
          <a:xfrm>
            <a:off x="165100" y="1825624"/>
            <a:ext cx="11887200" cy="4930775"/>
          </a:xfrm>
          <a:solidFill>
            <a:schemeClr val="accent2">
              <a:lumMod val="20000"/>
              <a:lumOff val="80000"/>
            </a:schemeClr>
          </a:solidFill>
        </p:spPr>
        <p:txBody>
          <a:bodyPr>
            <a:normAutofit/>
          </a:bodyPr>
          <a:lstStyle/>
          <a:p>
            <a:pPr marL="0" indent="0" algn="l">
              <a:buNone/>
            </a:pPr>
            <a:r>
              <a:rPr lang="en-US" sz="3200" b="1" i="0" dirty="0">
                <a:effectLst/>
                <a:latin typeface="Open Sans" panose="020B0606030504020204" pitchFamily="34" charset="0"/>
              </a:rPr>
              <a:t>Use them late in exegesis</a:t>
            </a:r>
            <a:br>
              <a:rPr lang="en-US" sz="3200" b="1" i="0" dirty="0">
                <a:effectLst/>
                <a:latin typeface="Open Sans" panose="020B0606030504020204" pitchFamily="34" charset="0"/>
              </a:rPr>
            </a:br>
            <a:r>
              <a:rPr lang="en-US" sz="3200" b="0" i="0" dirty="0">
                <a:effectLst/>
                <a:latin typeface="Open Sans" panose="020B0606030504020204" pitchFamily="34" charset="0"/>
              </a:rPr>
              <a:t>If you use commentaries too early, they will take over and suppress your own thought. </a:t>
            </a:r>
            <a:r>
              <a:rPr lang="en-US" sz="3200" b="1" i="1" dirty="0">
                <a:solidFill>
                  <a:schemeClr val="accent2">
                    <a:lumMod val="75000"/>
                  </a:schemeClr>
                </a:solidFill>
                <a:effectLst/>
                <a:latin typeface="Franklin Gothic Demi" panose="020B0703020102020204" pitchFamily="34" charset="0"/>
              </a:rPr>
              <a:t>Do your own exegesis rather than collate the work of others</a:t>
            </a:r>
            <a:r>
              <a:rPr lang="en-US" sz="3200" b="0" i="0" dirty="0">
                <a:effectLst/>
                <a:latin typeface="Open Sans" panose="020B0606030504020204" pitchFamily="34" charset="0"/>
              </a:rPr>
              <a:t>.</a:t>
            </a:r>
          </a:p>
          <a:p>
            <a:pPr marL="0" indent="0" algn="l">
              <a:buNone/>
            </a:pPr>
            <a:r>
              <a:rPr lang="en-US" sz="3200" b="1" i="0" dirty="0">
                <a:effectLst/>
                <a:latin typeface="Open Sans" panose="020B0606030504020204" pitchFamily="34" charset="0"/>
              </a:rPr>
              <a:t>Use them to get started in exegesis</a:t>
            </a:r>
            <a:br>
              <a:rPr lang="en-US" sz="3200" b="1" i="0" dirty="0">
                <a:effectLst/>
                <a:latin typeface="Open Sans" panose="020B0606030504020204" pitchFamily="34" charset="0"/>
              </a:rPr>
            </a:br>
            <a:r>
              <a:rPr lang="en-US" sz="3200" b="0" i="0" dirty="0">
                <a:effectLst/>
                <a:latin typeface="Open Sans" panose="020B0606030504020204" pitchFamily="34" charset="0"/>
              </a:rPr>
              <a:t>This may seem like a contradiction to #4, but what I mean is that you should use commentaries earlier in the process if you get stuck, or perhaps can’t even get started. They can provide helpful or even essential historical, geographical, or cultural background.</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Look for Problems, Purposes, &amp; Pathways</a:t>
            </a:r>
            <a:endParaRPr lang="en-US" sz="32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29836282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C720FA4-F12C-665B-0D45-BC4F2BCC81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B128FB-7498-030E-6115-A91FD245BDEB}"/>
              </a:ext>
            </a:extLst>
          </p:cNvPr>
          <p:cNvSpPr>
            <a:spLocks noGrp="1"/>
          </p:cNvSpPr>
          <p:nvPr>
            <p:ph type="title"/>
          </p:nvPr>
        </p:nvSpPr>
        <p:spPr>
          <a:solidFill>
            <a:schemeClr val="accent2">
              <a:lumMod val="75000"/>
            </a:schemeClr>
          </a:solidFill>
        </p:spPr>
        <p:txBody>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297217F8-4AB2-619D-C22C-4ECDE9102699}"/>
              </a:ext>
            </a:extLst>
          </p:cNvPr>
          <p:cNvSpPr>
            <a:spLocks noGrp="1"/>
          </p:cNvSpPr>
          <p:nvPr>
            <p:ph idx="1"/>
          </p:nvPr>
        </p:nvSpPr>
        <p:spPr>
          <a:xfrm>
            <a:off x="152400" y="1825624"/>
            <a:ext cx="11938000" cy="4847549"/>
          </a:xfrm>
          <a:solidFill>
            <a:schemeClr val="accent2">
              <a:lumMod val="20000"/>
              <a:lumOff val="80000"/>
            </a:schemeClr>
          </a:solidFill>
        </p:spPr>
        <p:txBody>
          <a:bodyPr>
            <a:normAutofit fontScale="92500" lnSpcReduction="10000"/>
          </a:bodyPr>
          <a:lstStyle/>
          <a:p>
            <a:pPr marL="0" indent="0" algn="l">
              <a:buNone/>
            </a:pPr>
            <a:r>
              <a:rPr lang="en-US" sz="3600" b="1" i="0" dirty="0">
                <a:effectLst/>
                <a:latin typeface="Open Sans" panose="020B0606030504020204" pitchFamily="34" charset="0"/>
              </a:rPr>
              <a:t>Use them to confirm or correct your pericope and translation</a:t>
            </a:r>
            <a:br>
              <a:rPr lang="en-US" sz="3600" b="1" i="0" dirty="0">
                <a:effectLst/>
                <a:latin typeface="Open Sans" panose="020B0606030504020204" pitchFamily="34" charset="0"/>
              </a:rPr>
            </a:br>
            <a:r>
              <a:rPr lang="en-US" sz="3600" b="0" i="0" dirty="0">
                <a:effectLst/>
                <a:latin typeface="Open Sans" panose="020B0606030504020204" pitchFamily="34" charset="0"/>
              </a:rPr>
              <a:t>Checking your pericope selection and your translation with a higher-end commentary before you begin your exegesis may save you a lot of time and energy.</a:t>
            </a:r>
            <a:r>
              <a:rPr kumimoji="0" lang="en-US" sz="36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The Unit of Thought &amp; Meaning of Words</a:t>
            </a:r>
            <a:endParaRPr lang="en-US" sz="3600" b="0" i="0" dirty="0">
              <a:effectLst/>
              <a:latin typeface="Open Sans" panose="020B0606030504020204" pitchFamily="34" charset="0"/>
            </a:endParaRPr>
          </a:p>
          <a:p>
            <a:pPr marL="0" indent="0" algn="l">
              <a:buNone/>
            </a:pPr>
            <a:r>
              <a:rPr lang="en-US" sz="3600" b="1" i="0" dirty="0">
                <a:effectLst/>
                <a:latin typeface="Open Sans" panose="020B0606030504020204" pitchFamily="34" charset="0"/>
              </a:rPr>
              <a:t>Use them to confirm or correct your exegesis</a:t>
            </a:r>
            <a:br>
              <a:rPr lang="en-US" sz="3600" b="1" i="0" dirty="0">
                <a:effectLst/>
                <a:latin typeface="Open Sans" panose="020B0606030504020204" pitchFamily="34" charset="0"/>
              </a:rPr>
            </a:br>
            <a:r>
              <a:rPr lang="en-US" sz="3600" b="0" i="0" dirty="0">
                <a:effectLst/>
                <a:latin typeface="Open Sans" panose="020B0606030504020204" pitchFamily="34" charset="0"/>
              </a:rPr>
              <a:t>If after exegeting a passage you find a number of commentators contradicting your conclusions, then review your work and decide who is correct.</a:t>
            </a:r>
            <a:r>
              <a:rPr kumimoji="0" lang="en-US" sz="36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Converse, Compare, &amp; Correct</a:t>
            </a:r>
            <a:endParaRPr lang="en-US" sz="36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16542751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7A24D0-BEFB-E57A-2DE2-92EA364CB3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A64E90-8BBF-EE2E-6834-2081BF874903}"/>
              </a:ext>
            </a:extLst>
          </p:cNvPr>
          <p:cNvSpPr>
            <a:spLocks noGrp="1"/>
          </p:cNvSpPr>
          <p:nvPr>
            <p:ph type="title"/>
          </p:nvPr>
        </p:nvSpPr>
        <p:spPr>
          <a:xfrm>
            <a:off x="838200" y="365129"/>
            <a:ext cx="10515600" cy="663571"/>
          </a:xfrm>
          <a:solidFill>
            <a:schemeClr val="accent2">
              <a:lumMod val="75000"/>
            </a:schemeClr>
          </a:solidFill>
        </p:spPr>
        <p:txBody>
          <a:bodyPr>
            <a:normAutofit fontScale="90000"/>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BEC48887-210C-44B9-EC87-5B493603A99A}"/>
              </a:ext>
            </a:extLst>
          </p:cNvPr>
          <p:cNvSpPr>
            <a:spLocks noGrp="1"/>
          </p:cNvSpPr>
          <p:nvPr>
            <p:ph idx="1"/>
          </p:nvPr>
        </p:nvSpPr>
        <p:spPr>
          <a:xfrm>
            <a:off x="114300" y="1333500"/>
            <a:ext cx="11963400" cy="5329947"/>
          </a:xfrm>
          <a:solidFill>
            <a:schemeClr val="accent2">
              <a:lumMod val="20000"/>
              <a:lumOff val="80000"/>
            </a:schemeClr>
          </a:solidFill>
        </p:spPr>
        <p:txBody>
          <a:bodyPr>
            <a:normAutofit lnSpcReduction="10000"/>
          </a:bodyPr>
          <a:lstStyle/>
          <a:p>
            <a:pPr marL="0" indent="0" algn="l">
              <a:buNone/>
            </a:pPr>
            <a:r>
              <a:rPr lang="en-US" sz="3500" b="1" i="0" dirty="0">
                <a:effectLst/>
                <a:latin typeface="Open Sans" panose="020B0606030504020204" pitchFamily="34" charset="0"/>
              </a:rPr>
              <a:t>Use them to help you understand grammar and syntax</a:t>
            </a:r>
            <a:br>
              <a:rPr lang="en-US" sz="3500" b="1" i="0" dirty="0">
                <a:effectLst/>
                <a:latin typeface="Open Sans" panose="020B0606030504020204" pitchFamily="34" charset="0"/>
              </a:rPr>
            </a:br>
            <a:r>
              <a:rPr lang="en-US" sz="3500" b="0" i="0" dirty="0">
                <a:effectLst/>
                <a:latin typeface="Open Sans" panose="020B0606030504020204" pitchFamily="34" charset="0"/>
              </a:rPr>
              <a:t>Some of the more technical commentaries can help you translate difficult parts of the passage, or perhaps highlight grammatical and syntax issues that help to uncover a text’s meaning and message.</a:t>
            </a:r>
            <a:r>
              <a:rPr kumimoji="0" lang="en-US" sz="35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Discovering Meaning through STRUCTURE</a:t>
            </a:r>
            <a:endParaRPr lang="en-US" sz="3500" b="0" i="0" dirty="0">
              <a:effectLst/>
              <a:latin typeface="Open Sans" panose="020B0606030504020204" pitchFamily="34" charset="0"/>
            </a:endParaRPr>
          </a:p>
          <a:p>
            <a:pPr marL="0" indent="0" algn="l">
              <a:buNone/>
            </a:pPr>
            <a:r>
              <a:rPr lang="en-US" sz="3500" b="1" i="0" dirty="0">
                <a:effectLst/>
                <a:latin typeface="Open Sans" panose="020B0606030504020204" pitchFamily="34" charset="0"/>
              </a:rPr>
              <a:t>Use them to highlight unasked questions</a:t>
            </a:r>
            <a:br>
              <a:rPr lang="en-US" sz="3500" b="1" i="0" dirty="0">
                <a:effectLst/>
                <a:latin typeface="Open Sans" panose="020B0606030504020204" pitchFamily="34" charset="0"/>
              </a:rPr>
            </a:br>
            <a:r>
              <a:rPr lang="en-US" sz="3500" b="0" i="0" dirty="0">
                <a:effectLst/>
                <a:latin typeface="Open Sans" panose="020B0606030504020204" pitchFamily="34" charset="0"/>
              </a:rPr>
              <a:t>When I read a commentary I often find questions raised that I had not even considered, forcing me back to the text.</a:t>
            </a:r>
            <a:r>
              <a:rPr kumimoji="0" lang="en-US" sz="35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Expanding Exploration</a:t>
            </a:r>
            <a:endParaRPr lang="en-US" sz="35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30825340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CC8A8C1-0677-D744-5336-7FA505E82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2FB0E8-EDB3-731B-7339-5AB04ED9A0A1}"/>
              </a:ext>
            </a:extLst>
          </p:cNvPr>
          <p:cNvSpPr>
            <a:spLocks noGrp="1"/>
          </p:cNvSpPr>
          <p:nvPr>
            <p:ph type="title"/>
          </p:nvPr>
        </p:nvSpPr>
        <p:spPr>
          <a:xfrm>
            <a:off x="838200" y="365129"/>
            <a:ext cx="10515600" cy="587371"/>
          </a:xfrm>
          <a:solidFill>
            <a:schemeClr val="accent2">
              <a:lumMod val="75000"/>
            </a:schemeClr>
          </a:solidFill>
        </p:spPr>
        <p:txBody>
          <a:bodyPr>
            <a:normAutofit fontScale="90000"/>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841B65F1-7D59-C114-300E-D525A8642753}"/>
              </a:ext>
            </a:extLst>
          </p:cNvPr>
          <p:cNvSpPr>
            <a:spLocks noGrp="1"/>
          </p:cNvSpPr>
          <p:nvPr>
            <p:ph idx="1"/>
          </p:nvPr>
        </p:nvSpPr>
        <p:spPr>
          <a:xfrm>
            <a:off x="127000" y="1282700"/>
            <a:ext cx="11912600" cy="5210173"/>
          </a:xfrm>
          <a:solidFill>
            <a:schemeClr val="accent2">
              <a:lumMod val="20000"/>
              <a:lumOff val="80000"/>
            </a:schemeClr>
          </a:solidFill>
        </p:spPr>
        <p:txBody>
          <a:bodyPr>
            <a:normAutofit lnSpcReduction="10000"/>
          </a:bodyPr>
          <a:lstStyle/>
          <a:p>
            <a:pPr marL="0" indent="0" algn="l">
              <a:buNone/>
            </a:pPr>
            <a:r>
              <a:rPr lang="en-US" sz="3500" b="1" i="0" dirty="0">
                <a:effectLst/>
                <a:latin typeface="Open Sans" panose="020B0606030504020204" pitchFamily="34" charset="0"/>
              </a:rPr>
              <a:t>Use them to answer unanswered questions</a:t>
            </a:r>
            <a:br>
              <a:rPr lang="en-US" sz="3500" b="1" i="0" dirty="0">
                <a:effectLst/>
                <a:latin typeface="Open Sans" panose="020B0606030504020204" pitchFamily="34" charset="0"/>
              </a:rPr>
            </a:br>
            <a:r>
              <a:rPr lang="en-US" sz="3500" b="0" i="0" dirty="0">
                <a:effectLst/>
                <a:latin typeface="Open Sans" panose="020B0606030504020204" pitchFamily="34" charset="0"/>
              </a:rPr>
              <a:t>It may be that at the end of all your exegetical labor that you still don’t have an answer to a question. That’s when reading a number of commentaries can help you better understand the options and arguments and help you to come to a decision.</a:t>
            </a:r>
            <a:r>
              <a:rPr kumimoji="0" lang="en-US" sz="35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Discovery &amp; Decision-Making</a:t>
            </a:r>
            <a:endParaRPr lang="en-US" sz="3500" b="0" i="0" dirty="0">
              <a:effectLst/>
              <a:latin typeface="Open Sans" panose="020B0606030504020204" pitchFamily="34" charset="0"/>
            </a:endParaRPr>
          </a:p>
          <a:p>
            <a:pPr marL="0" indent="0" algn="l">
              <a:buNone/>
            </a:pPr>
            <a:r>
              <a:rPr lang="en-US" sz="3500" b="1" i="0" dirty="0">
                <a:effectLst/>
                <a:latin typeface="Open Sans" panose="020B0606030504020204" pitchFamily="34" charset="0"/>
              </a:rPr>
              <a:t>Use them to help you decide what to focus on</a:t>
            </a:r>
            <a:br>
              <a:rPr lang="en-US" sz="3500" b="1" i="0" dirty="0">
                <a:effectLst/>
                <a:latin typeface="Open Sans" panose="020B0606030504020204" pitchFamily="34" charset="0"/>
              </a:rPr>
            </a:br>
            <a:r>
              <a:rPr lang="en-US" sz="3500" b="0" i="0" dirty="0">
                <a:effectLst/>
                <a:latin typeface="Open Sans" panose="020B0606030504020204" pitchFamily="34" charset="0"/>
              </a:rPr>
              <a:t>Reading a commentary may reveal that what you thought important is relatively unimportant, and may also point you to study further in areas that you thought unimportant.</a:t>
            </a:r>
            <a:r>
              <a:rPr kumimoji="0" lang="en-US" sz="35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Identifying Significant Substance</a:t>
            </a:r>
            <a:endParaRPr lang="en-US" sz="35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18995473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22C910B-8E5C-A933-0730-3E3D9E2FB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6B2D92-76DF-0F48-C173-68EF9707A290}"/>
              </a:ext>
            </a:extLst>
          </p:cNvPr>
          <p:cNvSpPr>
            <a:spLocks noGrp="1"/>
          </p:cNvSpPr>
          <p:nvPr>
            <p:ph type="title"/>
          </p:nvPr>
        </p:nvSpPr>
        <p:spPr>
          <a:xfrm>
            <a:off x="838200" y="365129"/>
            <a:ext cx="10515600" cy="638171"/>
          </a:xfrm>
          <a:solidFill>
            <a:schemeClr val="accent2">
              <a:lumMod val="75000"/>
            </a:schemeClr>
          </a:solidFill>
        </p:spPr>
        <p:txBody>
          <a:bodyPr>
            <a:normAutofit fontScale="90000"/>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2D3BB569-8887-1209-0A40-437B02F2472F}"/>
              </a:ext>
            </a:extLst>
          </p:cNvPr>
          <p:cNvSpPr>
            <a:spLocks noGrp="1"/>
          </p:cNvSpPr>
          <p:nvPr>
            <p:ph idx="1"/>
          </p:nvPr>
        </p:nvSpPr>
        <p:spPr>
          <a:xfrm>
            <a:off x="165100" y="1244600"/>
            <a:ext cx="11861800" cy="5370209"/>
          </a:xfrm>
          <a:solidFill>
            <a:schemeClr val="accent2">
              <a:lumMod val="20000"/>
              <a:lumOff val="80000"/>
            </a:schemeClr>
          </a:solidFill>
        </p:spPr>
        <p:txBody>
          <a:bodyPr>
            <a:normAutofit/>
          </a:bodyPr>
          <a:lstStyle/>
          <a:p>
            <a:pPr marL="0" indent="0" algn="l">
              <a:buNone/>
            </a:pPr>
            <a:r>
              <a:rPr lang="en-US" sz="3200" b="1" i="0" dirty="0">
                <a:effectLst/>
                <a:latin typeface="Open Sans" panose="020B0606030504020204" pitchFamily="34" charset="0"/>
              </a:rPr>
              <a:t>Use them to find opposing arguments and conclusions</a:t>
            </a:r>
            <a:br>
              <a:rPr lang="en-US" sz="3200" b="1" i="0" dirty="0">
                <a:effectLst/>
                <a:latin typeface="Open Sans" panose="020B0606030504020204" pitchFamily="34" charset="0"/>
              </a:rPr>
            </a:br>
            <a:r>
              <a:rPr lang="en-US" sz="3200" b="0" i="0" dirty="0">
                <a:effectLst/>
                <a:latin typeface="Open Sans" panose="020B0606030504020204" pitchFamily="34" charset="0"/>
              </a:rPr>
              <a:t>As it’s often helpful to listen to the other side of an interpretive debate, make sure you consult commentators who state the other positions fairly, or best of all, read the opposing commentators to help you sharpen your own conclusions or change them. </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Awareness &amp; Apologetics</a:t>
            </a:r>
            <a:endParaRPr lang="en-US" sz="3200" b="0" i="0" dirty="0">
              <a:effectLst/>
              <a:latin typeface="Open Sans" panose="020B0606030504020204" pitchFamily="34" charset="0"/>
            </a:endParaRPr>
          </a:p>
          <a:p>
            <a:pPr marL="0" indent="0" algn="l">
              <a:buNone/>
            </a:pPr>
            <a:r>
              <a:rPr lang="en-US" sz="3200" b="1" i="0" dirty="0">
                <a:effectLst/>
                <a:latin typeface="Open Sans" panose="020B0606030504020204" pitchFamily="34" charset="0"/>
              </a:rPr>
              <a:t>Use them to get quotes to back up conclusions</a:t>
            </a:r>
            <a:br>
              <a:rPr lang="en-US" sz="3200" b="1" i="0" dirty="0">
                <a:effectLst/>
                <a:latin typeface="Open Sans" panose="020B0606030504020204" pitchFamily="34" charset="0"/>
              </a:rPr>
            </a:br>
            <a:r>
              <a:rPr lang="en-US" sz="3200" b="0" i="0" dirty="0">
                <a:effectLst/>
                <a:latin typeface="Open Sans" panose="020B0606030504020204" pitchFamily="34" charset="0"/>
              </a:rPr>
              <a:t>If your view is out of sync with the majority of commentators, or if it is controversial, it is often helpful to back up your argument and decision with a quote from a reliable commentator.</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Explanation &amp; Argumentation</a:t>
            </a:r>
            <a:endParaRPr lang="en-US" sz="32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31610421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3ABB918-4226-8C15-F6E1-2021F352D0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FAB6CA-745A-18B9-7C0A-4B9A41F4D639}"/>
              </a:ext>
            </a:extLst>
          </p:cNvPr>
          <p:cNvSpPr>
            <a:spLocks noGrp="1"/>
          </p:cNvSpPr>
          <p:nvPr>
            <p:ph type="title"/>
          </p:nvPr>
        </p:nvSpPr>
        <p:spPr>
          <a:xfrm>
            <a:off x="838200" y="365129"/>
            <a:ext cx="10515600" cy="752471"/>
          </a:xfrm>
          <a:solidFill>
            <a:schemeClr val="accent2">
              <a:lumMod val="75000"/>
            </a:schemeClr>
          </a:solidFill>
        </p:spPr>
        <p:txBody>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94DCE485-933F-556D-C858-857A07E34A65}"/>
              </a:ext>
            </a:extLst>
          </p:cNvPr>
          <p:cNvSpPr>
            <a:spLocks noGrp="1"/>
          </p:cNvSpPr>
          <p:nvPr>
            <p:ph idx="1"/>
          </p:nvPr>
        </p:nvSpPr>
        <p:spPr>
          <a:xfrm>
            <a:off x="292100" y="1333500"/>
            <a:ext cx="11747500" cy="5346699"/>
          </a:xfrm>
          <a:solidFill>
            <a:schemeClr val="accent2">
              <a:lumMod val="20000"/>
              <a:lumOff val="80000"/>
            </a:schemeClr>
          </a:solidFill>
        </p:spPr>
        <p:txBody>
          <a:bodyPr>
            <a:normAutofit/>
          </a:bodyPr>
          <a:lstStyle/>
          <a:p>
            <a:pPr marL="0" indent="0" algn="l">
              <a:buNone/>
            </a:pPr>
            <a:r>
              <a:rPr lang="en-US" sz="3200" b="1" i="0" dirty="0">
                <a:effectLst/>
                <a:latin typeface="Open Sans" panose="020B0606030504020204" pitchFamily="34" charset="0"/>
              </a:rPr>
              <a:t>Use them to help you express the meaning</a:t>
            </a:r>
            <a:br>
              <a:rPr lang="en-US" sz="3200" b="1" i="0" dirty="0">
                <a:effectLst/>
                <a:latin typeface="Open Sans" panose="020B0606030504020204" pitchFamily="34" charset="0"/>
              </a:rPr>
            </a:br>
            <a:r>
              <a:rPr lang="en-US" sz="3200" b="0" i="0" dirty="0">
                <a:effectLst/>
                <a:latin typeface="Open Sans" panose="020B0606030504020204" pitchFamily="34" charset="0"/>
              </a:rPr>
              <a:t>Especially if you’ve been struggling to express your thoughts, commentators can provide you with words that more briefly or clearly express the same thing.</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Clarity in Communication</a:t>
            </a:r>
            <a:endParaRPr lang="en-US" sz="3200" b="0" i="0" dirty="0">
              <a:effectLst/>
              <a:latin typeface="Open Sans" panose="020B0606030504020204" pitchFamily="34" charset="0"/>
            </a:endParaRPr>
          </a:p>
          <a:p>
            <a:pPr marL="0" indent="0" algn="l">
              <a:buNone/>
            </a:pPr>
            <a:r>
              <a:rPr lang="en-US" sz="3200" b="1" i="0" dirty="0">
                <a:effectLst/>
                <a:latin typeface="Open Sans" panose="020B0606030504020204" pitchFamily="34" charset="0"/>
              </a:rPr>
              <a:t>Use them by translating their thoughts into your own words</a:t>
            </a:r>
            <a:br>
              <a:rPr lang="en-US" sz="3200" b="1" i="0" dirty="0">
                <a:effectLst/>
                <a:latin typeface="Open Sans" panose="020B0606030504020204" pitchFamily="34" charset="0"/>
              </a:rPr>
            </a:br>
            <a:r>
              <a:rPr lang="en-US" sz="3200" b="0" i="0" dirty="0">
                <a:effectLst/>
                <a:latin typeface="Open Sans" panose="020B0606030504020204" pitchFamily="34" charset="0"/>
              </a:rPr>
              <a:t>Don’t just string quotes from various commentators together. If you are going to use them extensively, then at the very least, process their thoughts and translate them into your own words, while giving credit for the original thoughts.</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Integrity &amp; Creativity for Credibility &amp; Clarity</a:t>
            </a:r>
            <a:endParaRPr lang="en-US" sz="32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22484551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7CF47A4-D0BF-BF36-450C-EE1673C31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DD1B57-E6C9-C3D4-9658-C0DF6E5C929B}"/>
              </a:ext>
            </a:extLst>
          </p:cNvPr>
          <p:cNvSpPr>
            <a:spLocks noGrp="1"/>
          </p:cNvSpPr>
          <p:nvPr>
            <p:ph type="title"/>
          </p:nvPr>
        </p:nvSpPr>
        <p:spPr>
          <a:xfrm>
            <a:off x="838200" y="365129"/>
            <a:ext cx="10515600" cy="714371"/>
          </a:xfrm>
          <a:solidFill>
            <a:schemeClr val="accent2">
              <a:lumMod val="75000"/>
            </a:schemeClr>
          </a:solidFill>
        </p:spPr>
        <p:txBody>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41463C2D-5B28-5BF3-2875-2D2376F94660}"/>
              </a:ext>
            </a:extLst>
          </p:cNvPr>
          <p:cNvSpPr>
            <a:spLocks noGrp="1"/>
          </p:cNvSpPr>
          <p:nvPr>
            <p:ph idx="1"/>
          </p:nvPr>
        </p:nvSpPr>
        <p:spPr>
          <a:xfrm>
            <a:off x="177800" y="1231900"/>
            <a:ext cx="11798300" cy="5537199"/>
          </a:xfrm>
          <a:solidFill>
            <a:schemeClr val="accent2">
              <a:lumMod val="20000"/>
              <a:lumOff val="80000"/>
            </a:schemeClr>
          </a:solidFill>
        </p:spPr>
        <p:txBody>
          <a:bodyPr>
            <a:normAutofit/>
          </a:bodyPr>
          <a:lstStyle/>
          <a:p>
            <a:pPr marL="0" indent="0" algn="l">
              <a:buNone/>
            </a:pPr>
            <a:r>
              <a:rPr lang="en-US" sz="3200" b="1" i="0" dirty="0">
                <a:effectLst/>
                <a:latin typeface="Open Sans" panose="020B0606030504020204" pitchFamily="34" charset="0"/>
              </a:rPr>
              <a:t>Use them consistently</a:t>
            </a:r>
            <a:br>
              <a:rPr lang="en-US" sz="3200" b="1" i="0" dirty="0">
                <a:effectLst/>
                <a:latin typeface="Open Sans" panose="020B0606030504020204" pitchFamily="34" charset="0"/>
              </a:rPr>
            </a:br>
            <a:r>
              <a:rPr lang="en-US" sz="3200" b="0" i="0" dirty="0">
                <a:effectLst/>
                <a:latin typeface="Open Sans" panose="020B0606030504020204" pitchFamily="34" charset="0"/>
              </a:rPr>
              <a:t>If you adopt a conclusion from a commentator, make sure it is reflected in the rest of your work. Go back through and be consistent in your translation or interpretation of a word or phrase.</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Start, Stick, Stand, &amp; Stop with the WORD</a:t>
            </a:r>
            <a:endParaRPr lang="en-US" sz="3200" b="0" i="0" dirty="0">
              <a:effectLst/>
              <a:latin typeface="Open Sans" panose="020B0606030504020204" pitchFamily="34" charset="0"/>
            </a:endParaRPr>
          </a:p>
          <a:p>
            <a:pPr marL="0" indent="0" algn="l">
              <a:buNone/>
            </a:pPr>
            <a:r>
              <a:rPr lang="en-US" sz="3200" b="1" i="0" dirty="0">
                <a:effectLst/>
                <a:latin typeface="Open Sans" panose="020B0606030504020204" pitchFamily="34" charset="0"/>
              </a:rPr>
              <a:t>Use them discriminately</a:t>
            </a:r>
            <a:br>
              <a:rPr lang="en-US" sz="3200" b="1" i="0" dirty="0">
                <a:effectLst/>
                <a:latin typeface="Open Sans" panose="020B0606030504020204" pitchFamily="34" charset="0"/>
              </a:rPr>
            </a:br>
            <a:r>
              <a:rPr lang="en-US" sz="3200" b="0" i="0" dirty="0">
                <a:effectLst/>
                <a:latin typeface="Open Sans" panose="020B0606030504020204" pitchFamily="34" charset="0"/>
              </a:rPr>
              <a:t>Eventually you will get to know the particular theological biases and prejudices in certain commentaries and certain series. As long as you keep these in mind, you can filter out the bones and take the meat. Separate facts from opinion.</a:t>
            </a:r>
            <a:r>
              <a:rPr kumimoji="0" lang="en-US" sz="32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Take-in &amp; Put-out the Good, but Break-Away from the Bad</a:t>
            </a:r>
            <a:endParaRPr lang="en-US" sz="32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136736126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0D51758-366E-744C-40FB-A90D7A28C1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04702E-C1A2-92C5-87F4-72FDD092E3E4}"/>
              </a:ext>
            </a:extLst>
          </p:cNvPr>
          <p:cNvSpPr>
            <a:spLocks noGrp="1"/>
          </p:cNvSpPr>
          <p:nvPr>
            <p:ph type="title"/>
          </p:nvPr>
        </p:nvSpPr>
        <p:spPr>
          <a:solidFill>
            <a:schemeClr val="accent2">
              <a:lumMod val="75000"/>
            </a:schemeClr>
          </a:solidFill>
        </p:spPr>
        <p:txBody>
          <a:bodyPr/>
          <a:lstStyle/>
          <a:p>
            <a:pPr algn="ctr"/>
            <a:r>
              <a:rPr lang="en-US" dirty="0">
                <a:latin typeface="Impact" panose="020B0806030902050204" pitchFamily="34" charset="0"/>
              </a:rPr>
              <a:t>How to Use Commentaries</a:t>
            </a:r>
          </a:p>
        </p:txBody>
      </p:sp>
      <p:sp>
        <p:nvSpPr>
          <p:cNvPr id="3" name="Content Placeholder 2">
            <a:extLst>
              <a:ext uri="{FF2B5EF4-FFF2-40B4-BE49-F238E27FC236}">
                <a16:creationId xmlns:a16="http://schemas.microsoft.com/office/drawing/2014/main" id="{0E7C9A21-4344-A310-4BA6-A9633500900E}"/>
              </a:ext>
            </a:extLst>
          </p:cNvPr>
          <p:cNvSpPr>
            <a:spLocks noGrp="1"/>
          </p:cNvSpPr>
          <p:nvPr>
            <p:ph idx="1"/>
          </p:nvPr>
        </p:nvSpPr>
        <p:spPr>
          <a:xfrm>
            <a:off x="215900" y="1825625"/>
            <a:ext cx="11849100" cy="4351338"/>
          </a:xfrm>
          <a:solidFill>
            <a:schemeClr val="accent2">
              <a:lumMod val="20000"/>
              <a:lumOff val="80000"/>
            </a:schemeClr>
          </a:solidFill>
        </p:spPr>
        <p:txBody>
          <a:bodyPr>
            <a:normAutofit/>
          </a:bodyPr>
          <a:lstStyle/>
          <a:p>
            <a:pPr marL="0" indent="0" algn="l">
              <a:buNone/>
            </a:pPr>
            <a:r>
              <a:rPr lang="en-US" sz="3600" b="1" i="0" dirty="0">
                <a:effectLst/>
                <a:latin typeface="Open Sans" panose="020B0606030504020204" pitchFamily="34" charset="0"/>
              </a:rPr>
              <a:t>Use them independently</a:t>
            </a:r>
            <a:br>
              <a:rPr lang="en-US" sz="3600" b="1" i="0" dirty="0">
                <a:effectLst/>
                <a:latin typeface="Open Sans" panose="020B0606030504020204" pitchFamily="34" charset="0"/>
              </a:rPr>
            </a:br>
            <a:r>
              <a:rPr lang="en-US" sz="3600" b="0" i="0" dirty="0">
                <a:effectLst/>
                <a:latin typeface="Open Sans" panose="020B0606030504020204" pitchFamily="34" charset="0"/>
              </a:rPr>
              <a:t>Don’t become wholly dependent upon commentaries; not even upon one commentator or series of commentaries. We don’t want to belittle commentaries but we don’t want to be bullied by them either. Have confidence in your own prayerful Spirit-led exegesis.</a:t>
            </a:r>
            <a:r>
              <a:rPr kumimoji="0" lang="en-US" sz="3600" b="1" i="1" u="none" strike="noStrike" kern="1200" cap="none" spc="0" normalizeH="0" baseline="0" noProof="0" dirty="0">
                <a:ln>
                  <a:noFill/>
                </a:ln>
                <a:solidFill>
                  <a:srgbClr val="ED7D31">
                    <a:lumMod val="75000"/>
                  </a:srgbClr>
                </a:solidFill>
                <a:effectLst/>
                <a:uLnTx/>
                <a:uFillTx/>
                <a:latin typeface="Franklin Gothic Demi" panose="020B0703020102020204" pitchFamily="34" charset="0"/>
                <a:ea typeface="+mn-ea"/>
                <a:cs typeface="+mn-cs"/>
              </a:rPr>
              <a:t> Trust the Holy Spirit—John 14:26; 1 John 2:27</a:t>
            </a:r>
            <a:endParaRPr lang="en-US" sz="3600" b="0" i="0" dirty="0">
              <a:effectLst/>
              <a:latin typeface="Open Sans" panose="020B0606030504020204" pitchFamily="34" charset="0"/>
            </a:endParaRPr>
          </a:p>
          <a:p>
            <a:endParaRPr lang="en-US" dirty="0"/>
          </a:p>
        </p:txBody>
      </p:sp>
    </p:spTree>
    <p:extLst>
      <p:ext uri="{BB962C8B-B14F-4D97-AF65-F5344CB8AC3E}">
        <p14:creationId xmlns:p14="http://schemas.microsoft.com/office/powerpoint/2010/main" val="14959705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7A89C-9085-2064-1044-F5C699B45D1D}"/>
            </a:ext>
          </a:extLst>
        </p:cNvPr>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21C0CAC2-8EDF-CE6C-FF9A-4DCF408BACBC}"/>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F0A40B82-DD61-F2ED-3E65-FE4B9912D801}"/>
              </a:ext>
            </a:extLst>
          </p:cNvPr>
          <p:cNvPicPr>
            <a:picLocks noChangeAspect="1"/>
          </p:cNvPicPr>
          <p:nvPr/>
        </p:nvPicPr>
        <p:blipFill>
          <a:blip r:embed="rId3"/>
          <a:stretch>
            <a:fillRect/>
          </a:stretch>
        </p:blipFill>
        <p:spPr>
          <a:xfrm>
            <a:off x="0" y="152400"/>
            <a:ext cx="12192000" cy="7311559"/>
          </a:xfrm>
          <a:prstGeom prst="rect">
            <a:avLst/>
          </a:prstGeom>
        </p:spPr>
      </p:pic>
      <p:sp>
        <p:nvSpPr>
          <p:cNvPr id="4" name="Rectangle 3">
            <a:extLst>
              <a:ext uri="{FF2B5EF4-FFF2-40B4-BE49-F238E27FC236}">
                <a16:creationId xmlns:a16="http://schemas.microsoft.com/office/drawing/2014/main" id="{68A7BD44-294D-F24F-96B6-22DB0A0A830E}"/>
              </a:ext>
            </a:extLst>
          </p:cNvPr>
          <p:cNvSpPr/>
          <p:nvPr/>
        </p:nvSpPr>
        <p:spPr>
          <a:xfrm rot="18689966">
            <a:off x="-514308" y="2738969"/>
            <a:ext cx="6367449" cy="646331"/>
          </a:xfrm>
          <a:prstGeom prst="rect">
            <a:avLst/>
          </a:prstGeom>
          <a:solidFill>
            <a:sysClr val="windowText" lastClr="000000"/>
          </a:solid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6600">
                  <a:solidFill>
                    <a:srgbClr val="ED7D31"/>
                  </a:solidFill>
                  <a:prstDash val="solid"/>
                </a:ln>
                <a:solidFill>
                  <a:srgbClr val="FFFFFF"/>
                </a:solidFill>
                <a:effectLst>
                  <a:outerShdw dist="38100" dir="2700000" algn="tl" rotWithShape="0">
                    <a:srgbClr val="ED7D31"/>
                  </a:outerShdw>
                </a:effectLst>
                <a:uLnTx/>
                <a:uFillTx/>
                <a:latin typeface="Franklin Gothic Heavy" panose="020B0903020102020204" pitchFamily="34" charset="0"/>
                <a:ea typeface="+mn-ea"/>
                <a:cs typeface="+mn-cs"/>
              </a:rPr>
              <a:t>Bible Interpretation Pyramid</a:t>
            </a:r>
          </a:p>
        </p:txBody>
      </p:sp>
    </p:spTree>
    <p:extLst>
      <p:ext uri="{BB962C8B-B14F-4D97-AF65-F5344CB8AC3E}">
        <p14:creationId xmlns:p14="http://schemas.microsoft.com/office/powerpoint/2010/main" val="33300658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76600BCD-6951-25D3-D6BC-692E76F805C0}"/>
              </a:ext>
            </a:extLst>
          </p:cNvPr>
          <p:cNvSpPr/>
          <p:nvPr/>
        </p:nvSpPr>
        <p:spPr>
          <a:xfrm>
            <a:off x="4437538" y="142003"/>
            <a:ext cx="344838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Application</a:t>
            </a:r>
          </a:p>
        </p:txBody>
      </p:sp>
      <p:sp>
        <p:nvSpPr>
          <p:cNvPr id="5" name="TextBox 4">
            <a:extLst>
              <a:ext uri="{FF2B5EF4-FFF2-40B4-BE49-F238E27FC236}">
                <a16:creationId xmlns:a16="http://schemas.microsoft.com/office/drawing/2014/main" id="{F27DBBA6-EB08-F11C-06A7-C4C3D505FC72}"/>
              </a:ext>
            </a:extLst>
          </p:cNvPr>
          <p:cNvSpPr txBox="1"/>
          <p:nvPr/>
        </p:nvSpPr>
        <p:spPr>
          <a:xfrm>
            <a:off x="237611" y="1712272"/>
            <a:ext cx="11716776" cy="5078313"/>
          </a:xfrm>
          <a:prstGeom prst="rect">
            <a:avLst/>
          </a:prstGeom>
          <a:solidFill>
            <a:srgbClr val="ED7D31">
              <a:lumMod val="20000"/>
              <a:lumOff val="80000"/>
            </a:srgbClr>
          </a:solid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3600" b="1"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Application is putting into practice what we already know</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(see </a:t>
            </a:r>
            <a:r>
              <a:rPr kumimoji="0" lang="en-US" sz="3600" b="0" i="0" u="none" strike="noStrike" kern="1200" cap="none" spc="0" normalizeH="0" baseline="0" noProof="0" dirty="0">
                <a:ln>
                  <a:noFill/>
                </a:ln>
                <a:solidFill>
                  <a:srgbClr val="77AA3C"/>
                </a:solidFill>
                <a:effectLst/>
                <a:uLnTx/>
                <a:uFillTx/>
                <a:latin typeface="Source Sans Pro" panose="020B0503030403020204" pitchFamily="34" charset="0"/>
                <a:ea typeface="+mn-ea"/>
                <a:cs typeface="+mn-cs"/>
                <a:hlinkClick r:id="rId3"/>
              </a:rPr>
              <a:t>Mark 4:24</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and </a:t>
            </a:r>
            <a:r>
              <a:rPr kumimoji="0" lang="en-US" sz="3600" b="0" i="0" u="none" strike="noStrike" kern="1200" cap="none" spc="0" normalizeH="0" baseline="0" noProof="0" dirty="0">
                <a:ln>
                  <a:noFill/>
                </a:ln>
                <a:solidFill>
                  <a:srgbClr val="77AA3C"/>
                </a:solidFill>
                <a:effectLst/>
                <a:uLnTx/>
                <a:uFillTx/>
                <a:latin typeface="Source Sans Pro" panose="020B0503030403020204" pitchFamily="34" charset="0"/>
                <a:ea typeface="+mn-ea"/>
                <a:cs typeface="+mn-cs"/>
                <a:hlinkClick r:id="rId4"/>
              </a:rPr>
              <a:t>Hebrews 5:14</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a:t>
            </a:r>
            <a:r>
              <a:rPr kumimoji="0" lang="en-US" sz="3600" b="1"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and answering the question, “So what?”</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by confronting us with the right questions and motivating us to take action (see </a:t>
            </a:r>
            <a:r>
              <a:rPr kumimoji="0" lang="en-US" sz="3600" b="0" i="0" u="none" strike="noStrike" kern="1200" cap="none" spc="0" normalizeH="0" baseline="0" noProof="0" dirty="0">
                <a:ln>
                  <a:noFill/>
                </a:ln>
                <a:solidFill>
                  <a:srgbClr val="77AA3C"/>
                </a:solidFill>
                <a:effectLst/>
                <a:uLnTx/>
                <a:uFillTx/>
                <a:latin typeface="Source Sans Pro" panose="020B0503030403020204" pitchFamily="34" charset="0"/>
                <a:ea typeface="+mn-ea"/>
                <a:cs typeface="+mn-cs"/>
                <a:hlinkClick r:id="rId5"/>
              </a:rPr>
              <a:t>1 John 2:5, 6</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and </a:t>
            </a:r>
            <a:r>
              <a:rPr kumimoji="0" lang="en-US" sz="3600" b="0" i="0" u="none" strike="noStrike" kern="1200" cap="none" spc="0" normalizeH="0" baseline="0" noProof="0" dirty="0">
                <a:ln>
                  <a:noFill/>
                </a:ln>
                <a:solidFill>
                  <a:srgbClr val="77AA3C"/>
                </a:solidFill>
                <a:effectLst/>
                <a:uLnTx/>
                <a:uFillTx/>
                <a:latin typeface="Source Sans Pro" panose="020B0503030403020204" pitchFamily="34" charset="0"/>
                <a:ea typeface="+mn-ea"/>
                <a:cs typeface="+mn-cs"/>
                <a:hlinkClick r:id="rId6"/>
              </a:rPr>
              <a:t>James 2:17</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a:t>
            </a:r>
            <a:r>
              <a:rPr kumimoji="0" lang="en-US" sz="3600" b="1"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Applying the Bible is deeply personal—unique for each individual</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a:t>
            </a:r>
            <a:r>
              <a:rPr kumimoji="0" lang="en-US" sz="3600" b="1" i="0" u="none" strike="noStrike" kern="1200" cap="none" spc="0" normalizeH="0" baseline="0" noProof="0" dirty="0">
                <a:ln>
                  <a:solidFill>
                    <a:srgbClr val="FF0000"/>
                  </a:solidFill>
                </a:ln>
                <a:solidFill>
                  <a:srgbClr val="535353"/>
                </a:solidFill>
                <a:effectLst/>
                <a:uLnTx/>
                <a:uFillTx/>
                <a:latin typeface="Source Sans Pro" panose="020B0503030403020204" pitchFamily="34" charset="0"/>
                <a:ea typeface="+mn-ea"/>
                <a:cs typeface="+mn-cs"/>
              </a:rPr>
              <a:t>It is making a relevant truth a personal truth, and involves developing a strategy and action plan to live your life in harmony with the Bible</a:t>
            </a:r>
            <a:r>
              <a:rPr kumimoji="0" lang="en-US" sz="3600" b="0" i="0" u="none" strike="noStrike" kern="1200" cap="none" spc="0" normalizeH="0" baseline="0" noProof="0" dirty="0">
                <a:ln>
                  <a:noFill/>
                </a:ln>
                <a:solidFill>
                  <a:srgbClr val="535353"/>
                </a:solidFill>
                <a:effectLst/>
                <a:uLnTx/>
                <a:uFillTx/>
                <a:latin typeface="Source Sans Pro" panose="020B0503030403020204" pitchFamily="34" charset="0"/>
                <a:ea typeface="+mn-ea"/>
                <a:cs typeface="+mn-cs"/>
              </a:rPr>
              <a:t>. It is the Biblical “how to” of life.</a:t>
            </a:r>
            <a:endParaRPr kumimoji="0" lang="en-US" sz="3600" b="0" i="0" u="none" strike="noStrike" kern="0" cap="none" spc="0" normalizeH="0" baseline="0" noProof="0" dirty="0">
              <a:ln>
                <a:noFill/>
              </a:ln>
              <a:solidFill>
                <a:prstClr val="black"/>
              </a:solidFill>
              <a:effectLst/>
              <a:uLnTx/>
              <a:uFillTx/>
              <a:latin typeface="Bernard MT Condensed" panose="020508060609050204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E83CE197-2F26-C332-634B-2926BA369E98}"/>
              </a:ext>
            </a:extLst>
          </p:cNvPr>
          <p:cNvSpPr txBox="1"/>
          <p:nvPr/>
        </p:nvSpPr>
        <p:spPr>
          <a:xfrm>
            <a:off x="237611" y="1021096"/>
            <a:ext cx="11716775" cy="623761"/>
          </a:xfrm>
          <a:prstGeom prst="rect">
            <a:avLst/>
          </a:prstGeom>
          <a:solidFill>
            <a:schemeClr val="tx1"/>
          </a:solid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Defining Application</a:t>
            </a:r>
            <a:endParaRPr kumimoji="0" lang="en-US" sz="3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35700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7BA5AF9B-E174-2AF8-7025-E25FDB2A6E9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E71A605-A962-AE6E-02DD-E11F9ACC7C27}"/>
              </a:ext>
            </a:extLst>
          </p:cNvPr>
          <p:cNvSpPr/>
          <p:nvPr/>
        </p:nvSpPr>
        <p:spPr>
          <a:xfrm>
            <a:off x="4437538" y="142003"/>
            <a:ext cx="344838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Application</a:t>
            </a:r>
          </a:p>
        </p:txBody>
      </p:sp>
      <p:sp>
        <p:nvSpPr>
          <p:cNvPr id="5" name="TextBox 4">
            <a:extLst>
              <a:ext uri="{FF2B5EF4-FFF2-40B4-BE49-F238E27FC236}">
                <a16:creationId xmlns:a16="http://schemas.microsoft.com/office/drawing/2014/main" id="{325DDE07-00F7-2CA6-F52C-9C2B80FEADC7}"/>
              </a:ext>
            </a:extLst>
          </p:cNvPr>
          <p:cNvSpPr txBox="1"/>
          <p:nvPr/>
        </p:nvSpPr>
        <p:spPr>
          <a:xfrm>
            <a:off x="237610" y="2169472"/>
            <a:ext cx="11716776" cy="4401205"/>
          </a:xfrm>
          <a:prstGeom prst="rect">
            <a:avLst/>
          </a:prstGeom>
          <a:solidFill>
            <a:srgbClr val="ED7D31">
              <a:lumMod val="20000"/>
              <a:lumOff val="80000"/>
            </a:srgbClr>
          </a:solidFill>
        </p:spPr>
        <p:txBody>
          <a:bodyPr wrap="square">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In Bible study, </a:t>
            </a:r>
            <a:r>
              <a:rPr kumimoji="0" lang="en-US" sz="40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application</a:t>
            </a: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is putting truth you've discovered (through observation and interpretation) to use in your life with the ultimate goal of transformation or life change. Bible study is meant not merely to inform but to transform and renew our mind.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3F3F3F"/>
                </a:solidFill>
                <a:effectLst/>
                <a:uLnTx/>
                <a:uFillTx/>
                <a:latin typeface="Perpetua Titling MT" panose="02020502060505020804" pitchFamily="18" charset="0"/>
                <a:ea typeface="Calibri" panose="020F0502020204030204" pitchFamily="34" charset="0"/>
                <a:cs typeface="Times New Roman" panose="02020603050405020304" pitchFamily="18" charset="0"/>
              </a:rPr>
              <a:t>Romans 12:1-2; Heb. 5:11-14</a:t>
            </a:r>
            <a:endParaRPr kumimoji="0" lang="en-US" sz="4000" b="1" i="0" u="none" strike="noStrike" kern="0" cap="none" spc="0" normalizeH="0" baseline="0" noProof="0" dirty="0">
              <a:ln>
                <a:noFill/>
              </a:ln>
              <a:solidFill>
                <a:prstClr val="black"/>
              </a:solidFill>
              <a:effectLst/>
              <a:uLnTx/>
              <a:uFillTx/>
              <a:latin typeface="Perpetua Titling MT" panose="020205020605050208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EAB132D-1676-FC8E-E92E-C48D672DA943}"/>
              </a:ext>
            </a:extLst>
          </p:cNvPr>
          <p:cNvSpPr txBox="1"/>
          <p:nvPr/>
        </p:nvSpPr>
        <p:spPr>
          <a:xfrm>
            <a:off x="237611" y="1545711"/>
            <a:ext cx="11716775" cy="623761"/>
          </a:xfrm>
          <a:prstGeom prst="rect">
            <a:avLst/>
          </a:prstGeom>
          <a:solidFill>
            <a:schemeClr val="tx1"/>
          </a:solid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Defining Application</a:t>
            </a:r>
            <a:endParaRPr kumimoji="0" lang="en-US" sz="3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43756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a:extLst>
            <a:ext uri="{FF2B5EF4-FFF2-40B4-BE49-F238E27FC236}">
              <a16:creationId xmlns:a16="http://schemas.microsoft.com/office/drawing/2014/main" id="{50E49283-2B35-3451-B35F-1D12E0D0DD5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50E24F3-7CE9-FD0B-8DEC-24A076FB949E}"/>
              </a:ext>
            </a:extLst>
          </p:cNvPr>
          <p:cNvSpPr/>
          <p:nvPr/>
        </p:nvSpPr>
        <p:spPr>
          <a:xfrm>
            <a:off x="4437538" y="142003"/>
            <a:ext cx="344838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Application</a:t>
            </a:r>
          </a:p>
        </p:txBody>
      </p:sp>
      <p:sp>
        <p:nvSpPr>
          <p:cNvPr id="5" name="TextBox 4">
            <a:extLst>
              <a:ext uri="{FF2B5EF4-FFF2-40B4-BE49-F238E27FC236}">
                <a16:creationId xmlns:a16="http://schemas.microsoft.com/office/drawing/2014/main" id="{3B30ADCB-7474-0B07-9EAD-873AF4515AA8}"/>
              </a:ext>
            </a:extLst>
          </p:cNvPr>
          <p:cNvSpPr txBox="1"/>
          <p:nvPr/>
        </p:nvSpPr>
        <p:spPr>
          <a:xfrm>
            <a:off x="303340" y="2553584"/>
            <a:ext cx="11716776" cy="3785652"/>
          </a:xfrm>
          <a:prstGeom prst="rect">
            <a:avLst/>
          </a:prstGeom>
          <a:solidFill>
            <a:srgbClr val="ED7D31">
              <a:lumMod val="20000"/>
              <a:lumOff val="80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Application</a:t>
            </a: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takes place as you are confronted with the truth and you respond to that truth in obedience (in faith).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Application begins with </a:t>
            </a:r>
            <a:r>
              <a:rPr kumimoji="0" lang="en-US" sz="40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belief</a:t>
            </a:r>
            <a:br>
              <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which then results in </a:t>
            </a:r>
            <a:r>
              <a:rPr kumimoji="0" lang="en-US" sz="40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being</a:t>
            </a: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and </a:t>
            </a:r>
            <a:r>
              <a:rPr kumimoji="0" lang="en-US" sz="40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doing</a:t>
            </a:r>
            <a:r>
              <a:rPr kumimoji="0" lang="en-US" sz="40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a:t>
            </a:r>
            <a:endParaRPr kumimoji="0" lang="en-US" sz="4000" b="0" i="0" u="none" strike="noStrike" kern="0" cap="none" spc="0" normalizeH="0" baseline="0" noProof="0" dirty="0">
              <a:ln>
                <a:noFill/>
              </a:ln>
              <a:solidFill>
                <a:srgbClr val="3F3F3F"/>
              </a:solidFill>
              <a:effectLst/>
              <a:uLnTx/>
              <a:uFillTx/>
              <a:latin typeface="roboto" panose="02000000000000000000" pitchFamily="2" charset="0"/>
              <a:ea typeface="Calibri" panose="020F0502020204030204" pitchFamily="34" charset="0"/>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3F3F3F"/>
                </a:solidFill>
                <a:effectLst/>
                <a:uLnTx/>
                <a:uFillTx/>
                <a:latin typeface="Perpetua Titling MT" panose="02020502060505020804" pitchFamily="18" charset="0"/>
                <a:ea typeface="Calibri" panose="020F0502020204030204" pitchFamily="34" charset="0"/>
                <a:cs typeface="Times New Roman" panose="02020603050405020304" pitchFamily="18" charset="0"/>
              </a:rPr>
              <a:t>John 15:1-8</a:t>
            </a:r>
            <a:endParaRPr kumimoji="0" lang="en-US" sz="4000" b="1" i="0" u="none" strike="noStrike" kern="0" cap="none" spc="0" normalizeH="0" baseline="0" noProof="0" dirty="0">
              <a:ln>
                <a:noFill/>
              </a:ln>
              <a:solidFill>
                <a:prstClr val="black"/>
              </a:solidFill>
              <a:effectLst/>
              <a:uLnTx/>
              <a:uFillTx/>
              <a:latin typeface="Perpetua Titling MT" panose="020205020605050208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F829AB01-94D7-BB67-1D66-43F978007E40}"/>
              </a:ext>
            </a:extLst>
          </p:cNvPr>
          <p:cNvSpPr txBox="1"/>
          <p:nvPr/>
        </p:nvSpPr>
        <p:spPr>
          <a:xfrm>
            <a:off x="237611" y="1623830"/>
            <a:ext cx="11716775" cy="623761"/>
          </a:xfrm>
          <a:prstGeom prst="rect">
            <a:avLst/>
          </a:prstGeom>
          <a:solidFill>
            <a:schemeClr val="tx1"/>
          </a:solid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Defining Application</a:t>
            </a:r>
            <a:endParaRPr kumimoji="0" lang="en-US" sz="3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99691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660066"/>
        </a:solidFill>
        <a:effectLst/>
      </p:bgPr>
    </p:bg>
    <p:spTree>
      <p:nvGrpSpPr>
        <p:cNvPr id="1" name="">
          <a:extLst>
            <a:ext uri="{FF2B5EF4-FFF2-40B4-BE49-F238E27FC236}">
              <a16:creationId xmlns:a16="http://schemas.microsoft.com/office/drawing/2014/main" id="{AC45B43A-1691-0A64-DE17-DF8059861D3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C0D7B80-4A1F-4F2A-CB6B-FDA8E04385B1}"/>
              </a:ext>
            </a:extLst>
          </p:cNvPr>
          <p:cNvSpPr/>
          <p:nvPr/>
        </p:nvSpPr>
        <p:spPr>
          <a:xfrm>
            <a:off x="4437538" y="142003"/>
            <a:ext cx="3448380"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Application</a:t>
            </a:r>
          </a:p>
        </p:txBody>
      </p:sp>
      <p:sp>
        <p:nvSpPr>
          <p:cNvPr id="5" name="TextBox 4">
            <a:extLst>
              <a:ext uri="{FF2B5EF4-FFF2-40B4-BE49-F238E27FC236}">
                <a16:creationId xmlns:a16="http://schemas.microsoft.com/office/drawing/2014/main" id="{CF0FA032-5AC2-4316-9573-EFC9E9EF5142}"/>
              </a:ext>
            </a:extLst>
          </p:cNvPr>
          <p:cNvSpPr txBox="1"/>
          <p:nvPr/>
        </p:nvSpPr>
        <p:spPr>
          <a:xfrm>
            <a:off x="303340" y="2051468"/>
            <a:ext cx="11716776" cy="4154984"/>
          </a:xfrm>
          <a:prstGeom prst="rect">
            <a:avLst/>
          </a:prstGeom>
          <a:solidFill>
            <a:srgbClr val="ED7D31">
              <a:lumMod val="20000"/>
              <a:lumOff val="80000"/>
            </a:srgb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22225">
                  <a:solidFill>
                    <a:srgbClr val="ED7D31"/>
                  </a:solidFill>
                  <a:prstDash val="solid"/>
                </a:ln>
                <a:solidFill>
                  <a:sysClr val="windowText" lastClr="000000"/>
                </a:solidFill>
                <a:effectLst/>
                <a:uLnTx/>
                <a:uFillTx/>
                <a:latin typeface="Bernard MT Condensed" panose="02050806060905020404" pitchFamily="18" charset="0"/>
                <a:ea typeface="+mn-ea"/>
                <a:cs typeface="+mn-cs"/>
              </a:rPr>
              <a:t>Be alert for the following deceptive dangers regarding application</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(1)</a:t>
            </a:r>
            <a:r>
              <a:rPr kumimoji="0" lang="en-US" sz="32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a:t>
            </a:r>
            <a:r>
              <a:rPr kumimoji="0" lang="en-US" sz="3200" b="0" i="0" u="none" strike="noStrike" kern="1200" cap="none" spc="0" normalizeH="0" baseline="0" noProof="0" dirty="0">
                <a:ln>
                  <a:noFill/>
                </a:ln>
                <a:solidFill>
                  <a:srgbClr val="3F3F3F"/>
                </a:solidFill>
                <a:effectLst/>
                <a:uLnTx/>
                <a:uFillTx/>
                <a:latin typeface="Impact" panose="020B0806030902050204" pitchFamily="34" charset="0"/>
                <a:ea typeface="+mn-ea"/>
                <a:cs typeface="+mn-cs"/>
              </a:rPr>
              <a:t>Substituting interpretation for application as did the Pharisees;</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(2)</a:t>
            </a:r>
            <a:r>
              <a:rPr kumimoji="0" lang="en-US" sz="32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a:t>
            </a:r>
            <a:r>
              <a:rPr kumimoji="0" lang="en-US" sz="3200" b="0" i="0" u="none" strike="noStrike" kern="1200" cap="none" spc="0" normalizeH="0" baseline="0" noProof="0" dirty="0">
                <a:ln>
                  <a:noFill/>
                </a:ln>
                <a:solidFill>
                  <a:srgbClr val="3F3F3F"/>
                </a:solidFill>
                <a:effectLst/>
                <a:uLnTx/>
                <a:uFillTx/>
                <a:latin typeface="Impact" panose="020B0806030902050204" pitchFamily="34" charset="0"/>
                <a:ea typeface="+mn-ea"/>
                <a:cs typeface="+mn-cs"/>
              </a:rPr>
              <a:t>Substituting superficial obedience for substantial life-change </a:t>
            </a:r>
          </a:p>
          <a:p>
            <a:pPr marL="0" marR="0" lvl="0" indent="0" algn="l" defTabSz="914400" rtl="0" eaLnBrk="1" fontAlgn="auto" latinLnBrk="0" hangingPunct="1">
              <a:lnSpc>
                <a:spcPct val="2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(3)</a:t>
            </a:r>
            <a:r>
              <a:rPr kumimoji="0" lang="en-US" sz="3200" b="0" i="0" u="none" strike="noStrike" kern="1200" cap="none" spc="0" normalizeH="0" baseline="0" noProof="0" dirty="0">
                <a:ln>
                  <a:noFill/>
                </a:ln>
                <a:solidFill>
                  <a:srgbClr val="3F3F3F"/>
                </a:solidFill>
                <a:effectLst/>
                <a:uLnTx/>
                <a:uFillTx/>
                <a:latin typeface="roboto" panose="02000000000000000000" pitchFamily="2" charset="0"/>
                <a:ea typeface="+mn-ea"/>
                <a:cs typeface="+mn-cs"/>
              </a:rPr>
              <a:t> </a:t>
            </a:r>
            <a:r>
              <a:rPr kumimoji="0" lang="en-US" sz="3200" b="0" i="0" u="none" strike="noStrike" kern="1200" cap="none" spc="0" normalizeH="0" baseline="0" noProof="0" dirty="0">
                <a:ln>
                  <a:noFill/>
                </a:ln>
                <a:solidFill>
                  <a:srgbClr val="3F3F3F"/>
                </a:solidFill>
                <a:effectLst/>
                <a:uLnTx/>
                <a:uFillTx/>
                <a:latin typeface="Impact" panose="020B0806030902050204" pitchFamily="34" charset="0"/>
                <a:ea typeface="+mn-ea"/>
                <a:cs typeface="+mn-cs"/>
              </a:rPr>
              <a:t>Substituting rationalization for repentance.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3F3F3F"/>
                </a:solidFill>
                <a:effectLst/>
                <a:uLnTx/>
                <a:uFillTx/>
                <a:latin typeface="Perpetua Titling MT" panose="02020502060505020804" pitchFamily="18" charset="0"/>
                <a:ea typeface="Calibri" panose="020F0502020204030204" pitchFamily="34" charset="0"/>
                <a:cs typeface="Times New Roman" panose="02020603050405020304" pitchFamily="18" charset="0"/>
              </a:rPr>
              <a:t>I. John 1:7</a:t>
            </a:r>
            <a:endParaRPr kumimoji="0" lang="en-US" sz="4000" b="1" i="0" u="none" strike="noStrike" kern="0" cap="none" spc="0" normalizeH="0" baseline="0" noProof="0" dirty="0">
              <a:ln>
                <a:noFill/>
              </a:ln>
              <a:solidFill>
                <a:prstClr val="black"/>
              </a:solidFill>
              <a:effectLst/>
              <a:uLnTx/>
              <a:uFillTx/>
              <a:latin typeface="Perpetua Titling MT" panose="02020502060505020804" pitchFamily="18"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5B6848E1-43A0-DF9B-B90D-7FBCDA06CAB3}"/>
              </a:ext>
            </a:extLst>
          </p:cNvPr>
          <p:cNvSpPr txBox="1"/>
          <p:nvPr/>
        </p:nvSpPr>
        <p:spPr>
          <a:xfrm>
            <a:off x="303341" y="1427707"/>
            <a:ext cx="11716775" cy="623761"/>
          </a:xfrm>
          <a:prstGeom prst="rect">
            <a:avLst/>
          </a:prstGeom>
          <a:solidFill>
            <a:schemeClr val="tx1"/>
          </a:solidFill>
        </p:spPr>
        <p:txBody>
          <a:bodyPr wrap="square">
            <a:spAutoFit/>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Defining Application</a:t>
            </a:r>
            <a:endParaRPr kumimoji="0" lang="en-US" sz="32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1211250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6600BCD-6951-25D3-D6BC-692E76F805C0}"/>
              </a:ext>
            </a:extLst>
          </p:cNvPr>
          <p:cNvSpPr/>
          <p:nvPr/>
        </p:nvSpPr>
        <p:spPr>
          <a:xfrm>
            <a:off x="2753248" y="370603"/>
            <a:ext cx="6577818" cy="923330"/>
          </a:xfrm>
          <a:prstGeom prst="rect">
            <a:avLst/>
          </a:prstGeom>
          <a:solidFill>
            <a:srgbClr val="FF0066"/>
          </a:solid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Application</a:t>
            </a:r>
          </a:p>
        </p:txBody>
      </p:sp>
      <p:sp>
        <p:nvSpPr>
          <p:cNvPr id="2" name="Content Placeholder 2">
            <a:extLst>
              <a:ext uri="{FF2B5EF4-FFF2-40B4-BE49-F238E27FC236}">
                <a16:creationId xmlns:a16="http://schemas.microsoft.com/office/drawing/2014/main" id="{5C0B9CAD-B6F9-A459-9C87-CE7FA41FF35B}"/>
              </a:ext>
            </a:extLst>
          </p:cNvPr>
          <p:cNvSpPr txBox="1">
            <a:spLocks/>
          </p:cNvSpPr>
          <p:nvPr/>
        </p:nvSpPr>
        <p:spPr>
          <a:xfrm>
            <a:off x="49279" y="1527553"/>
            <a:ext cx="11985757" cy="5657086"/>
          </a:xfrm>
          <a:prstGeom prst="rect">
            <a:avLst/>
          </a:prstGeom>
          <a:solidFill>
            <a:srgbClr val="FFC000"/>
          </a:solidFill>
        </p:spPr>
        <p:txBody>
          <a:bodyPr vert="horz" lIns="91440" tIns="45720" rIns="91440" bIns="45720" rtlCol="0">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1" i="0" u="none" strike="noStrike" kern="1200" cap="none" spc="0" normalizeH="0" baseline="0" noProof="0" dirty="0">
                <a:ln>
                  <a:noFill/>
                </a:ln>
                <a:solidFill>
                  <a:srgbClr val="000000"/>
                </a:solidFill>
                <a:effectLst/>
                <a:highlight>
                  <a:srgbClr val="D3D3D3"/>
                </a:highlight>
                <a:uLnTx/>
                <a:uFillTx/>
                <a:latin typeface="Copperplate Gothic Bold" panose="020E0705020206020404" pitchFamily="34" charset="0"/>
                <a:ea typeface="Times New Roman" panose="02020603050405020304" pitchFamily="18" charset="0"/>
                <a:cs typeface="Times New Roman" panose="02020603050405020304" pitchFamily="18" charset="0"/>
              </a:rPr>
              <a:t>Application Questions</a:t>
            </a:r>
            <a:endParaRPr kumimoji="0" lang="en-US" sz="4500" b="0" i="0" u="none" strike="noStrike" kern="1200" cap="none" spc="0" normalizeH="0" baseline="0" noProof="0" dirty="0">
              <a:ln>
                <a:noFill/>
              </a:ln>
              <a:solidFill>
                <a:sysClr val="windowText" lastClr="00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1.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S</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S</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in</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avoid, forsake or confess?</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2.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P</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P</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romise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believe or condition to meet in order to partake of the promise?</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3.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A</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an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A</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ttitude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a:t>
            </a:r>
            <a:r>
              <a:rPr kumimoji="0" lang="en-US" sz="4500" b="0" i="0" u="none" strike="noStrike" kern="1200" cap="none" spc="0" normalizeH="0" baseline="0" noProof="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to change/guard </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against or an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A</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ction</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I need to take?</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4.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C</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C</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ommand</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keep?</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5.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an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E</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xample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follow?</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6.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P</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P</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rayer</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pray or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P</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riority</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change?</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7.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an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E</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rror</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mark?</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8.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T</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T</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ruth</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a:t>
            </a:r>
            <a:r>
              <a:rPr kumimoji="0" lang="en-US" sz="4500" b="1" i="0" u="sng" strike="noStrike" kern="1200" cap="none" spc="0" normalizeH="0" baseline="0" noProof="0" dirty="0">
                <a:ln>
                  <a:noFill/>
                </a:ln>
                <a:solidFill>
                  <a:srgbClr val="0442FA"/>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hlinkClick r:id="rId3"/>
              </a:rPr>
              <a:t>memorize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and </a:t>
            </a:r>
            <a:r>
              <a:rPr kumimoji="0" lang="en-US" sz="4500" b="1" i="0" u="sng" strike="noStrike" kern="1200" cap="none" spc="0" normalizeH="0" baseline="0" noProof="0" dirty="0">
                <a:ln>
                  <a:noFill/>
                </a:ln>
                <a:solidFill>
                  <a:srgbClr val="0442FA"/>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hlinkClick r:id="rId4"/>
              </a:rPr>
              <a:t>meditate</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upon?</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9. </a:t>
            </a:r>
            <a:r>
              <a:rPr kumimoji="0" lang="en-US" sz="4500" b="0"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S</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 Is there </a:t>
            </a:r>
            <a:r>
              <a:rPr kumimoji="0" lang="en-US" sz="4500" b="1" i="0" u="none" strike="noStrike" kern="1200" cap="none" spc="0" normalizeH="0" baseline="0" noProof="0" dirty="0">
                <a:ln>
                  <a:noFill/>
                </a:ln>
                <a:solidFill>
                  <a:srgbClr val="FF0000"/>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S</a:t>
            </a:r>
            <a:r>
              <a:rPr kumimoji="0" lang="en-US" sz="4500" b="1"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omething</a:t>
            </a:r>
            <a:r>
              <a:rPr kumimoji="0" lang="en-US" sz="4500" b="0" i="0" u="none" strike="noStrike" kern="1200" cap="none" spc="0" normalizeH="0" baseline="0" noProof="0" dirty="0">
                <a:ln>
                  <a:noFill/>
                </a:ln>
                <a:solidFill>
                  <a:srgbClr val="3F3F3F"/>
                </a:solidFill>
                <a:effectLst/>
                <a:uLnTx/>
                <a:uFillTx/>
                <a:latin typeface="Amasis MT Pro Black" panose="02040A04050005020304" pitchFamily="18" charset="0"/>
                <a:ea typeface="Times New Roman" panose="02020603050405020304" pitchFamily="18" charset="0"/>
                <a:cs typeface="Times New Roman" panose="02020603050405020304" pitchFamily="18" charset="0"/>
              </a:rPr>
              <a:t> to thank or praise God for?</a:t>
            </a:r>
            <a:endParaRPr kumimoji="0" lang="en-US" sz="4500" b="0" i="0" u="none" strike="noStrike" kern="1200" cap="none" spc="0" normalizeH="0" baseline="0" noProof="0" dirty="0">
              <a:ln>
                <a:noFill/>
              </a:ln>
              <a:solidFill>
                <a:sysClr val="windowText" lastClr="000000"/>
              </a:solidFill>
              <a:effectLst/>
              <a:uLnTx/>
              <a:uFillTx/>
              <a:latin typeface="Amasis MT Pro Black" panose="02040A04050005020304" pitchFamily="18" charset="0"/>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01703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95F87DDB-3D3F-C878-61B4-2C0244F389F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B3EAF10-8FAA-04B6-1E40-22E79B128812}"/>
              </a:ext>
            </a:extLst>
          </p:cNvPr>
          <p:cNvSpPr/>
          <p:nvPr/>
        </p:nvSpPr>
        <p:spPr>
          <a:xfrm>
            <a:off x="2392111" y="142003"/>
            <a:ext cx="7539244" cy="923330"/>
          </a:xfrm>
          <a:prstGeom prst="rect">
            <a:avLst/>
          </a:prstGeom>
          <a:solidFill>
            <a:srgbClr val="FF0066"/>
          </a:solid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Resources for Application</a:t>
            </a:r>
          </a:p>
        </p:txBody>
      </p:sp>
      <p:pic>
        <p:nvPicPr>
          <p:cNvPr id="3" name="Picture 2" descr="A book cover with text&#10;&#10;Description automatically generated">
            <a:extLst>
              <a:ext uri="{FF2B5EF4-FFF2-40B4-BE49-F238E27FC236}">
                <a16:creationId xmlns:a16="http://schemas.microsoft.com/office/drawing/2014/main" id="{BFCF1FC7-88C8-D3C9-C36A-5F2F8AB10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7316"/>
            <a:ext cx="2638425" cy="4238625"/>
          </a:xfrm>
          <a:prstGeom prst="rect">
            <a:avLst/>
          </a:prstGeom>
        </p:spPr>
      </p:pic>
      <p:pic>
        <p:nvPicPr>
          <p:cNvPr id="9" name="Picture 8" descr="A book cover with a book and text&#10;&#10;Description automatically generated">
            <a:extLst>
              <a:ext uri="{FF2B5EF4-FFF2-40B4-BE49-F238E27FC236}">
                <a16:creationId xmlns:a16="http://schemas.microsoft.com/office/drawing/2014/main" id="{2075A38E-AD0E-AC9D-F05F-A30DA60389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08825" y="1577316"/>
            <a:ext cx="2819400" cy="4238625"/>
          </a:xfrm>
          <a:prstGeom prst="rect">
            <a:avLst/>
          </a:prstGeom>
        </p:spPr>
      </p:pic>
      <p:pic>
        <p:nvPicPr>
          <p:cNvPr id="11" name="Picture 10" descr="A blue and yellow cover with text&#10;&#10;Description automatically generated">
            <a:extLst>
              <a:ext uri="{FF2B5EF4-FFF2-40B4-BE49-F238E27FC236}">
                <a16:creationId xmlns:a16="http://schemas.microsoft.com/office/drawing/2014/main" id="{9268D1CD-192A-A373-C360-C44B8F40E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98626" y="1607185"/>
            <a:ext cx="2389895" cy="4266925"/>
          </a:xfrm>
          <a:prstGeom prst="rect">
            <a:avLst/>
          </a:prstGeom>
        </p:spPr>
      </p:pic>
      <p:pic>
        <p:nvPicPr>
          <p:cNvPr id="13" name="Picture 12" descr="A book cover with text&#10;&#10;Description automatically generated">
            <a:extLst>
              <a:ext uri="{FF2B5EF4-FFF2-40B4-BE49-F238E27FC236}">
                <a16:creationId xmlns:a16="http://schemas.microsoft.com/office/drawing/2014/main" id="{BD3C50D0-72AC-FBDE-B437-B9B162448E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2788" y="1607186"/>
            <a:ext cx="2607210" cy="4266925"/>
          </a:xfrm>
          <a:prstGeom prst="rect">
            <a:avLst/>
          </a:prstGeom>
        </p:spPr>
      </p:pic>
    </p:spTree>
    <p:extLst>
      <p:ext uri="{BB962C8B-B14F-4D97-AF65-F5344CB8AC3E}">
        <p14:creationId xmlns:p14="http://schemas.microsoft.com/office/powerpoint/2010/main" val="36580950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a:extLst>
            <a:ext uri="{FF2B5EF4-FFF2-40B4-BE49-F238E27FC236}">
              <a16:creationId xmlns:a16="http://schemas.microsoft.com/office/drawing/2014/main" id="{857326DC-7303-5D40-A471-80969A5D96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7AC0A00-0E4C-3937-8442-95C7947C150C}"/>
              </a:ext>
            </a:extLst>
          </p:cNvPr>
          <p:cNvSpPr/>
          <p:nvPr/>
        </p:nvSpPr>
        <p:spPr>
          <a:xfrm>
            <a:off x="2392111" y="142003"/>
            <a:ext cx="7539244" cy="923330"/>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w="38100">
                  <a:solidFill>
                    <a:prstClr val="black"/>
                  </a:solidFill>
                  <a:prstDash val="solid"/>
                </a:ln>
                <a:pattFill prst="dkUpDiag">
                  <a:fgClr>
                    <a:srgbClr val="44546A"/>
                  </a:fgClr>
                  <a:bgClr>
                    <a:srgbClr val="44546A">
                      <a:lumMod val="20000"/>
                      <a:lumOff val="80000"/>
                    </a:srgbClr>
                  </a:bgClr>
                </a:pattFill>
                <a:effectLst>
                  <a:outerShdw dist="38100" dir="2640000" algn="bl" rotWithShape="0">
                    <a:srgbClr val="44546A">
                      <a:lumMod val="75000"/>
                    </a:srgbClr>
                  </a:outerShdw>
                </a:effectLst>
                <a:uLnTx/>
                <a:uFillTx/>
                <a:latin typeface="Impact" panose="020B0806030902050204" pitchFamily="34" charset="0"/>
                <a:ea typeface="+mn-ea"/>
                <a:cs typeface="+mn-cs"/>
              </a:rPr>
              <a:t>Resources for Application</a:t>
            </a:r>
          </a:p>
        </p:txBody>
      </p:sp>
      <p:pic>
        <p:nvPicPr>
          <p:cNvPr id="3" name="Picture 2">
            <a:extLst>
              <a:ext uri="{FF2B5EF4-FFF2-40B4-BE49-F238E27FC236}">
                <a16:creationId xmlns:a16="http://schemas.microsoft.com/office/drawing/2014/main" id="{0123FD43-A6A8-22A7-B828-D11BF8E1950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 y="1713261"/>
            <a:ext cx="2638425" cy="4102680"/>
          </a:xfrm>
          <a:prstGeom prst="rect">
            <a:avLst/>
          </a:prstGeom>
        </p:spPr>
      </p:pic>
      <p:pic>
        <p:nvPicPr>
          <p:cNvPr id="9" name="Picture 8">
            <a:extLst>
              <a:ext uri="{FF2B5EF4-FFF2-40B4-BE49-F238E27FC236}">
                <a16:creationId xmlns:a16="http://schemas.microsoft.com/office/drawing/2014/main" id="{42A94692-3E67-4B48-7880-64006335713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908891" y="1577316"/>
            <a:ext cx="2819268" cy="4238625"/>
          </a:xfrm>
          <a:prstGeom prst="rect">
            <a:avLst/>
          </a:prstGeom>
        </p:spPr>
      </p:pic>
      <p:pic>
        <p:nvPicPr>
          <p:cNvPr id="11" name="Picture 10">
            <a:extLst>
              <a:ext uri="{FF2B5EF4-FFF2-40B4-BE49-F238E27FC236}">
                <a16:creationId xmlns:a16="http://schemas.microsoft.com/office/drawing/2014/main" id="{7206EA08-D7F3-C079-0261-3AA9295657C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998626" y="1713262"/>
            <a:ext cx="2389895" cy="4102680"/>
          </a:xfrm>
          <a:prstGeom prst="rect">
            <a:avLst/>
          </a:prstGeom>
        </p:spPr>
      </p:pic>
      <p:pic>
        <p:nvPicPr>
          <p:cNvPr id="13" name="Picture 12">
            <a:extLst>
              <a:ext uri="{FF2B5EF4-FFF2-40B4-BE49-F238E27FC236}">
                <a16:creationId xmlns:a16="http://schemas.microsoft.com/office/drawing/2014/main" id="{720BDC9B-B6DB-26E2-545A-F96CD861056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822788" y="1726398"/>
            <a:ext cx="2607210" cy="4028501"/>
          </a:xfrm>
          <a:prstGeom prst="rect">
            <a:avLst/>
          </a:prstGeom>
        </p:spPr>
      </p:pic>
    </p:spTree>
    <p:extLst>
      <p:ext uri="{BB962C8B-B14F-4D97-AF65-F5344CB8AC3E}">
        <p14:creationId xmlns:p14="http://schemas.microsoft.com/office/powerpoint/2010/main" val="356543897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5EFD2245-6E50-7BB3-FE92-A11C637CF736}"/>
              </a:ext>
            </a:extLst>
          </p:cNvPr>
          <p:cNvPicPr>
            <a:picLocks noChangeAspect="1"/>
          </p:cNvPicPr>
          <p:nvPr/>
        </p:nvPicPr>
        <p:blipFill>
          <a:blip r:embed="rId2"/>
          <a:stretch>
            <a:fillRect/>
          </a:stretch>
        </p:blipFill>
        <p:spPr>
          <a:xfrm>
            <a:off x="0" y="0"/>
            <a:ext cx="12192000" cy="6858000"/>
          </a:xfrm>
          <a:prstGeom prst="rect">
            <a:avLst/>
          </a:prstGeom>
        </p:spPr>
      </p:pic>
      <p:sp>
        <p:nvSpPr>
          <p:cNvPr id="2" name="Content Placeholder 2">
            <a:extLst>
              <a:ext uri="{FF2B5EF4-FFF2-40B4-BE49-F238E27FC236}">
                <a16:creationId xmlns:a16="http://schemas.microsoft.com/office/drawing/2014/main" id="{5C0B9CAD-B6F9-A459-9C87-CE7FA41FF35B}"/>
              </a:ext>
            </a:extLst>
          </p:cNvPr>
          <p:cNvSpPr txBox="1">
            <a:spLocks/>
          </p:cNvSpPr>
          <p:nvPr/>
        </p:nvSpPr>
        <p:spPr>
          <a:xfrm>
            <a:off x="103121" y="681153"/>
            <a:ext cx="11985757" cy="5980904"/>
          </a:xfrm>
          <a:prstGeom prst="rect">
            <a:avLst/>
          </a:prstGeom>
          <a:solidFill>
            <a:srgbClr val="FFC000"/>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dirty="0">
                <a:ln>
                  <a:solidFill>
                    <a:srgbClr val="FF0000"/>
                  </a:solidFill>
                </a:ln>
                <a:solidFill>
                  <a:prstClr val="black"/>
                </a:solidFill>
                <a:effectLst/>
                <a:uLnTx/>
                <a:uFillTx/>
                <a:latin typeface="Berlin Sans FB Demi" panose="020E0802020502020306" pitchFamily="34" charset="0"/>
                <a:ea typeface="+mn-ea"/>
                <a:cs typeface="+mn-cs"/>
              </a:rPr>
              <a:t>Exhortations for the Preacher </a:t>
            </a:r>
            <a:endParaRPr kumimoji="0" lang="en-US" sz="4800" b="0" i="0" u="none" strike="noStrike" kern="1200" cap="none" spc="0" normalizeH="0" baseline="0" noProof="0" dirty="0">
              <a:ln>
                <a:noFill/>
              </a:ln>
              <a:solidFill>
                <a:prstClr val="black"/>
              </a:solidFill>
              <a:effectLst/>
              <a:highlight>
                <a:srgbClr val="00FFFF"/>
              </a:highlight>
              <a:uLnTx/>
              <a:uFillTx/>
              <a:latin typeface="Berlin Sans FB Demi" panose="020E0802020502020306" pitchFamily="34"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Conscientiously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Continuously</a:t>
            </a:r>
            <a:endParaRPr kumimoji="0" lang="en-US" sz="4800" b="1" i="0" u="none" strike="noStrike" kern="1200" cap="none" spc="0" normalizeH="0" baseline="0" noProof="0" dirty="0">
              <a:ln w="28575" cmpd="sng">
                <a:solidFill>
                  <a:prstClr val="black"/>
                </a:solidFill>
                <a:prstDash val="solid"/>
              </a:ln>
              <a:solidFill>
                <a:srgbClr val="FFFF00"/>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Comprehensively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a:p>
            <a:pPr marL="228600" marR="0" lvl="0" indent="-228600" algn="l" defTabSz="914400" rtl="0" eaLnBrk="1" fontAlgn="auto" latinLnBrk="0" hangingPunct="1">
              <a:lnSpc>
                <a:spcPct val="150000"/>
              </a:lnSpc>
              <a:spcBef>
                <a:spcPts val="1000"/>
              </a:spcBef>
              <a:spcAft>
                <a:spcPts val="0"/>
              </a:spcAft>
              <a:buClrTx/>
              <a:buSzTx/>
              <a:buFont typeface="Wingdings" panose="05000000000000000000" pitchFamily="2" charset="2"/>
              <a:buChar char="v"/>
              <a:tabLst/>
              <a:defRPr/>
            </a:pPr>
            <a:r>
              <a:rPr kumimoji="0" lang="en-US" sz="4800" b="1" i="0" u="none" strike="noStrike" kern="1200" cap="none" spc="0" normalizeH="0" baseline="0" noProof="0" dirty="0">
                <a:ln>
                  <a:noFill/>
                </a:ln>
                <a:solidFill>
                  <a:prstClr val="black"/>
                </a:solidFill>
                <a:effectLst/>
                <a:uLnTx/>
                <a:uFillTx/>
                <a:latin typeface="Amasis MT Pro Black" panose="02040A04050005020304" pitchFamily="18" charset="0"/>
                <a:ea typeface="+mn-ea"/>
                <a:cs typeface="+mn-cs"/>
              </a:rPr>
              <a:t>Preach the Word </a:t>
            </a:r>
            <a:r>
              <a:rPr kumimoji="0" lang="en-US" sz="4800" b="1" i="0" u="none" strike="noStrike" kern="1200" cap="none" spc="0" normalizeH="0" baseline="0" noProof="0" dirty="0">
                <a:ln w="28575" cmpd="sng">
                  <a:solidFill>
                    <a:prstClr val="black"/>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Amasis MT Pro Black" panose="02040A04050005020304" pitchFamily="18" charset="0"/>
                <a:ea typeface="+mn-ea"/>
                <a:cs typeface="+mn-cs"/>
              </a:rPr>
              <a:t>Courageously</a:t>
            </a:r>
            <a:endParaRPr kumimoji="0" lang="en-US" sz="4800" b="1" i="0" u="none" strike="noStrike" kern="1200" cap="none" spc="0" normalizeH="0" baseline="0" noProof="0" dirty="0">
              <a:ln w="28575" cmpd="sng">
                <a:solidFill>
                  <a:prstClr val="black"/>
                </a:solidFill>
                <a:prstDash val="solid"/>
              </a:ln>
              <a:solidFill>
                <a:prstClr val="black"/>
              </a:solidFill>
              <a:effectLst/>
              <a:uLnTx/>
              <a:uFillTx/>
              <a:latin typeface="Amasis MT Pro Black" panose="02040A04050005020304" pitchFamily="18" charset="0"/>
              <a:ea typeface="+mn-ea"/>
              <a:cs typeface="+mn-cs"/>
            </a:endParaRPr>
          </a:p>
        </p:txBody>
      </p:sp>
    </p:spTree>
    <p:extLst>
      <p:ext uri="{BB962C8B-B14F-4D97-AF65-F5344CB8AC3E}">
        <p14:creationId xmlns:p14="http://schemas.microsoft.com/office/powerpoint/2010/main" val="24284633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CC99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84256" y="75415"/>
            <a:ext cx="8842342" cy="1310326"/>
          </a:xfrm>
          <a:solidFill>
            <a:schemeClr val="tx1"/>
          </a:solidFill>
          <a:ln w="76200">
            <a:solidFill>
              <a:srgbClr val="FFFF00"/>
            </a:solidFill>
          </a:ln>
        </p:spPr>
        <p:txBody>
          <a:bodyPr>
            <a:normAutofit/>
          </a:bodyPr>
          <a:lstStyle/>
          <a:p>
            <a:pPr algn="ctr" defTabSz="457200">
              <a:lnSpc>
                <a:spcPts val="7729"/>
              </a:lnSpc>
              <a:spcBef>
                <a:spcPts val="0"/>
              </a:spcBef>
              <a:defRPr/>
            </a:pPr>
            <a:r>
              <a:rPr lang="en-US" sz="4800" b="1" dirty="0">
                <a:ln w="22225">
                  <a:solidFill>
                    <a:srgbClr val="C0504D"/>
                  </a:solidFill>
                  <a:prstDash val="solid"/>
                </a:ln>
                <a:solidFill>
                  <a:srgbClr val="C0504D">
                    <a:lumMod val="40000"/>
                    <a:lumOff val="60000"/>
                  </a:srgbClr>
                </a:solidFill>
                <a:latin typeface="Cooper Black" panose="0208090404030B020404" pitchFamily="18" charset="0"/>
                <a:ea typeface="+mn-ea"/>
                <a:cs typeface="+mn-cs"/>
              </a:rPr>
              <a:t>Parting Exhortation</a:t>
            </a:r>
          </a:p>
        </p:txBody>
      </p:sp>
      <p:sp>
        <p:nvSpPr>
          <p:cNvPr id="3" name="Content Placeholder 2"/>
          <p:cNvSpPr>
            <a:spLocks noGrp="1"/>
          </p:cNvSpPr>
          <p:nvPr>
            <p:ph idx="1"/>
          </p:nvPr>
        </p:nvSpPr>
        <p:spPr>
          <a:xfrm>
            <a:off x="361507" y="1536571"/>
            <a:ext cx="11174819" cy="4766258"/>
          </a:xfrm>
          <a:solidFill>
            <a:schemeClr val="tx1"/>
          </a:solidFill>
          <a:ln w="76200">
            <a:solidFill>
              <a:srgbClr val="FFFF00"/>
            </a:solidFill>
          </a:ln>
        </p:spPr>
        <p:txBody>
          <a:bodyPr>
            <a:normAutofit/>
          </a:bodyPr>
          <a:lstStyle/>
          <a:p>
            <a:pPr marL="0" indent="0">
              <a:lnSpc>
                <a:spcPct val="120000"/>
              </a:lnSpc>
              <a:buNone/>
            </a:pPr>
            <a:r>
              <a:rPr lang="en-US" sz="4800" dirty="0">
                <a:ln w="28575">
                  <a:solidFill>
                    <a:srgbClr val="C00000"/>
                  </a:solidFill>
                </a:ln>
                <a:solidFill>
                  <a:schemeClr val="bg1"/>
                </a:solidFill>
                <a:latin typeface="Wide Latin" panose="020A0A07050505020404" pitchFamily="18" charset="0"/>
                <a:ea typeface="+mj-ea"/>
                <a:cs typeface="+mj-cs"/>
              </a:rPr>
              <a:t>Every Week</a:t>
            </a:r>
          </a:p>
          <a:p>
            <a:pPr>
              <a:lnSpc>
                <a:spcPct val="120000"/>
              </a:lnSpc>
              <a:buFont typeface="Wingdings" panose="05000000000000000000" pitchFamily="2" charset="2"/>
              <a:buChar char="è"/>
            </a:pPr>
            <a:r>
              <a:rPr lang="en-US" sz="4400" dirty="0">
                <a:solidFill>
                  <a:schemeClr val="bg1"/>
                </a:solidFill>
                <a:latin typeface="Bernard MT Condensed" panose="02050806060905020404" pitchFamily="18" charset="0"/>
              </a:rPr>
              <a:t>Read Yourself Full</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John 5:39</a:t>
            </a:r>
            <a:endParaRPr lang="en-US" sz="4400" dirty="0">
              <a:solidFill>
                <a:schemeClr val="bg1"/>
              </a:solidFill>
              <a:latin typeface="Bernard MT Condensed" panose="02050806060905020404" pitchFamily="18" charset="0"/>
            </a:endParaRPr>
          </a:p>
          <a:p>
            <a:pPr>
              <a:lnSpc>
                <a:spcPct val="100000"/>
              </a:lnSpc>
              <a:buFont typeface="Wingdings" panose="05000000000000000000" pitchFamily="2" charset="2"/>
              <a:buChar char="è"/>
            </a:pPr>
            <a:r>
              <a:rPr lang="en-US" sz="4400" dirty="0">
                <a:solidFill>
                  <a:schemeClr val="bg1"/>
                </a:solidFill>
                <a:latin typeface="Bernard MT Condensed" panose="02050806060905020404" pitchFamily="18" charset="0"/>
              </a:rPr>
              <a:t>Write Yourself Clear</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2 Timothy 2:15c</a:t>
            </a:r>
            <a:endParaRPr lang="en-US" sz="4400" dirty="0">
              <a:solidFill>
                <a:schemeClr val="bg1"/>
              </a:solidFill>
              <a:latin typeface="Bernard MT Condensed" panose="02050806060905020404" pitchFamily="18" charset="0"/>
            </a:endParaRPr>
          </a:p>
          <a:p>
            <a:pPr>
              <a:lnSpc>
                <a:spcPct val="100000"/>
              </a:lnSpc>
              <a:buFont typeface="Wingdings" panose="05000000000000000000" pitchFamily="2" charset="2"/>
              <a:buChar char="è"/>
            </a:pPr>
            <a:r>
              <a:rPr lang="en-US" sz="4400" dirty="0">
                <a:solidFill>
                  <a:schemeClr val="bg1"/>
                </a:solidFill>
                <a:latin typeface="Bernard MT Condensed" panose="02050806060905020404" pitchFamily="18" charset="0"/>
              </a:rPr>
              <a:t>Pray Yourself Hot</a:t>
            </a:r>
            <a:r>
              <a:rPr lang="en-US" sz="4400" dirty="0">
                <a:solidFill>
                  <a:prstClr val="white"/>
                </a:solidFill>
                <a:latin typeface="Bernard MT Condensed" panose="02050806060905020404" pitchFamily="18" charset="0"/>
              </a:rPr>
              <a:t>: </a:t>
            </a:r>
            <a:r>
              <a:rPr lang="en-US" sz="4400" b="1" dirty="0">
                <a:solidFill>
                  <a:srgbClr val="FFFF00"/>
                </a:solidFill>
                <a:latin typeface="Agency FB" panose="020B0503020202020204" pitchFamily="34" charset="0"/>
              </a:rPr>
              <a:t>James 5:13-16</a:t>
            </a:r>
          </a:p>
          <a:p>
            <a:pPr lvl="0">
              <a:lnSpc>
                <a:spcPct val="100000"/>
              </a:lnSpc>
              <a:buFont typeface="Wingdings" panose="05000000000000000000" pitchFamily="2" charset="2"/>
              <a:buChar char="è"/>
            </a:pPr>
            <a:r>
              <a:rPr lang="en-US" sz="4400" dirty="0">
                <a:solidFill>
                  <a:prstClr val="white"/>
                </a:solidFill>
                <a:latin typeface="Bernard MT Condensed" panose="02050806060905020404" pitchFamily="18" charset="0"/>
              </a:rPr>
              <a:t>Preach Yourself Empty: </a:t>
            </a:r>
            <a:r>
              <a:rPr lang="en-US" sz="4400" b="1" dirty="0">
                <a:solidFill>
                  <a:srgbClr val="FFFF00"/>
                </a:solidFill>
                <a:latin typeface="Agency FB" panose="020B0503020202020204" pitchFamily="34" charset="0"/>
              </a:rPr>
              <a:t>Acts 20:25-28*</a:t>
            </a:r>
          </a:p>
          <a:p>
            <a:pPr lvl="0">
              <a:lnSpc>
                <a:spcPct val="100000"/>
              </a:lnSpc>
              <a:buFont typeface="Wingdings" panose="05000000000000000000" pitchFamily="2" charset="2"/>
              <a:buChar char="è"/>
            </a:pPr>
            <a:endParaRPr lang="en-US" sz="4000" b="1" dirty="0">
              <a:solidFill>
                <a:srgbClr val="FFFF00"/>
              </a:solidFill>
              <a:latin typeface="Agency FB" panose="020B0503020202020204" pitchFamily="34" charset="0"/>
            </a:endParaRPr>
          </a:p>
          <a:p>
            <a:pPr>
              <a:lnSpc>
                <a:spcPct val="100000"/>
              </a:lnSpc>
              <a:buFont typeface="Wingdings" panose="05000000000000000000" pitchFamily="2" charset="2"/>
              <a:buChar char="è"/>
            </a:pPr>
            <a:endParaRPr lang="en-US" sz="4000" b="1" dirty="0">
              <a:solidFill>
                <a:srgbClr val="FFFF00"/>
              </a:solidFill>
              <a:latin typeface="Agency FB" panose="020B0503020202020204" pitchFamily="34" charset="0"/>
            </a:endParaRPr>
          </a:p>
        </p:txBody>
      </p:sp>
    </p:spTree>
    <p:extLst>
      <p:ext uri="{BB962C8B-B14F-4D97-AF65-F5344CB8AC3E}">
        <p14:creationId xmlns:p14="http://schemas.microsoft.com/office/powerpoint/2010/main" val="291551196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DFDA47BC-3069-47F5-8257-24B3B1F76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70957"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643" y="477749"/>
            <a:ext cx="1986278" cy="3657600"/>
          </a:xfrm>
          <a:prstGeom prst="rect">
            <a:avLst/>
          </a:prstGeom>
        </p:spPr>
      </p:pic>
      <p:sp>
        <p:nvSpPr>
          <p:cNvPr id="16" name="Rectangle 15">
            <a:extLst>
              <a:ext uri="{FF2B5EF4-FFF2-40B4-BE49-F238E27FC236}">
                <a16:creationId xmlns:a16="http://schemas.microsoft.com/office/drawing/2014/main" id="{7AE95D8F-9825-4222-8846-E3461598C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807551" y="4633546"/>
            <a:ext cx="857909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lang="en-US">
              <a:solidFill>
                <a:prstClr val="white"/>
              </a:solidFill>
              <a:latin typeface="Calibri" panose="020F0502020204030204"/>
            </a:endParaRPr>
          </a:p>
        </p:txBody>
      </p:sp>
      <p:sp>
        <p:nvSpPr>
          <p:cNvPr id="2" name="Title 1"/>
          <p:cNvSpPr>
            <a:spLocks noGrp="1"/>
          </p:cNvSpPr>
          <p:nvPr>
            <p:ph type="title"/>
          </p:nvPr>
        </p:nvSpPr>
        <p:spPr>
          <a:xfrm>
            <a:off x="1918552" y="4212514"/>
            <a:ext cx="8354891" cy="930447"/>
          </a:xfrm>
          <a:solidFill>
            <a:schemeClr val="tx1"/>
          </a:solidFill>
          <a:ln>
            <a:noFill/>
          </a:ln>
        </p:spPr>
        <p:txBody>
          <a:bodyPr vert="horz" lIns="91440" tIns="45720" rIns="91440" bIns="45720" rtlCol="0" anchor="b">
            <a:normAutofit/>
          </a:bodyPr>
          <a:lstStyle/>
          <a:p>
            <a:pPr algn="ctr"/>
            <a:r>
              <a:rPr lang="en-US" sz="4700">
                <a:solidFill>
                  <a:srgbClr val="FFFFFF"/>
                </a:solidFill>
                <a:latin typeface="Impact" panose="020B0806030902050204" pitchFamily="34" charset="0"/>
              </a:rPr>
              <a:t>$20 Separately and $60 as a Set</a:t>
            </a:r>
          </a:p>
        </p:txBody>
      </p:sp>
      <p:pic>
        <p:nvPicPr>
          <p:cNvPr id="6" name="Content Placeholder 7">
            <a:extLst>
              <a:ext uri="{FF2B5EF4-FFF2-40B4-BE49-F238E27FC236}">
                <a16:creationId xmlns:a16="http://schemas.microsoft.com/office/drawing/2014/main" id="{2CED7F96-E42C-4A79-835E-4DAE2F1850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4224" y="477750"/>
            <a:ext cx="2066085" cy="3613409"/>
          </a:xfrm>
          <a:prstGeom prst="rect">
            <a:avLst/>
          </a:prstGeom>
          <a:pattFill prst="horzBrick">
            <a:fgClr>
              <a:schemeClr val="accent2">
                <a:lumMod val="50000"/>
              </a:schemeClr>
            </a:fgClr>
            <a:bgClr>
              <a:schemeClr val="bg1"/>
            </a:bgClr>
          </a:pattFill>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91605" y="474106"/>
            <a:ext cx="1985008" cy="3613409"/>
          </a:xfrm>
          <a:prstGeom prst="rect">
            <a:avLst/>
          </a:prstGeom>
        </p:spPr>
      </p:pic>
      <p:cxnSp>
        <p:nvCxnSpPr>
          <p:cNvPr id="18" name="Straight Connector 17">
            <a:extLst>
              <a:ext uri="{FF2B5EF4-FFF2-40B4-BE49-F238E27FC236}">
                <a16:creationId xmlns:a16="http://schemas.microsoft.com/office/drawing/2014/main" id="{942B920A-73AD-402A-8EEF-B88E1A9398B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264"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0C9EB70-BC82-414A-BF8D-AD7FC67276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323572" y="477749"/>
            <a:ext cx="0" cy="3657600"/>
          </a:xfrm>
          <a:prstGeom prst="line">
            <a:avLst/>
          </a:prstGeom>
          <a:ln w="101600" cmpd="dbl">
            <a:solidFill>
              <a:srgbClr val="595959"/>
            </a:solidFill>
          </a:ln>
        </p:spPr>
        <p:style>
          <a:lnRef idx="1">
            <a:schemeClr val="accent1"/>
          </a:lnRef>
          <a:fillRef idx="0">
            <a:schemeClr val="accent1"/>
          </a:fillRef>
          <a:effectRef idx="0">
            <a:schemeClr val="accent1"/>
          </a:effectRef>
          <a:fontRef idx="minor">
            <a:schemeClr val="tx1"/>
          </a:fontRef>
        </p:style>
      </p:cxnSp>
      <p:pic>
        <p:nvPicPr>
          <p:cNvPr id="5" name="Content Placeholder 4"/>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1719129" y="477750"/>
            <a:ext cx="1986279" cy="3613409"/>
          </a:xfrm>
          <a:prstGeom prst="rect">
            <a:avLst/>
          </a:prstGeom>
        </p:spPr>
      </p:pic>
      <p:cxnSp>
        <p:nvCxnSpPr>
          <p:cNvPr id="22" name="Straight Connector 21">
            <a:extLst>
              <a:ext uri="{FF2B5EF4-FFF2-40B4-BE49-F238E27FC236}">
                <a16:creationId xmlns:a16="http://schemas.microsoft.com/office/drawing/2014/main" id="{3217665F-0036-444A-8D4A-33AF36A36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181350" y="5738691"/>
            <a:ext cx="58293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FCE08FD7-4DAD-404B-B9AA-DB573A9D694A}"/>
              </a:ext>
            </a:extLst>
          </p:cNvPr>
          <p:cNvSpPr/>
          <p:nvPr/>
        </p:nvSpPr>
        <p:spPr>
          <a:xfrm>
            <a:off x="1599232" y="5056328"/>
            <a:ext cx="8855309" cy="754053"/>
          </a:xfrm>
          <a:prstGeom prst="rect">
            <a:avLst/>
          </a:prstGeom>
          <a:noFill/>
        </p:spPr>
        <p:txBody>
          <a:bodyPr wrap="none" lIns="91440" tIns="45720" rIns="91440" bIns="45720">
            <a:spAutoFit/>
          </a:bodyPr>
          <a:lstStyle/>
          <a:p>
            <a:pPr algn="ctr" defTabSz="457200">
              <a:defRPr/>
            </a:pPr>
            <a:r>
              <a:rPr lang="en-US" sz="4300" b="1">
                <a:ln w="22225">
                  <a:solidFill>
                    <a:srgbClr val="ED7D31"/>
                  </a:solidFill>
                  <a:prstDash val="solid"/>
                </a:ln>
                <a:solidFill>
                  <a:srgbClr val="ED7D31">
                    <a:lumMod val="40000"/>
                    <a:lumOff val="60000"/>
                  </a:srgbClr>
                </a:solidFill>
                <a:latin typeface="Harrington" panose="04040505050A02020702" pitchFamily="82" charset="0"/>
                <a:cs typeface="Aharoni" panose="02010803020104030203" pitchFamily="2" charset="-79"/>
              </a:rPr>
              <a:t>Homiletical &amp; Devotional Resources</a:t>
            </a:r>
          </a:p>
        </p:txBody>
      </p:sp>
      <p:sp>
        <p:nvSpPr>
          <p:cNvPr id="4" name="Rectangle 3">
            <a:extLst>
              <a:ext uri="{FF2B5EF4-FFF2-40B4-BE49-F238E27FC236}">
                <a16:creationId xmlns:a16="http://schemas.microsoft.com/office/drawing/2014/main" id="{E4932938-8447-4C0C-A6C0-ED02F94FC9B4}"/>
              </a:ext>
            </a:extLst>
          </p:cNvPr>
          <p:cNvSpPr/>
          <p:nvPr/>
        </p:nvSpPr>
        <p:spPr>
          <a:xfrm>
            <a:off x="3791214" y="5805760"/>
            <a:ext cx="4225837" cy="707886"/>
          </a:xfrm>
          <a:prstGeom prst="rect">
            <a:avLst/>
          </a:prstGeom>
          <a:solidFill>
            <a:srgbClr val="00B050"/>
          </a:solidFill>
        </p:spPr>
        <p:txBody>
          <a:bodyPr wrap="none" lIns="91440" tIns="45720" rIns="91440" bIns="45720">
            <a:spAutoFit/>
          </a:bodyPr>
          <a:lstStyle/>
          <a:p>
            <a:pPr algn="ctr" defTabSz="457200">
              <a:defRPr/>
            </a:pPr>
            <a:r>
              <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a:t>
            </a:r>
            <a:r>
              <a:rPr lang="en-US" sz="4000" b="1" err="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ReginaldDTaylor</a:t>
            </a:r>
            <a:endPar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endParaRPr>
          </a:p>
        </p:txBody>
      </p:sp>
    </p:spTree>
    <p:extLst>
      <p:ext uri="{BB962C8B-B14F-4D97-AF65-F5344CB8AC3E}">
        <p14:creationId xmlns:p14="http://schemas.microsoft.com/office/powerpoint/2010/main" val="362941389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5B56-A5D7-4A19-8CE6-B28F38501D6A}"/>
              </a:ext>
            </a:extLst>
          </p:cNvPr>
          <p:cNvSpPr>
            <a:spLocks noGrp="1"/>
          </p:cNvSpPr>
          <p:nvPr>
            <p:ph type="title"/>
          </p:nvPr>
        </p:nvSpPr>
        <p:spPr>
          <a:xfrm>
            <a:off x="1698134" y="5127630"/>
            <a:ext cx="7886700" cy="862633"/>
          </a:xfrm>
          <a:solidFill>
            <a:schemeClr val="tx1"/>
          </a:solidFill>
          <a:ln w="76200">
            <a:solidFill>
              <a:srgbClr val="00FF00"/>
            </a:solidFill>
            <a:prstDash val="lgDash"/>
          </a:ln>
        </p:spPr>
        <p:txBody>
          <a:bodyPr>
            <a:noAutofit/>
          </a:bodyPr>
          <a:lstStyle/>
          <a:p>
            <a:pPr algn="ctr"/>
            <a:r>
              <a:rPr lang="en-US" sz="4800">
                <a:ln>
                  <a:solidFill>
                    <a:srgbClr val="FF0000"/>
                  </a:solidFill>
                </a:ln>
                <a:solidFill>
                  <a:schemeClr val="bg1"/>
                </a:solidFill>
                <a:latin typeface="Bernard MT Condensed" panose="02050806060905020404" pitchFamily="18" charset="0"/>
              </a:rPr>
              <a:t>Spiritual Growth </a:t>
            </a:r>
            <a:r>
              <a:rPr lang="en-US" sz="4800" err="1">
                <a:ln>
                  <a:solidFill>
                    <a:srgbClr val="FF0000"/>
                  </a:solidFill>
                </a:ln>
                <a:solidFill>
                  <a:schemeClr val="bg1"/>
                </a:solidFill>
                <a:latin typeface="Bernard MT Condensed" panose="02050806060905020404" pitchFamily="18" charset="0"/>
              </a:rPr>
              <a:t>ResourceS</a:t>
            </a:r>
            <a:endParaRPr lang="en-US" sz="4800">
              <a:ln>
                <a:solidFill>
                  <a:srgbClr val="FF0000"/>
                </a:solidFill>
              </a:ln>
              <a:solidFill>
                <a:schemeClr val="bg1"/>
              </a:solidFill>
              <a:latin typeface="Bernard MT Condensed" panose="02050806060905020404" pitchFamily="18" charset="0"/>
            </a:endParaRPr>
          </a:p>
        </p:txBody>
      </p:sp>
      <p:pic>
        <p:nvPicPr>
          <p:cNvPr id="11" name="Content Placeholder 10" descr="A picture containing text, lighter&#10;&#10;Description automatically generated">
            <a:extLst>
              <a:ext uri="{FF2B5EF4-FFF2-40B4-BE49-F238E27FC236}">
                <a16:creationId xmlns:a16="http://schemas.microsoft.com/office/drawing/2014/main" id="{1B24818C-D2AB-49D6-9432-9A89693995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98134" y="1022063"/>
            <a:ext cx="3886200" cy="2472283"/>
          </a:xfrm>
        </p:spPr>
      </p:pic>
      <p:sp>
        <p:nvSpPr>
          <p:cNvPr id="12" name="Rectangle 11">
            <a:extLst>
              <a:ext uri="{FF2B5EF4-FFF2-40B4-BE49-F238E27FC236}">
                <a16:creationId xmlns:a16="http://schemas.microsoft.com/office/drawing/2014/main" id="{F520DE40-1DB8-463B-BEEB-AB0D921B9789}"/>
              </a:ext>
            </a:extLst>
          </p:cNvPr>
          <p:cNvSpPr/>
          <p:nvPr/>
        </p:nvSpPr>
        <p:spPr>
          <a:xfrm>
            <a:off x="1796280" y="12031"/>
            <a:ext cx="3788055" cy="923330"/>
          </a:xfrm>
          <a:prstGeom prst="rect">
            <a:avLst/>
          </a:prstGeom>
          <a:noFill/>
        </p:spPr>
        <p:txBody>
          <a:bodyPr wrap="square" lIns="91440" tIns="45720" rIns="91440" bIns="45720">
            <a:spAutoFit/>
          </a:bodyPr>
          <a:lstStyle/>
          <a:p>
            <a:pPr algn="ctr" defTabSz="457200">
              <a:defRPr/>
            </a:pPr>
            <a:r>
              <a:rPr lang="en-US" sz="5400" b="1">
                <a:ln w="12700">
                  <a:solidFill>
                    <a:srgbClr val="FFC000"/>
                  </a:solidFill>
                  <a:prstDash val="solid"/>
                </a:ln>
                <a:solidFill>
                  <a:srgbClr val="FFFF00"/>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Spiritual Growth 101</a:t>
            </a:r>
          </a:p>
        </p:txBody>
      </p:sp>
      <p:pic>
        <p:nvPicPr>
          <p:cNvPr id="6" name="Content Placeholder 10" descr="A picture containing text, lighter&#10;&#10;Description automatically generated">
            <a:extLst>
              <a:ext uri="{FF2B5EF4-FFF2-40B4-BE49-F238E27FC236}">
                <a16:creationId xmlns:a16="http://schemas.microsoft.com/office/drawing/2014/main" id="{A527E370-2C19-44E5-ABB3-7BBA011C28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948947" y="1598427"/>
            <a:ext cx="3695662" cy="3386986"/>
          </a:xfrm>
        </p:spPr>
      </p:pic>
      <p:sp>
        <p:nvSpPr>
          <p:cNvPr id="7" name="Rectangle 6">
            <a:extLst>
              <a:ext uri="{FF2B5EF4-FFF2-40B4-BE49-F238E27FC236}">
                <a16:creationId xmlns:a16="http://schemas.microsoft.com/office/drawing/2014/main" id="{6FBB68B7-8C7A-45E6-8D1D-C0D3685C0F62}"/>
              </a:ext>
            </a:extLst>
          </p:cNvPr>
          <p:cNvSpPr/>
          <p:nvPr/>
        </p:nvSpPr>
        <p:spPr>
          <a:xfrm>
            <a:off x="1698134" y="3657965"/>
            <a:ext cx="3886200" cy="923330"/>
          </a:xfrm>
          <a:prstGeom prst="rect">
            <a:avLst/>
          </a:prstGeom>
          <a:solidFill>
            <a:schemeClr val="tx1"/>
          </a:solidFill>
        </p:spPr>
        <p:txBody>
          <a:bodyPr wrap="square" lIns="91440" tIns="45720" rIns="91440" bIns="45720">
            <a:spAutoFit/>
          </a:bodyPr>
          <a:lstStyle/>
          <a:p>
            <a:pPr algn="ctr" defTabSz="457200">
              <a:defRPr/>
            </a:pPr>
            <a:r>
              <a:rPr lang="en-US" sz="5400" b="1">
                <a:ln w="12700">
                  <a:solidFill>
                    <a:srgbClr val="FFC000"/>
                  </a:solidFill>
                  <a:prstDash val="solid"/>
                </a:ln>
                <a:solidFill>
                  <a:prstClr val="white"/>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101 Sermons for $50</a:t>
            </a:r>
          </a:p>
        </p:txBody>
      </p:sp>
      <p:sp>
        <p:nvSpPr>
          <p:cNvPr id="8" name="Rectangle 7">
            <a:extLst>
              <a:ext uri="{FF2B5EF4-FFF2-40B4-BE49-F238E27FC236}">
                <a16:creationId xmlns:a16="http://schemas.microsoft.com/office/drawing/2014/main" id="{ADF86EB5-901B-44F0-A496-6AE716D81113}"/>
              </a:ext>
            </a:extLst>
          </p:cNvPr>
          <p:cNvSpPr/>
          <p:nvPr/>
        </p:nvSpPr>
        <p:spPr>
          <a:xfrm>
            <a:off x="5851072" y="212086"/>
            <a:ext cx="4618531" cy="1446550"/>
          </a:xfrm>
          <a:prstGeom prst="rect">
            <a:avLst/>
          </a:prstGeom>
          <a:noFill/>
        </p:spPr>
        <p:txBody>
          <a:bodyPr wrap="square" lIns="91440" tIns="45720" rIns="91440" bIns="45720">
            <a:spAutoFit/>
          </a:bodyPr>
          <a:lstStyle/>
          <a:p>
            <a:pPr algn="ctr" defTabSz="457200">
              <a:defRPr/>
            </a:pPr>
            <a:r>
              <a:rPr lang="en-US" sz="4400" b="1">
                <a:ln w="6600">
                  <a:solidFill>
                    <a:srgbClr val="ED7D31"/>
                  </a:solidFill>
                  <a:prstDash val="solid"/>
                </a:ln>
                <a:solidFill>
                  <a:srgbClr val="FFFFFF"/>
                </a:solidFill>
                <a:effectLst>
                  <a:outerShdw dist="38100" dir="2700000" algn="tl" rotWithShape="0">
                    <a:srgbClr val="ED7D31"/>
                  </a:outerShdw>
                </a:effectLst>
                <a:latin typeface="Gill Sans MT Ext Condensed Bold" panose="020B0902020104020203" pitchFamily="34" charset="0"/>
                <a:cs typeface="Arial" panose="020B0604020202020204" pitchFamily="34" charset="0"/>
              </a:rPr>
              <a:t>Maintaining A Biblical Perspective During A Bad Pandemic</a:t>
            </a:r>
          </a:p>
        </p:txBody>
      </p:sp>
      <p:sp>
        <p:nvSpPr>
          <p:cNvPr id="9" name="Rectangle 8">
            <a:extLst>
              <a:ext uri="{FF2B5EF4-FFF2-40B4-BE49-F238E27FC236}">
                <a16:creationId xmlns:a16="http://schemas.microsoft.com/office/drawing/2014/main" id="{DB75998F-CDF9-4F0E-80DA-3A10D1EA7C3C}"/>
              </a:ext>
            </a:extLst>
          </p:cNvPr>
          <p:cNvSpPr/>
          <p:nvPr/>
        </p:nvSpPr>
        <p:spPr>
          <a:xfrm rot="5400000">
            <a:off x="8222948" y="2967335"/>
            <a:ext cx="3886200" cy="923330"/>
          </a:xfrm>
          <a:prstGeom prst="rect">
            <a:avLst/>
          </a:prstGeom>
          <a:solidFill>
            <a:schemeClr val="tx1"/>
          </a:solidFill>
        </p:spPr>
        <p:txBody>
          <a:bodyPr wrap="square" lIns="91440" tIns="45720" rIns="91440" bIns="45720">
            <a:spAutoFit/>
          </a:bodyPr>
          <a:lstStyle/>
          <a:p>
            <a:pPr algn="ctr" defTabSz="457200">
              <a:defRPr/>
            </a:pPr>
            <a:r>
              <a:rPr lang="en-US" sz="5400" b="1">
                <a:ln w="12700">
                  <a:solidFill>
                    <a:srgbClr val="FFC000"/>
                  </a:solidFill>
                  <a:prstDash val="solid"/>
                </a:ln>
                <a:solidFill>
                  <a:prstClr val="white"/>
                </a:solidFill>
                <a:effectLst>
                  <a:outerShdw dist="38100" dir="2640000" algn="bl" rotWithShape="0">
                    <a:srgbClr val="4472C4"/>
                  </a:outerShdw>
                </a:effectLst>
                <a:latin typeface="Gill Sans MT Ext Condensed Bold" panose="020B0902020104020203" pitchFamily="34" charset="0"/>
                <a:cs typeface="Arial" panose="020B0604020202020204" pitchFamily="34" charset="0"/>
              </a:rPr>
              <a:t>40 Sermons for $20</a:t>
            </a:r>
          </a:p>
        </p:txBody>
      </p:sp>
      <p:sp>
        <p:nvSpPr>
          <p:cNvPr id="10" name="Rectangle 9">
            <a:extLst>
              <a:ext uri="{FF2B5EF4-FFF2-40B4-BE49-F238E27FC236}">
                <a16:creationId xmlns:a16="http://schemas.microsoft.com/office/drawing/2014/main" id="{8B19E6DE-1B27-4EB2-873B-433821CD0D00}"/>
              </a:ext>
            </a:extLst>
          </p:cNvPr>
          <p:cNvSpPr/>
          <p:nvPr/>
        </p:nvSpPr>
        <p:spPr>
          <a:xfrm>
            <a:off x="3836029" y="6132478"/>
            <a:ext cx="4225837" cy="707886"/>
          </a:xfrm>
          <a:prstGeom prst="rect">
            <a:avLst/>
          </a:prstGeom>
          <a:solidFill>
            <a:srgbClr val="00B050"/>
          </a:solidFill>
        </p:spPr>
        <p:txBody>
          <a:bodyPr wrap="none" lIns="91440" tIns="45720" rIns="91440" bIns="45720">
            <a:spAutoFit/>
          </a:bodyPr>
          <a:lstStyle/>
          <a:p>
            <a:pPr algn="ctr" defTabSz="457200">
              <a:defRPr/>
            </a:pPr>
            <a:r>
              <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a:t>
            </a:r>
            <a:r>
              <a:rPr lang="en-US" sz="4000" b="1" err="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rPr>
              <a:t>ReginaldDTaylor</a:t>
            </a:r>
            <a:endParaRPr lang="en-US" sz="4000" b="1">
              <a:ln w="12700">
                <a:solidFill>
                  <a:prstClr val="white"/>
                </a:solidFill>
                <a:prstDash val="solid"/>
              </a:ln>
              <a:solidFill>
                <a:prstClr val="black"/>
              </a:solidFill>
              <a:effectLst>
                <a:outerShdw dist="38100" dir="2640000" algn="bl" rotWithShape="0">
                  <a:srgbClr val="44546A">
                    <a:lumMod val="75000"/>
                  </a:srgbClr>
                </a:outerShdw>
              </a:effectLst>
              <a:latin typeface="Britannic Bold" panose="020B0903060703020204" pitchFamily="34" charset="0"/>
            </a:endParaRPr>
          </a:p>
        </p:txBody>
      </p:sp>
    </p:spTree>
    <p:extLst>
      <p:ext uri="{BB962C8B-B14F-4D97-AF65-F5344CB8AC3E}">
        <p14:creationId xmlns:p14="http://schemas.microsoft.com/office/powerpoint/2010/main" val="343990967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451151C0-4F62-6FE6-C8F2-0434BD114D00}"/>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C0A6E0E7-C44A-498F-E823-2EF05CE41FB7}"/>
              </a:ext>
            </a:extLst>
          </p:cNvPr>
          <p:cNvPicPr>
            <a:picLocks noChangeAspect="1"/>
          </p:cNvPicPr>
          <p:nvPr/>
        </p:nvPicPr>
        <p:blipFill>
          <a:blip r:embed="rId3"/>
          <a:stretch>
            <a:fillRect/>
          </a:stretch>
        </p:blipFill>
        <p:spPr>
          <a:xfrm>
            <a:off x="0" y="291658"/>
            <a:ext cx="12192000" cy="6274683"/>
          </a:xfrm>
          <a:prstGeom prst="rect">
            <a:avLst/>
          </a:prstGeom>
        </p:spPr>
      </p:pic>
    </p:spTree>
    <p:extLst>
      <p:ext uri="{BB962C8B-B14F-4D97-AF65-F5344CB8AC3E}">
        <p14:creationId xmlns:p14="http://schemas.microsoft.com/office/powerpoint/2010/main" val="3402165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2384</TotalTime>
  <Words>4009</Words>
  <Application>Microsoft Office PowerPoint</Application>
  <PresentationFormat>Widescreen</PresentationFormat>
  <Paragraphs>391</Paragraphs>
  <Slides>84</Slides>
  <Notes>3</Notes>
  <HiddenSlides>0</HiddenSlides>
  <MMClips>0</MMClips>
  <ScaleCrop>false</ScaleCrop>
  <HeadingPairs>
    <vt:vector size="6" baseType="variant">
      <vt:variant>
        <vt:lpstr>Fonts Used</vt:lpstr>
      </vt:variant>
      <vt:variant>
        <vt:i4>40</vt:i4>
      </vt:variant>
      <vt:variant>
        <vt:lpstr>Theme</vt:lpstr>
      </vt:variant>
      <vt:variant>
        <vt:i4>7</vt:i4>
      </vt:variant>
      <vt:variant>
        <vt:lpstr>Slide Titles</vt:lpstr>
      </vt:variant>
      <vt:variant>
        <vt:i4>84</vt:i4>
      </vt:variant>
    </vt:vector>
  </HeadingPairs>
  <TitlesOfParts>
    <vt:vector size="131" baseType="lpstr">
      <vt:lpstr>Yu Gothic</vt:lpstr>
      <vt:lpstr>ADLaM Display</vt:lpstr>
      <vt:lpstr>Agency FB</vt:lpstr>
      <vt:lpstr>Aharoni</vt:lpstr>
      <vt:lpstr>Alasassy Caps</vt:lpstr>
      <vt:lpstr>Amasis MT Pro</vt:lpstr>
      <vt:lpstr>Amasis MT Pro Black</vt:lpstr>
      <vt:lpstr>Amazon Ember</vt:lpstr>
      <vt:lpstr>Arial</vt:lpstr>
      <vt:lpstr>Avenir Next LT Pro Demi</vt:lpstr>
      <vt:lpstr>Bahnschrift SemiBold Condensed</vt:lpstr>
      <vt:lpstr>Berlin Sans FB Demi</vt:lpstr>
      <vt:lpstr>Bernard MT Condensed</vt:lpstr>
      <vt:lpstr>Bookman Old Style</vt:lpstr>
      <vt:lpstr>Britannic Bold</vt:lpstr>
      <vt:lpstr>Calibri</vt:lpstr>
      <vt:lpstr>Calibri Light</vt:lpstr>
      <vt:lpstr>Cooper Black</vt:lpstr>
      <vt:lpstr>Copperplate Gothic Bold</vt:lpstr>
      <vt:lpstr>Courier New</vt:lpstr>
      <vt:lpstr>Franklin Gothic Demi</vt:lpstr>
      <vt:lpstr>Franklin Gothic Heavy</vt:lpstr>
      <vt:lpstr>Gill Sans MT Ext Condensed Bold</vt:lpstr>
      <vt:lpstr>Gill Sans Nova Cond XBd</vt:lpstr>
      <vt:lpstr>Haettenschweiler</vt:lpstr>
      <vt:lpstr>Harrington</vt:lpstr>
      <vt:lpstr>Impact</vt:lpstr>
      <vt:lpstr>Lucida Calligraphy</vt:lpstr>
      <vt:lpstr>Nordique Inline</vt:lpstr>
      <vt:lpstr>Open Sans</vt:lpstr>
      <vt:lpstr>Perpetua Titling MT</vt:lpstr>
      <vt:lpstr>roboto</vt:lpstr>
      <vt:lpstr>SBL Greek</vt:lpstr>
      <vt:lpstr>Segoe UI Variable Small Semibol</vt:lpstr>
      <vt:lpstr>Source Sans Pro</vt:lpstr>
      <vt:lpstr>Symbol</vt:lpstr>
      <vt:lpstr>Times New Roman</vt:lpstr>
      <vt:lpstr>Wide Latin</vt:lpstr>
      <vt:lpstr>Wingdings</vt:lpstr>
      <vt:lpstr>Wingdings 2</vt:lpstr>
      <vt:lpstr>Office Theme</vt:lpstr>
      <vt:lpstr>2_Office Theme</vt:lpstr>
      <vt:lpstr>5_Office Theme</vt:lpstr>
      <vt:lpstr>4_Office Theme</vt:lpstr>
      <vt:lpstr>6_Office Theme</vt:lpstr>
      <vt:lpstr>1_Office Theme</vt:lpstr>
      <vt:lpstr>7_Office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 Haddon Robinson</vt:lpstr>
      <vt:lpstr>Meaning in the Moment</vt:lpstr>
      <vt:lpstr>Interrogate the Text</vt:lpstr>
      <vt:lpstr>Interrogate the Text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for Lexical-Syntactical Analysis</vt:lpstr>
      <vt:lpstr>Resources for Lexical-Syntactical Analysis</vt:lpstr>
      <vt:lpstr>Resources for Lexical-Syntactical Analysis</vt:lpstr>
      <vt:lpstr>PowerPoint Presentation</vt:lpstr>
      <vt:lpstr>PowerPoint Presentation</vt:lpstr>
      <vt:lpstr>PowerPoint Presentation</vt:lpstr>
      <vt:lpstr>PowerPoint Presentation</vt:lpstr>
      <vt:lpstr>PowerPoint Presentation</vt:lpstr>
      <vt:lpstr>PowerPoint Presentation</vt:lpstr>
      <vt:lpstr>Tools for Literary Analysis</vt:lpstr>
      <vt:lpstr>Tools for Literary Analysis</vt:lpstr>
      <vt:lpstr>Tools for Literary Analysis</vt:lpstr>
      <vt:lpstr>Tools for Literary Analysis</vt:lpstr>
      <vt:lpstr>Tools for Literary Analysis</vt:lpstr>
      <vt:lpstr>PowerPoint Presentation</vt:lpstr>
      <vt:lpstr>Theological Analysis</vt:lpstr>
      <vt:lpstr>Theological Analysis</vt:lpstr>
      <vt:lpstr>Theological Analysis</vt:lpstr>
      <vt:lpstr>Theological Analysis</vt:lpstr>
      <vt:lpstr>Theological Analysis</vt:lpstr>
      <vt:lpstr>Tools for Theological Analysis</vt:lpstr>
      <vt:lpstr>Tools for Theological Analysis</vt:lpstr>
      <vt:lpstr>Tools for Theological Analysis</vt:lpstr>
      <vt:lpstr>PowerPoint Presentation</vt:lpstr>
      <vt:lpstr>PowerPoint Presentation</vt:lpstr>
      <vt:lpstr>Comparison with Secondary Sources</vt:lpstr>
      <vt:lpstr>Why Christians Should Use Commentaries</vt:lpstr>
      <vt:lpstr>Types of Commentaries</vt:lpstr>
      <vt:lpstr>Types of Commentaries</vt:lpstr>
      <vt:lpstr>Types of Commentaries</vt:lpstr>
      <vt:lpstr>Types of Commentaries</vt:lpstr>
      <vt:lpstr>Types of Commentaries</vt:lpstr>
      <vt:lpstr>Types of Commentaries</vt:lpstr>
      <vt:lpstr>How to Use Commentaries</vt:lpstr>
      <vt:lpstr>How to Use Commentaries</vt:lpstr>
      <vt:lpstr>How to Use Commentaries</vt:lpstr>
      <vt:lpstr>How to Use Commentaries</vt:lpstr>
      <vt:lpstr>How to Use Commentaries</vt:lpstr>
      <vt:lpstr>How to Use Commentaries</vt:lpstr>
      <vt:lpstr>How to Use Commentaries</vt:lpstr>
      <vt:lpstr>How to Use Commentaries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Parting Exhortation</vt:lpstr>
      <vt:lpstr>$20 Separately and $60 as a Set</vt:lpstr>
      <vt:lpstr>Spiritual Growth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Brown</dc:creator>
  <cp:lastModifiedBy>Reginald D. Taylor</cp:lastModifiedBy>
  <cp:revision>6</cp:revision>
  <dcterms:created xsi:type="dcterms:W3CDTF">2022-08-23T15:52:43Z</dcterms:created>
  <dcterms:modified xsi:type="dcterms:W3CDTF">2026-06-25T18:10:53Z</dcterms:modified>
</cp:coreProperties>
</file>